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926" r:id="rId3"/>
    <p:sldId id="927" r:id="rId4"/>
    <p:sldId id="1733" r:id="rId5"/>
    <p:sldId id="1971" r:id="rId6"/>
    <p:sldId id="1967" r:id="rId7"/>
    <p:sldId id="1968" r:id="rId8"/>
    <p:sldId id="1718" r:id="rId9"/>
    <p:sldId id="1035" r:id="rId10"/>
    <p:sldId id="1042" r:id="rId11"/>
    <p:sldId id="1972" r:id="rId12"/>
    <p:sldId id="957" r:id="rId13"/>
    <p:sldId id="1142" r:id="rId14"/>
    <p:sldId id="1091" r:id="rId15"/>
    <p:sldId id="1187" r:id="rId16"/>
    <p:sldId id="1970" r:id="rId17"/>
    <p:sldId id="1196"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654"/>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621BD-3F95-8B49-8F75-3162FC2F132D}" type="datetimeFigureOut">
              <a:rPr kumimoji="1" lang="ja-JP" altLang="en-US" smtClean="0"/>
              <a:t>2021/11/20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BFCD5-834E-DD49-851A-174143E5E9FE}" type="slidenum">
              <a:rPr kumimoji="1" lang="ja-JP" altLang="en-US" smtClean="0"/>
              <a:t>‹#›</a:t>
            </a:fld>
            <a:endParaRPr kumimoji="1" lang="ja-JP" altLang="en-US"/>
          </a:p>
        </p:txBody>
      </p:sp>
    </p:spTree>
    <p:extLst>
      <p:ext uri="{BB962C8B-B14F-4D97-AF65-F5344CB8AC3E}">
        <p14:creationId xmlns:p14="http://schemas.microsoft.com/office/powerpoint/2010/main" val="26734753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image" Target="../media/image13.png"/></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3.png"/></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a:xfrm>
            <a:off x="615461" y="4959351"/>
            <a:ext cx="5486400" cy="3600450"/>
          </a:xfrm>
        </p:spPr>
        <p:txBody>
          <a:bodyPr>
            <a:normAutofit/>
          </a:bodyPr>
          <a:lstStyle/>
          <a:p>
            <a:r>
              <a:rPr lang="ja-JP" altLang="en-US" sz="1050">
                <a:solidFill>
                  <a:srgbClr val="FF0000"/>
                </a:solidFill>
                <a:latin typeface="Yu Gothic" panose="020B0400000000000000" pitchFamily="34" charset="-128"/>
                <a:ea typeface="Yu Gothic" panose="020B0400000000000000" pitchFamily="34" charset="-128"/>
              </a:rPr>
              <a:t>（暦参照）</a:t>
            </a:r>
            <a:endParaRPr lang="en-US" altLang="ja-JP" sz="1050" dirty="0">
              <a:solidFill>
                <a:srgbClr val="FF0000"/>
              </a:solidFill>
              <a:latin typeface="Yu Gothic" panose="020B0400000000000000" pitchFamily="34" charset="-128"/>
              <a:ea typeface="Yu Gothic" panose="020B0400000000000000" pitchFamily="34" charset="-128"/>
            </a:endParaRPr>
          </a:p>
          <a:p>
            <a:r>
              <a:rPr lang="ja-JP" altLang="en-US" sz="1050">
                <a:solidFill>
                  <a:srgbClr val="FF0000"/>
                </a:solidFill>
                <a:latin typeface="Yu Gothic" panose="020B0400000000000000" pitchFamily="34" charset="-128"/>
                <a:ea typeface="Yu Gothic" panose="020B0400000000000000" pitchFamily="34" charset="-128"/>
              </a:rPr>
              <a:t>青のタブから、</a:t>
            </a:r>
            <a:r>
              <a:rPr lang="en-US" altLang="ja-JP" sz="1050" dirty="0">
                <a:solidFill>
                  <a:srgbClr val="FF0000"/>
                </a:solidFill>
                <a:latin typeface="Yu Gothic" panose="020B0400000000000000" pitchFamily="34" charset="-128"/>
                <a:ea typeface="Yu Gothic" panose="020B0400000000000000" pitchFamily="34" charset="-128"/>
              </a:rPr>
              <a:t>P23,24</a:t>
            </a:r>
            <a:r>
              <a:rPr lang="ja-JP" altLang="en-US" sz="1050">
                <a:solidFill>
                  <a:srgbClr val="FF0000"/>
                </a:solidFill>
                <a:latin typeface="Yu Gothic" panose="020B0400000000000000" pitchFamily="34" charset="-128"/>
                <a:ea typeface="Yu Gothic" panose="020B0400000000000000" pitchFamily="34" charset="-128"/>
              </a:rPr>
              <a:t>を開くよう指示する。</a:t>
            </a:r>
            <a:endParaRPr lang="en-US" altLang="ja-JP" sz="1050" dirty="0">
              <a:solidFill>
                <a:srgbClr val="FF0000"/>
              </a:solidFill>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スライドの目的</a:t>
            </a:r>
            <a:r>
              <a:rPr lang="en-US" altLang="ja-JP" sz="1050" dirty="0">
                <a:latin typeface="Yu Gothic" panose="020B0400000000000000" pitchFamily="34" charset="-128"/>
                <a:ea typeface="Yu Gothic" panose="020B0400000000000000" pitchFamily="34" charset="-128"/>
              </a:rPr>
              <a:t>】</a:t>
            </a: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　性格鑑定実習</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手順に合わせて鑑定を行う。</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kumimoji="1" lang="en-US" altLang="ja-JP" sz="1050" dirty="0">
                <a:latin typeface="Yu Gothic" panose="020B0400000000000000" pitchFamily="34" charset="-128"/>
                <a:ea typeface="Yu Gothic" panose="020B0400000000000000" pitchFamily="34" charset="-128"/>
              </a:rPr>
              <a:t>1</a:t>
            </a:r>
            <a:r>
              <a:rPr kumimoji="1" lang="ja-JP" altLang="en-US" sz="1050">
                <a:latin typeface="Yu Gothic" panose="020B0400000000000000" pitchFamily="34" charset="-128"/>
                <a:ea typeface="Yu Gothic" panose="020B0400000000000000" pitchFamily="34" charset="-128"/>
              </a:rPr>
              <a:t>）設問の本命星は「二黒土星」なので、</a:t>
            </a:r>
            <a:r>
              <a:rPr kumimoji="1" lang="en-US" altLang="ja-JP" sz="1050" dirty="0">
                <a:latin typeface="Yu Gothic" panose="020B0400000000000000" pitchFamily="34" charset="-128"/>
                <a:ea typeface="Yu Gothic" panose="020B0400000000000000" pitchFamily="34" charset="-128"/>
              </a:rPr>
              <a:t>2</a:t>
            </a:r>
            <a:r>
              <a:rPr kumimoji="1" lang="ja-JP" altLang="en-US" sz="1050">
                <a:latin typeface="Yu Gothic" panose="020B0400000000000000" pitchFamily="34" charset="-128"/>
                <a:ea typeface="Yu Gothic" panose="020B0400000000000000" pitchFamily="34" charset="-128"/>
              </a:rPr>
              <a:t>が真ん中に書かれている盤を探し、</a:t>
            </a:r>
            <a:endParaRPr kumimoji="1"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　（練習）の欄に数字を書き写させる。</a:t>
            </a:r>
            <a:endParaRPr kumimoji="1"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次ページに月盤表拡大図があるので見せてもよい。</a:t>
            </a:r>
            <a:endParaRPr lang="en-US" altLang="ja-JP" sz="1050" dirty="0">
              <a:latin typeface="Yu Gothic" panose="020B0400000000000000" pitchFamily="34" charset="-128"/>
              <a:ea typeface="Yu Gothic" panose="020B0400000000000000" pitchFamily="34" charset="-128"/>
            </a:endParaRPr>
          </a:p>
          <a:p>
            <a:endParaRPr kumimoji="1" lang="en-US" altLang="ja-JP" sz="1050" dirty="0">
              <a:latin typeface="Yu Gothic" panose="020B0400000000000000" pitchFamily="34" charset="-128"/>
              <a:ea typeface="Yu Gothic" panose="020B0400000000000000" pitchFamily="34" charset="-128"/>
            </a:endParaRPr>
          </a:p>
          <a:p>
            <a:r>
              <a:rPr kumimoji="1" lang="en-US" altLang="ja-JP" sz="1050" dirty="0">
                <a:latin typeface="Yu Gothic" panose="020B0400000000000000" pitchFamily="34" charset="-128"/>
                <a:ea typeface="Yu Gothic" panose="020B0400000000000000" pitchFamily="34" charset="-128"/>
              </a:rPr>
              <a:t>2</a:t>
            </a:r>
            <a:r>
              <a:rPr kumimoji="1" lang="ja-JP" altLang="en-US" sz="1050">
                <a:latin typeface="Yu Gothic" panose="020B0400000000000000" pitchFamily="34" charset="-128"/>
                <a:ea typeface="Yu Gothic" panose="020B0400000000000000" pitchFamily="34" charset="-128"/>
              </a:rPr>
              <a:t>）書き出した盤で、月命である</a:t>
            </a:r>
            <a:r>
              <a:rPr lang="ja-JP" altLang="en-US" sz="1050">
                <a:latin typeface="Yu Gothic" panose="020B0400000000000000" pitchFamily="34" charset="-128"/>
                <a:ea typeface="Yu Gothic" panose="020B0400000000000000" pitchFamily="34" charset="-128"/>
              </a:rPr>
              <a:t>「三碧木星」をマークする。</a:t>
            </a:r>
            <a:endParaRPr lang="en-US" altLang="ja-JP" sz="1050" dirty="0">
              <a:latin typeface="Yu Gothic" panose="020B0400000000000000" pitchFamily="34" charset="-128"/>
              <a:ea typeface="Yu Gothic" panose="020B0400000000000000" pitchFamily="34" charset="-128"/>
            </a:endParaRPr>
          </a:p>
          <a:p>
            <a:r>
              <a:rPr kumimoji="1" lang="en-US" altLang="ja-JP" sz="1050" dirty="0">
                <a:latin typeface="Yu Gothic" panose="020B0400000000000000" pitchFamily="34" charset="-128"/>
                <a:ea typeface="Yu Gothic" panose="020B0400000000000000" pitchFamily="34" charset="-128"/>
              </a:rPr>
              <a:t>3</a:t>
            </a:r>
            <a:r>
              <a:rPr lang="ja-JP" altLang="en-US" sz="1050">
                <a:latin typeface="Yu Gothic" panose="020B0400000000000000" pitchFamily="34" charset="-128"/>
                <a:ea typeface="Yu Gothic" panose="020B0400000000000000" pitchFamily="34" charset="-128"/>
              </a:rPr>
              <a:t>）「三碧木星」の向かいが「一白水星」であることを確認する。</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左の例のとおりに書き写せば正解となる。</a:t>
            </a:r>
            <a:endParaRPr lang="en-US" altLang="ja-JP" sz="1050" dirty="0">
              <a:latin typeface="Yu Gothic" panose="020B0400000000000000" pitchFamily="34" charset="-128"/>
              <a:ea typeface="Yu Gothic" panose="020B0400000000000000" pitchFamily="34" charset="-128"/>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09F6425-27BC-4A38-8ABC-3022E5A2BC6C}" type="slidenum">
              <a:rPr kumimoji="1" lang="ja-JP" altLang="en-US" smtClean="0"/>
              <a:pPr/>
              <a:t>2</a:t>
            </a:fld>
            <a:endParaRPr kumimoji="1" lang="ja-JP" altLang="en-US"/>
          </a:p>
        </p:txBody>
      </p:sp>
      <p:sp>
        <p:nvSpPr>
          <p:cNvPr id="6" name="円/楕円 5">
            <a:extLst>
              <a:ext uri="{FF2B5EF4-FFF2-40B4-BE49-F238E27FC236}">
                <a16:creationId xmlns:a16="http://schemas.microsoft.com/office/drawing/2014/main" id="{64A31D04-A82E-8149-BC26-C46B205B0AB0}"/>
              </a:ext>
            </a:extLst>
          </p:cNvPr>
          <p:cNvSpPr/>
          <p:nvPr/>
        </p:nvSpPr>
        <p:spPr>
          <a:xfrm>
            <a:off x="5954507" y="8393112"/>
            <a:ext cx="576064"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読</a:t>
            </a:r>
          </a:p>
        </p:txBody>
      </p:sp>
      <p:pic>
        <p:nvPicPr>
          <p:cNvPr id="8" name="図 7" descr="ダイアグラム が含まれている画像&#10;&#10;自動的に生成された説明">
            <a:extLst>
              <a:ext uri="{FF2B5EF4-FFF2-40B4-BE49-F238E27FC236}">
                <a16:creationId xmlns:a16="http://schemas.microsoft.com/office/drawing/2014/main" id="{63659A1D-9454-2047-A569-94EEECE2F954}"/>
              </a:ext>
            </a:extLst>
          </p:cNvPr>
          <p:cNvPicPr>
            <a:picLocks noChangeAspect="1"/>
          </p:cNvPicPr>
          <p:nvPr/>
        </p:nvPicPr>
        <p:blipFill>
          <a:blip r:embed="rId3"/>
          <a:stretch>
            <a:fillRect/>
          </a:stretch>
        </p:blipFill>
        <p:spPr>
          <a:xfrm>
            <a:off x="4768693" y="6921341"/>
            <a:ext cx="1894114" cy="1092328"/>
          </a:xfrm>
          <a:prstGeom prst="rect">
            <a:avLst/>
          </a:prstGeom>
        </p:spPr>
      </p:pic>
    </p:spTree>
    <p:extLst>
      <p:ext uri="{BB962C8B-B14F-4D97-AF65-F5344CB8AC3E}">
        <p14:creationId xmlns:p14="http://schemas.microsoft.com/office/powerpoint/2010/main" val="1823574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normAutofit/>
          </a:bodyPr>
          <a:lstStyle/>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スライドの目的</a:t>
            </a:r>
            <a:r>
              <a:rPr lang="en-US" altLang="ja-JP" sz="1050" dirty="0">
                <a:latin typeface="Yu Gothic" panose="020B0400000000000000" pitchFamily="34" charset="-128"/>
                <a:ea typeface="Yu Gothic" panose="020B0400000000000000" pitchFamily="34" charset="-128"/>
              </a:rPr>
              <a:t>】</a:t>
            </a: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　吉方位鑑定の準備</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吉方位とは、本命と月命と相生関係にある氣が存在する方位のことである。</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八大凶殺を除くと、大変希少な方位であることがわかる。</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そのぶん、効果は高いと言われる。</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（読み方）</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solidFill>
                  <a:srgbClr val="FF0000"/>
                </a:solidFill>
                <a:latin typeface="Yu Gothic" panose="020B0400000000000000" pitchFamily="34" charset="-128"/>
                <a:ea typeface="Yu Gothic" panose="020B0400000000000000" pitchFamily="34" charset="-128"/>
              </a:rPr>
              <a:t>○</a:t>
            </a:r>
            <a:r>
              <a:rPr kumimoji="1" lang="ja-JP" altLang="en-US" sz="1050" kern="1200">
                <a:solidFill>
                  <a:srgbClr val="FF0000"/>
                </a:solidFill>
                <a:latin typeface="Yu Gothic" panose="020B0400000000000000" pitchFamily="34" charset="-128"/>
                <a:ea typeface="Yu Gothic" panose="020B0400000000000000" pitchFamily="34" charset="-128"/>
              </a:rPr>
              <a:t>祐</a:t>
            </a:r>
            <a:r>
              <a:rPr lang="ja-JP" altLang="en-US" sz="1050">
                <a:solidFill>
                  <a:srgbClr val="FF0000"/>
                </a:solidFill>
                <a:latin typeface="Yu Gothic" panose="020B0400000000000000" pitchFamily="34" charset="-128"/>
                <a:ea typeface="Yu Gothic" panose="020B0400000000000000" pitchFamily="34" charset="-128"/>
              </a:rPr>
              <a:t>氣　まるゆうき</a:t>
            </a:r>
            <a:endParaRPr lang="en-US" altLang="ja-JP" sz="1050" dirty="0">
              <a:latin typeface="Yu Gothic" panose="020B0400000000000000" pitchFamily="34" charset="-128"/>
              <a:ea typeface="Yu Gothic" panose="020B0400000000000000" pitchFamily="34" charset="-128"/>
            </a:endParaRPr>
          </a:p>
          <a:p>
            <a:r>
              <a:rPr lang="en-US" altLang="ja-JP" sz="1050" dirty="0">
                <a:solidFill>
                  <a:srgbClr val="FF0000"/>
                </a:solidFill>
                <a:latin typeface="Yu Gothic" panose="020B0400000000000000" pitchFamily="34" charset="-128"/>
                <a:ea typeface="Yu Gothic" panose="020B0400000000000000" pitchFamily="34" charset="-128"/>
              </a:rPr>
              <a:t>△</a:t>
            </a:r>
            <a:r>
              <a:rPr kumimoji="1" lang="ja-JP" altLang="en-US" sz="1050" kern="1200">
                <a:solidFill>
                  <a:srgbClr val="FF0000"/>
                </a:solidFill>
                <a:latin typeface="Yu Gothic" panose="020B0400000000000000" pitchFamily="34" charset="-128"/>
                <a:ea typeface="Yu Gothic" panose="020B0400000000000000" pitchFamily="34" charset="-128"/>
              </a:rPr>
              <a:t>祐</a:t>
            </a:r>
            <a:r>
              <a:rPr lang="ja-JP" altLang="en-US" sz="1050">
                <a:solidFill>
                  <a:srgbClr val="FF0000"/>
                </a:solidFill>
                <a:latin typeface="Yu Gothic" panose="020B0400000000000000" pitchFamily="34" charset="-128"/>
                <a:ea typeface="Yu Gothic" panose="020B0400000000000000" pitchFamily="34" charset="-128"/>
              </a:rPr>
              <a:t>氣　さんかくゆうき</a:t>
            </a:r>
            <a:endParaRPr lang="en-US" altLang="ja-JP" sz="1050" dirty="0">
              <a:solidFill>
                <a:srgbClr val="FF0000"/>
              </a:solidFill>
              <a:latin typeface="Yu Gothic" panose="020B0400000000000000" pitchFamily="34" charset="-128"/>
              <a:ea typeface="Yu Gothic" panose="020B0400000000000000" pitchFamily="34" charset="-128"/>
            </a:endParaRPr>
          </a:p>
          <a:p>
            <a:endParaRPr lang="en-US" altLang="ja-JP" sz="1050" dirty="0">
              <a:solidFill>
                <a:srgbClr val="FF0000"/>
              </a:solidFill>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祐　神がもたらす素晴らしいエネルギーという意味。</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09F6425-27BC-4A38-8ABC-3022E5A2BC6C}" type="slidenum">
              <a:rPr kumimoji="1" lang="ja-JP" altLang="en-US" smtClean="0"/>
              <a:pPr/>
              <a:t>13</a:t>
            </a:fld>
            <a:endParaRPr kumimoji="1" lang="ja-JP" altLang="en-US"/>
          </a:p>
        </p:txBody>
      </p:sp>
      <p:sp>
        <p:nvSpPr>
          <p:cNvPr id="6" name="円/楕円 5">
            <a:extLst>
              <a:ext uri="{FF2B5EF4-FFF2-40B4-BE49-F238E27FC236}">
                <a16:creationId xmlns:a16="http://schemas.microsoft.com/office/drawing/2014/main" id="{2B338DC9-BA05-384F-9CAF-D96A6CA935C1}"/>
              </a:ext>
            </a:extLst>
          </p:cNvPr>
          <p:cNvSpPr/>
          <p:nvPr/>
        </p:nvSpPr>
        <p:spPr>
          <a:xfrm>
            <a:off x="5911156" y="9330630"/>
            <a:ext cx="576064"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読</a:t>
            </a:r>
          </a:p>
        </p:txBody>
      </p:sp>
    </p:spTree>
    <p:extLst>
      <p:ext uri="{BB962C8B-B14F-4D97-AF65-F5344CB8AC3E}">
        <p14:creationId xmlns:p14="http://schemas.microsoft.com/office/powerpoint/2010/main" val="26697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normAutofit fontScale="92500" lnSpcReduction="10000"/>
          </a:bodyPr>
          <a:lstStyle/>
          <a:p>
            <a:r>
              <a:rPr lang="ja-JP" altLang="en-US" sz="1050">
                <a:solidFill>
                  <a:srgbClr val="FF0000"/>
                </a:solidFill>
                <a:latin typeface="Yu Gothic" panose="020B0400000000000000" pitchFamily="34" charset="-128"/>
                <a:ea typeface="Yu Gothic" panose="020B0400000000000000" pitchFamily="34" charset="-128"/>
              </a:rPr>
              <a:t>（暦参照）</a:t>
            </a:r>
            <a:endParaRPr lang="en-US" altLang="ja-JP" sz="1050" dirty="0">
              <a:solidFill>
                <a:srgbClr val="FF0000"/>
              </a:solidFill>
              <a:latin typeface="Yu Gothic" panose="020B0400000000000000" pitchFamily="34" charset="-128"/>
              <a:ea typeface="Yu Gothic" panose="020B0400000000000000" pitchFamily="34" charset="-128"/>
            </a:endParaRPr>
          </a:p>
          <a:p>
            <a:r>
              <a:rPr lang="ja-JP" altLang="en-US" sz="1050">
                <a:solidFill>
                  <a:srgbClr val="FF0000"/>
                </a:solidFill>
                <a:latin typeface="Yu Gothic" panose="020B0400000000000000" pitchFamily="34" charset="-128"/>
                <a:ea typeface="Yu Gothic" panose="020B0400000000000000" pitchFamily="34" charset="-128"/>
              </a:rPr>
              <a:t>黄色のタブから</a:t>
            </a:r>
            <a:r>
              <a:rPr lang="en-US" altLang="ja-JP" sz="1050" dirty="0">
                <a:solidFill>
                  <a:srgbClr val="FF0000"/>
                </a:solidFill>
                <a:latin typeface="Yu Gothic" panose="020B0400000000000000" pitchFamily="34" charset="-128"/>
                <a:ea typeface="Yu Gothic" panose="020B0400000000000000" pitchFamily="34" charset="-128"/>
              </a:rPr>
              <a:t>p19</a:t>
            </a:r>
            <a:r>
              <a:rPr lang="ja-JP" altLang="en-US" sz="1050">
                <a:solidFill>
                  <a:srgbClr val="FF0000"/>
                </a:solidFill>
                <a:latin typeface="Yu Gothic" panose="020B0400000000000000" pitchFamily="34" charset="-128"/>
                <a:ea typeface="Yu Gothic" panose="020B0400000000000000" pitchFamily="34" charset="-128"/>
              </a:rPr>
              <a:t>の「九星男女別相性・十二支別相性表」を開いておく。</a:t>
            </a:r>
            <a:endParaRPr lang="en-US" altLang="ja-JP" sz="1050" dirty="0">
              <a:solidFill>
                <a:srgbClr val="FF0000"/>
              </a:solidFill>
              <a:latin typeface="Yu Gothic" panose="020B0400000000000000" pitchFamily="34" charset="-128"/>
              <a:ea typeface="Yu Gothic" panose="020B0400000000000000" pitchFamily="34" charset="-128"/>
            </a:endParaRPr>
          </a:p>
          <a:p>
            <a:r>
              <a:rPr lang="ja-JP" altLang="en-US" sz="1050">
                <a:solidFill>
                  <a:srgbClr val="FF0000"/>
                </a:solidFill>
                <a:latin typeface="Yu Gothic" panose="020B0400000000000000" pitchFamily="34" charset="-128"/>
                <a:ea typeface="Yu Gothic" panose="020B0400000000000000" pitchFamily="34" charset="-128"/>
              </a:rPr>
              <a:t>ここでは相性表としてではなく吉方位鑑定の便利のために使うので、</a:t>
            </a:r>
            <a:endParaRPr lang="en-US" altLang="ja-JP" sz="1050" dirty="0">
              <a:solidFill>
                <a:srgbClr val="FF0000"/>
              </a:solidFill>
              <a:latin typeface="Yu Gothic" panose="020B0400000000000000" pitchFamily="34" charset="-128"/>
              <a:ea typeface="Yu Gothic" panose="020B0400000000000000" pitchFamily="34" charset="-128"/>
            </a:endParaRPr>
          </a:p>
          <a:p>
            <a:r>
              <a:rPr lang="ja-JP" altLang="en-US" sz="1050">
                <a:solidFill>
                  <a:srgbClr val="FF0000"/>
                </a:solidFill>
                <a:latin typeface="Yu Gothic" panose="020B0400000000000000" pitchFamily="34" charset="-128"/>
                <a:ea typeface="Yu Gothic" panose="020B0400000000000000" pitchFamily="34" charset="-128"/>
              </a:rPr>
              <a:t>相性については言及しないこと。 </a:t>
            </a:r>
            <a:endParaRPr lang="en-US" altLang="ja-JP" sz="1050" dirty="0">
              <a:solidFill>
                <a:srgbClr val="FF0000"/>
              </a:solidFill>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スライドの目的</a:t>
            </a:r>
            <a:r>
              <a:rPr lang="en-US" altLang="ja-JP" sz="1050" dirty="0">
                <a:latin typeface="Yu Gothic" panose="020B0400000000000000" pitchFamily="34" charset="-128"/>
                <a:ea typeface="Yu Gothic" panose="020B0400000000000000" pitchFamily="34" charset="-128"/>
              </a:rPr>
              <a:t>】</a:t>
            </a: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　吉方位鑑定の実践</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暦の該当箇所を開き、参照する場所を確認する。</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受講生に下記を行わせる。</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1</a:t>
            </a:r>
            <a:r>
              <a:rPr lang="ja-JP" altLang="en-US" sz="1050">
                <a:latin typeface="Yu Gothic" panose="020B0400000000000000" pitchFamily="34" charset="-128"/>
                <a:ea typeface="Yu Gothic" panose="020B0400000000000000" pitchFamily="34" charset="-128"/>
              </a:rPr>
              <a:t>）本命星を確認　相性のよい星を数字で読み上げる。</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2</a:t>
            </a:r>
            <a:r>
              <a:rPr lang="ja-JP" altLang="en-US" sz="1050">
                <a:latin typeface="Yu Gothic" panose="020B0400000000000000" pitchFamily="34" charset="-128"/>
                <a:ea typeface="Yu Gothic" panose="020B0400000000000000" pitchFamily="34" charset="-128"/>
              </a:rPr>
              <a:t>）月命星を確認　相性のよい星を数字で読み上げる。</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例）</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九紫火星であれば、読み上げる数字は下記の通り。</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2</a:t>
            </a:r>
            <a:r>
              <a:rPr lang="ja-JP" altLang="en-US" sz="1050">
                <a:latin typeface="Yu Gothic" panose="020B0400000000000000" pitchFamily="34" charset="-128"/>
                <a:ea typeface="Yu Gothic" panose="020B0400000000000000" pitchFamily="34" charset="-128"/>
              </a:rPr>
              <a:t>・</a:t>
            </a:r>
            <a:r>
              <a:rPr lang="en-US" altLang="ja-JP" sz="1050" dirty="0">
                <a:latin typeface="Yu Gothic" panose="020B0400000000000000" pitchFamily="34" charset="-128"/>
                <a:ea typeface="Yu Gothic" panose="020B0400000000000000" pitchFamily="34" charset="-128"/>
              </a:rPr>
              <a:t>5</a:t>
            </a:r>
            <a:r>
              <a:rPr lang="ja-JP" altLang="en-US" sz="1050">
                <a:latin typeface="Yu Gothic" panose="020B0400000000000000" pitchFamily="34" charset="-128"/>
                <a:ea typeface="Yu Gothic" panose="020B0400000000000000" pitchFamily="34" charset="-128"/>
              </a:rPr>
              <a:t>・</a:t>
            </a:r>
            <a:r>
              <a:rPr lang="en-US" altLang="ja-JP" sz="1050" dirty="0">
                <a:latin typeface="Yu Gothic" panose="020B0400000000000000" pitchFamily="34" charset="-128"/>
                <a:ea typeface="Yu Gothic" panose="020B0400000000000000" pitchFamily="34" charset="-128"/>
              </a:rPr>
              <a:t>8</a:t>
            </a:r>
            <a:r>
              <a:rPr lang="ja-JP" altLang="en-US" sz="1050">
                <a:latin typeface="Yu Gothic" panose="020B0400000000000000" pitchFamily="34" charset="-128"/>
                <a:ea typeface="Yu Gothic" panose="020B0400000000000000" pitchFamily="34" charset="-128"/>
              </a:rPr>
              <a:t>・</a:t>
            </a:r>
            <a:r>
              <a:rPr lang="en-US" altLang="ja-JP" sz="1050" dirty="0">
                <a:latin typeface="Yu Gothic" panose="020B0400000000000000" pitchFamily="34" charset="-128"/>
                <a:ea typeface="Yu Gothic" panose="020B0400000000000000" pitchFamily="34" charset="-128"/>
              </a:rPr>
              <a:t>3</a:t>
            </a:r>
            <a:r>
              <a:rPr lang="ja-JP" altLang="en-US" sz="1050">
                <a:latin typeface="Yu Gothic" panose="020B0400000000000000" pitchFamily="34" charset="-128"/>
                <a:ea typeface="Yu Gothic" panose="020B0400000000000000" pitchFamily="34" charset="-128"/>
              </a:rPr>
              <a:t>・</a:t>
            </a:r>
            <a:r>
              <a:rPr lang="en-US" altLang="ja-JP" sz="1050" dirty="0">
                <a:latin typeface="Yu Gothic" panose="020B0400000000000000" pitchFamily="34" charset="-128"/>
                <a:ea typeface="Yu Gothic" panose="020B0400000000000000" pitchFamily="34" charset="-128"/>
              </a:rPr>
              <a:t>4</a:t>
            </a:r>
            <a:r>
              <a:rPr lang="ja-JP" altLang="en-US" sz="1050">
                <a:latin typeface="Yu Gothic" panose="020B0400000000000000" pitchFamily="34" charset="-128"/>
                <a:ea typeface="Yu Gothic" panose="020B0400000000000000" pitchFamily="34" charset="-128"/>
              </a:rPr>
              <a:t>・</a:t>
            </a:r>
            <a:r>
              <a:rPr lang="en-US" altLang="ja-JP" sz="1050" dirty="0">
                <a:latin typeface="Yu Gothic" panose="020B0400000000000000" pitchFamily="34" charset="-128"/>
                <a:ea typeface="Yu Gothic" panose="020B0400000000000000" pitchFamily="34" charset="-128"/>
              </a:rPr>
              <a:t>9</a:t>
            </a: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kumimoji="1" lang="ja-JP" altLang="en-US" sz="1050">
              <a:latin typeface="Yu Gothic" panose="020B0400000000000000" pitchFamily="34" charset="-128"/>
              <a:ea typeface="Yu Gothic" panose="020B0400000000000000" pitchFamily="34" charset="-128"/>
            </a:endParaRPr>
          </a:p>
          <a:p>
            <a:endParaRPr kumimoji="1" lang="ja-JP" altLang="en-US" sz="1050" dirty="0">
              <a:latin typeface="Yu Gothic" panose="020B0400000000000000" pitchFamily="34" charset="-128"/>
              <a:ea typeface="Yu Gothic" panose="020B0400000000000000" pitchFamily="34" charset="-128"/>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09F6425-27BC-4A38-8ABC-3022E5A2BC6C}" type="slidenum">
              <a:rPr kumimoji="1" lang="ja-JP" altLang="en-US" smtClean="0"/>
              <a:pPr/>
              <a:t>14</a:t>
            </a:fld>
            <a:endParaRPr kumimoji="1" lang="ja-JP" altLang="en-US"/>
          </a:p>
        </p:txBody>
      </p:sp>
      <p:sp>
        <p:nvSpPr>
          <p:cNvPr id="6" name="円/楕円 5">
            <a:extLst>
              <a:ext uri="{FF2B5EF4-FFF2-40B4-BE49-F238E27FC236}">
                <a16:creationId xmlns:a16="http://schemas.microsoft.com/office/drawing/2014/main" id="{E1012303-F970-A04D-B14B-F57446B74A53}"/>
              </a:ext>
            </a:extLst>
          </p:cNvPr>
          <p:cNvSpPr/>
          <p:nvPr/>
        </p:nvSpPr>
        <p:spPr>
          <a:xfrm>
            <a:off x="5964361" y="9222480"/>
            <a:ext cx="576064" cy="5040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見</a:t>
            </a:r>
            <a:endParaRPr kumimoji="1" lang="ja-JP" altLang="en-US">
              <a:solidFill>
                <a:schemeClr val="tx1"/>
              </a:solidFill>
            </a:endParaRPr>
          </a:p>
        </p:txBody>
      </p:sp>
    </p:spTree>
    <p:extLst>
      <p:ext uri="{BB962C8B-B14F-4D97-AF65-F5344CB8AC3E}">
        <p14:creationId xmlns:p14="http://schemas.microsoft.com/office/powerpoint/2010/main" val="1794103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normAutofit lnSpcReduction="10000"/>
          </a:bodyPr>
          <a:lstStyle/>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スライドの目的</a:t>
            </a:r>
            <a:r>
              <a:rPr lang="en-US" altLang="ja-JP" sz="1050" dirty="0">
                <a:latin typeface="Yu Gothic" panose="020B0400000000000000" pitchFamily="34" charset="-128"/>
                <a:ea typeface="Yu Gothic" panose="020B0400000000000000" pitchFamily="34" charset="-128"/>
              </a:rPr>
              <a:t>】</a:t>
            </a: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　吉方位鑑定実践</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手順を読み上げながら作業をさせる。</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本紙は書き込み用紙</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「洋数字で書くように」と指示を出すと混乱がない。</a:t>
            </a: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1</a:t>
            </a:r>
            <a:r>
              <a:rPr lang="ja-JP" altLang="en-US" sz="1050">
                <a:latin typeface="Yu Gothic" panose="020B0400000000000000" pitchFamily="34" charset="-128"/>
                <a:ea typeface="Yu Gothic" panose="020B0400000000000000" pitchFamily="34" charset="-128"/>
              </a:rPr>
              <a:t>　自分の九星の欄に本命星と月命星を書き出す。</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2</a:t>
            </a:r>
            <a:r>
              <a:rPr lang="ja-JP" altLang="en-US" sz="1050">
                <a:latin typeface="Yu Gothic" panose="020B0400000000000000" pitchFamily="34" charset="-128"/>
                <a:ea typeface="Yu Gothic" panose="020B0400000000000000" pitchFamily="34" charset="-128"/>
              </a:rPr>
              <a:t>　本命及び月命と相性のよい九星を書き出す。　</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先ほど読み上げたとおり</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3</a:t>
            </a:r>
            <a:r>
              <a:rPr lang="ja-JP" altLang="en-US" sz="1050">
                <a:latin typeface="Yu Gothic" panose="020B0400000000000000" pitchFamily="34" charset="-128"/>
                <a:ea typeface="Yu Gothic" panose="020B0400000000000000" pitchFamily="34" charset="-128"/>
              </a:rPr>
              <a:t>　本命星の段（赤枠内）から</a:t>
            </a:r>
            <a:r>
              <a:rPr lang="en-US" altLang="ja-JP" sz="1050" dirty="0">
                <a:latin typeface="Yu Gothic" panose="020B0400000000000000" pitchFamily="34" charset="-128"/>
                <a:ea typeface="Yu Gothic" panose="020B0400000000000000" pitchFamily="34" charset="-128"/>
              </a:rPr>
              <a:t>5</a:t>
            </a:r>
            <a:r>
              <a:rPr lang="ja-JP" altLang="en-US" sz="1050">
                <a:latin typeface="Yu Gothic" panose="020B0400000000000000" pitchFamily="34" charset="-128"/>
                <a:ea typeface="Yu Gothic" panose="020B0400000000000000" pitchFamily="34" charset="-128"/>
              </a:rPr>
              <a:t>、本命星、月命星を消す。</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上映用スライドでサンプルをみせてもよい。</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4</a:t>
            </a:r>
            <a:r>
              <a:rPr lang="ja-JP" altLang="en-US" sz="1050">
                <a:latin typeface="Yu Gothic" panose="020B0400000000000000" pitchFamily="34" charset="-128"/>
                <a:ea typeface="Yu Gothic" panose="020B0400000000000000" pitchFamily="34" charset="-128"/>
              </a:rPr>
              <a:t>　本命星・月命星の段、両方にある数字に</a:t>
            </a:r>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残りは</a:t>
            </a:r>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で囲む。</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5    </a:t>
            </a:r>
            <a:r>
              <a:rPr lang="ja-JP" altLang="en-US" sz="1050">
                <a:latin typeface="Yu Gothic" panose="020B0400000000000000" pitchFamily="34" charset="-128"/>
                <a:ea typeface="Yu Gothic" panose="020B0400000000000000" pitchFamily="34" charset="-128"/>
              </a:rPr>
              <a:t>結果を下の欄に書き入れる。</a:t>
            </a:r>
            <a:endParaRPr lang="en-US" altLang="ja-JP" sz="1050" dirty="0">
              <a:latin typeface="Yu Gothic" panose="020B0400000000000000" pitchFamily="34" charset="-128"/>
              <a:ea typeface="Yu Gothic" panose="020B0400000000000000" pitchFamily="34" charset="-128"/>
            </a:endParaRPr>
          </a:p>
          <a:p>
            <a:pPr marL="228600" indent="-228600">
              <a:buAutoNum type="arabicPlain" startAt="4"/>
            </a:pP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上映用スライドでサンプルをみせてもよい。</a:t>
            </a:r>
            <a:endParaRPr lang="en-US" altLang="ja-JP" sz="1050"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10"/>
          </p:nvPr>
        </p:nvSpPr>
        <p:spPr/>
        <p:txBody>
          <a:bodyPr/>
          <a:lstStyle/>
          <a:p>
            <a:fld id="{F09F6425-27BC-4A38-8ABC-3022E5A2BC6C}" type="slidenum">
              <a:rPr kumimoji="1" lang="ja-JP" altLang="en-US" smtClean="0"/>
              <a:pPr/>
              <a:t>15</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7" name="円/楕円 6">
            <a:extLst>
              <a:ext uri="{FF2B5EF4-FFF2-40B4-BE49-F238E27FC236}">
                <a16:creationId xmlns:a16="http://schemas.microsoft.com/office/drawing/2014/main" id="{DACA6AFF-0C15-024A-B253-B71F8B3103A5}"/>
              </a:ext>
            </a:extLst>
          </p:cNvPr>
          <p:cNvSpPr/>
          <p:nvPr/>
        </p:nvSpPr>
        <p:spPr>
          <a:xfrm>
            <a:off x="6036369" y="9402638"/>
            <a:ext cx="576064"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読</a:t>
            </a:r>
          </a:p>
        </p:txBody>
      </p:sp>
      <p:pic>
        <p:nvPicPr>
          <p:cNvPr id="9" name="図 8" descr="テーブル&#10;&#10;自動的に生成された説明">
            <a:extLst>
              <a:ext uri="{FF2B5EF4-FFF2-40B4-BE49-F238E27FC236}">
                <a16:creationId xmlns:a16="http://schemas.microsoft.com/office/drawing/2014/main" id="{0EFF60CC-4EB8-514A-AEA5-FB06DBB74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5236" y="6429710"/>
            <a:ext cx="1488080" cy="886222"/>
          </a:xfrm>
          <a:prstGeom prst="rect">
            <a:avLst/>
          </a:prstGeom>
        </p:spPr>
      </p:pic>
      <p:pic>
        <p:nvPicPr>
          <p:cNvPr id="11" name="図 10" descr="テーブル&#10;&#10;自動的に生成された説明">
            <a:extLst>
              <a:ext uri="{FF2B5EF4-FFF2-40B4-BE49-F238E27FC236}">
                <a16:creationId xmlns:a16="http://schemas.microsoft.com/office/drawing/2014/main" id="{998C2929-4CA9-B14A-BCEB-A0E540944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5236" y="7563582"/>
            <a:ext cx="1528252" cy="886222"/>
          </a:xfrm>
          <a:prstGeom prst="rect">
            <a:avLst/>
          </a:prstGeom>
        </p:spPr>
      </p:pic>
    </p:spTree>
    <p:extLst>
      <p:ext uri="{BB962C8B-B14F-4D97-AF65-F5344CB8AC3E}">
        <p14:creationId xmlns:p14="http://schemas.microsoft.com/office/powerpoint/2010/main" val="1374495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normAutofit lnSpcReduction="10000"/>
          </a:bodyPr>
          <a:lstStyle/>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スライドの目的</a:t>
            </a:r>
            <a:r>
              <a:rPr lang="en-US" altLang="ja-JP" sz="1050" dirty="0">
                <a:latin typeface="Yu Gothic" panose="020B0400000000000000" pitchFamily="34" charset="-128"/>
                <a:ea typeface="Yu Gothic" panose="020B0400000000000000" pitchFamily="34" charset="-128"/>
              </a:rPr>
              <a:t>】</a:t>
            </a: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　吉方位鑑定実践</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手順を読み上げながら作業をさせる。</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本紙は書き込み用紙</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「洋数字で書くように」と指示を出すと混乱がない。</a:t>
            </a:r>
          </a:p>
          <a:p>
            <a:endParaRPr lang="en-US" altLang="ja-JP" sz="1050" dirty="0">
              <a:latin typeface="Yu Gothic" panose="020B0400000000000000" pitchFamily="34" charset="-128"/>
              <a:ea typeface="Yu Gothic" panose="020B0400000000000000" pitchFamily="34" charset="-128"/>
            </a:endParaRPr>
          </a:p>
          <a:p>
            <a:r>
              <a:rPr lang="en-US" altLang="ja-JP" sz="1050" dirty="0">
                <a:solidFill>
                  <a:srgbClr val="FF0000"/>
                </a:solidFill>
                <a:latin typeface="Yu Gothic" panose="020B0400000000000000" pitchFamily="34" charset="-128"/>
                <a:ea typeface="Yu Gothic" panose="020B0400000000000000" pitchFamily="34" charset="-128"/>
              </a:rPr>
              <a:t>1</a:t>
            </a:r>
            <a:r>
              <a:rPr lang="ja-JP" altLang="en-US" sz="1050">
                <a:solidFill>
                  <a:srgbClr val="FF0000"/>
                </a:solidFill>
                <a:latin typeface="Yu Gothic" panose="020B0400000000000000" pitchFamily="34" charset="-128"/>
                <a:ea typeface="Yu Gothic" panose="020B0400000000000000" pitchFamily="34" charset="-128"/>
              </a:rPr>
              <a:t>　自分の九星の欄に本命星と月命星を書き出す。</a:t>
            </a:r>
            <a:endParaRPr lang="en-US" altLang="ja-JP" sz="1050" dirty="0">
              <a:solidFill>
                <a:srgbClr val="FF0000"/>
              </a:solidFill>
              <a:latin typeface="Yu Gothic" panose="020B0400000000000000" pitchFamily="34" charset="-128"/>
              <a:ea typeface="Yu Gothic" panose="020B0400000000000000" pitchFamily="34" charset="-128"/>
            </a:endParaRPr>
          </a:p>
          <a:p>
            <a:endParaRPr lang="en-US" altLang="ja-JP" sz="1050" dirty="0">
              <a:solidFill>
                <a:srgbClr val="FF0000"/>
              </a:solidFill>
              <a:latin typeface="Yu Gothic" panose="020B0400000000000000" pitchFamily="34" charset="-128"/>
              <a:ea typeface="Yu Gothic" panose="020B0400000000000000" pitchFamily="34" charset="-128"/>
            </a:endParaRPr>
          </a:p>
          <a:p>
            <a:r>
              <a:rPr lang="en-US" altLang="ja-JP" sz="1050" dirty="0">
                <a:solidFill>
                  <a:srgbClr val="FF0000"/>
                </a:solidFill>
                <a:latin typeface="Yu Gothic" panose="020B0400000000000000" pitchFamily="34" charset="-128"/>
                <a:ea typeface="Yu Gothic" panose="020B0400000000000000" pitchFamily="34" charset="-128"/>
              </a:rPr>
              <a:t>2</a:t>
            </a:r>
            <a:r>
              <a:rPr lang="ja-JP" altLang="en-US" sz="1050">
                <a:solidFill>
                  <a:srgbClr val="FF0000"/>
                </a:solidFill>
                <a:latin typeface="Yu Gothic" panose="020B0400000000000000" pitchFamily="34" charset="-128"/>
                <a:ea typeface="Yu Gothic" panose="020B0400000000000000" pitchFamily="34" charset="-128"/>
              </a:rPr>
              <a:t>　本命及び月命と相性のよい九星を書き出す。　</a:t>
            </a:r>
            <a:endParaRPr lang="en-US" altLang="ja-JP" sz="1050" dirty="0">
              <a:solidFill>
                <a:srgbClr val="FF0000"/>
              </a:solidFill>
              <a:latin typeface="Yu Gothic" panose="020B0400000000000000" pitchFamily="34" charset="-128"/>
              <a:ea typeface="Yu Gothic" panose="020B0400000000000000" pitchFamily="34" charset="-128"/>
            </a:endParaRPr>
          </a:p>
          <a:p>
            <a:r>
              <a:rPr lang="ja-JP" altLang="en-US" sz="1050">
                <a:solidFill>
                  <a:srgbClr val="FF0000"/>
                </a:solidFill>
                <a:latin typeface="Yu Gothic" panose="020B0400000000000000" pitchFamily="34" charset="-128"/>
                <a:ea typeface="Yu Gothic" panose="020B0400000000000000" pitchFamily="34" charset="-128"/>
              </a:rPr>
              <a:t>先ほど読み上げたとおり</a:t>
            </a:r>
            <a:endParaRPr lang="en-US" altLang="ja-JP" sz="1050" dirty="0">
              <a:solidFill>
                <a:srgbClr val="FF0000"/>
              </a:solidFill>
              <a:latin typeface="Yu Gothic" panose="020B0400000000000000" pitchFamily="34" charset="-128"/>
              <a:ea typeface="Yu Gothic" panose="020B0400000000000000" pitchFamily="34" charset="-128"/>
            </a:endParaRPr>
          </a:p>
          <a:p>
            <a:endParaRPr lang="en-US" altLang="ja-JP" sz="1050" dirty="0">
              <a:solidFill>
                <a:srgbClr val="FF0000"/>
              </a:solidFill>
              <a:latin typeface="Yu Gothic" panose="020B0400000000000000" pitchFamily="34" charset="-128"/>
              <a:ea typeface="Yu Gothic" panose="020B0400000000000000" pitchFamily="34" charset="-128"/>
            </a:endParaRPr>
          </a:p>
          <a:p>
            <a:r>
              <a:rPr lang="en-US" altLang="ja-JP" sz="1050" dirty="0">
                <a:solidFill>
                  <a:srgbClr val="FF0000"/>
                </a:solidFill>
                <a:latin typeface="Yu Gothic" panose="020B0400000000000000" pitchFamily="34" charset="-128"/>
                <a:ea typeface="Yu Gothic" panose="020B0400000000000000" pitchFamily="34" charset="-128"/>
              </a:rPr>
              <a:t>3</a:t>
            </a:r>
            <a:r>
              <a:rPr lang="ja-JP" altLang="en-US" sz="1050">
                <a:solidFill>
                  <a:srgbClr val="FF0000"/>
                </a:solidFill>
                <a:latin typeface="Yu Gothic" panose="020B0400000000000000" pitchFamily="34" charset="-128"/>
                <a:ea typeface="Yu Gothic" panose="020B0400000000000000" pitchFamily="34" charset="-128"/>
              </a:rPr>
              <a:t>　本命星の段（赤枠内）から</a:t>
            </a:r>
            <a:r>
              <a:rPr lang="en-US" altLang="ja-JP" sz="1050" dirty="0">
                <a:solidFill>
                  <a:srgbClr val="FF0000"/>
                </a:solidFill>
                <a:latin typeface="Yu Gothic" panose="020B0400000000000000" pitchFamily="34" charset="-128"/>
                <a:ea typeface="Yu Gothic" panose="020B0400000000000000" pitchFamily="34" charset="-128"/>
              </a:rPr>
              <a:t>5</a:t>
            </a:r>
            <a:r>
              <a:rPr lang="ja-JP" altLang="en-US" sz="1050">
                <a:solidFill>
                  <a:srgbClr val="FF0000"/>
                </a:solidFill>
                <a:latin typeface="Yu Gothic" panose="020B0400000000000000" pitchFamily="34" charset="-128"/>
                <a:ea typeface="Yu Gothic" panose="020B0400000000000000" pitchFamily="34" charset="-128"/>
              </a:rPr>
              <a:t>、本命星、月命星を消す。</a:t>
            </a:r>
            <a:endParaRPr lang="en-US" altLang="ja-JP" sz="1050" dirty="0">
              <a:solidFill>
                <a:srgbClr val="FF0000"/>
              </a:solidFill>
              <a:latin typeface="Yu Gothic" panose="020B0400000000000000" pitchFamily="34" charset="-128"/>
              <a:ea typeface="Yu Gothic" panose="020B0400000000000000" pitchFamily="34" charset="-128"/>
            </a:endParaRPr>
          </a:p>
          <a:p>
            <a:r>
              <a:rPr lang="ja-JP" altLang="en-US" sz="1050">
                <a:solidFill>
                  <a:srgbClr val="FF0000"/>
                </a:solidFill>
                <a:latin typeface="Yu Gothic" panose="020B0400000000000000" pitchFamily="34" charset="-128"/>
                <a:ea typeface="Yu Gothic" panose="020B0400000000000000" pitchFamily="34" charset="-128"/>
              </a:rPr>
              <a:t>上映用スライドでサンプルをみせてもよい。</a:t>
            </a:r>
            <a:endParaRPr lang="en-US" altLang="ja-JP" sz="1050" dirty="0">
              <a:solidFill>
                <a:srgbClr val="FF0000"/>
              </a:solidFill>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4</a:t>
            </a:r>
            <a:r>
              <a:rPr lang="ja-JP" altLang="en-US" sz="1050">
                <a:latin typeface="Yu Gothic" panose="020B0400000000000000" pitchFamily="34" charset="-128"/>
                <a:ea typeface="Yu Gothic" panose="020B0400000000000000" pitchFamily="34" charset="-128"/>
              </a:rPr>
              <a:t>　本命星・月命星の段、両方にある数字に</a:t>
            </a:r>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残りは</a:t>
            </a:r>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で囲む。</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5    </a:t>
            </a:r>
            <a:r>
              <a:rPr lang="ja-JP" altLang="en-US" sz="1050">
                <a:latin typeface="Yu Gothic" panose="020B0400000000000000" pitchFamily="34" charset="-128"/>
                <a:ea typeface="Yu Gothic" panose="020B0400000000000000" pitchFamily="34" charset="-128"/>
              </a:rPr>
              <a:t>結果を下の欄に書き入れる。</a:t>
            </a:r>
            <a:endParaRPr lang="en-US" altLang="ja-JP" sz="1050" dirty="0">
              <a:latin typeface="Yu Gothic" panose="020B0400000000000000" pitchFamily="34" charset="-128"/>
              <a:ea typeface="Yu Gothic" panose="020B0400000000000000" pitchFamily="34" charset="-128"/>
            </a:endParaRPr>
          </a:p>
          <a:p>
            <a:pPr marL="228600" indent="-228600">
              <a:buAutoNum type="arabicPlain" startAt="4"/>
            </a:pP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上映用スライドでサンプルをみせてもよい。</a:t>
            </a:r>
            <a:endParaRPr lang="en-US" altLang="ja-JP" sz="1050"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10"/>
          </p:nvPr>
        </p:nvSpPr>
        <p:spPr/>
        <p:txBody>
          <a:bodyPr/>
          <a:lstStyle/>
          <a:p>
            <a:fld id="{F09F6425-27BC-4A38-8ABC-3022E5A2BC6C}" type="slidenum">
              <a:rPr kumimoji="1" lang="ja-JP" altLang="en-US" smtClean="0"/>
              <a:pPr/>
              <a:t>16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円/楕円 5">
            <a:extLst>
              <a:ext uri="{FF2B5EF4-FFF2-40B4-BE49-F238E27FC236}">
                <a16:creationId xmlns:a16="http://schemas.microsoft.com/office/drawing/2014/main" id="{EB95489A-413C-614C-868A-06A080A9539D}"/>
              </a:ext>
            </a:extLst>
          </p:cNvPr>
          <p:cNvSpPr/>
          <p:nvPr/>
        </p:nvSpPr>
        <p:spPr>
          <a:xfrm>
            <a:off x="6036369" y="9222480"/>
            <a:ext cx="576064" cy="5040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見</a:t>
            </a:r>
            <a:endParaRPr kumimoji="1" lang="ja-JP" altLang="en-US">
              <a:solidFill>
                <a:schemeClr val="tx1"/>
              </a:solidFill>
            </a:endParaRPr>
          </a:p>
        </p:txBody>
      </p:sp>
    </p:spTree>
    <p:extLst>
      <p:ext uri="{BB962C8B-B14F-4D97-AF65-F5344CB8AC3E}">
        <p14:creationId xmlns:p14="http://schemas.microsoft.com/office/powerpoint/2010/main" val="204451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normAutofit lnSpcReduction="10000"/>
          </a:bodyPr>
          <a:lstStyle/>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スライドの目的</a:t>
            </a:r>
            <a:r>
              <a:rPr lang="en-US" altLang="ja-JP" sz="1050" dirty="0">
                <a:latin typeface="Yu Gothic" panose="020B0400000000000000" pitchFamily="34" charset="-128"/>
                <a:ea typeface="Yu Gothic" panose="020B0400000000000000" pitchFamily="34" charset="-128"/>
              </a:rPr>
              <a:t>】</a:t>
            </a: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　吉方位鑑定実践</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手順を読み上げながら作業をさせる。</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本紙は書き込み用紙</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「洋数字で書くように」と指示を出すと混乱がない。</a:t>
            </a: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1</a:t>
            </a:r>
            <a:r>
              <a:rPr lang="ja-JP" altLang="en-US" sz="1050">
                <a:latin typeface="Yu Gothic" panose="020B0400000000000000" pitchFamily="34" charset="-128"/>
                <a:ea typeface="Yu Gothic" panose="020B0400000000000000" pitchFamily="34" charset="-128"/>
              </a:rPr>
              <a:t>　自分の九星の欄に本命星と月命星を書き出す。</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2</a:t>
            </a:r>
            <a:r>
              <a:rPr lang="ja-JP" altLang="en-US" sz="1050">
                <a:latin typeface="Yu Gothic" panose="020B0400000000000000" pitchFamily="34" charset="-128"/>
                <a:ea typeface="Yu Gothic" panose="020B0400000000000000" pitchFamily="34" charset="-128"/>
              </a:rPr>
              <a:t>　本命及び月命と相性のよい九星を書き出す。　</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先ほど読み上げたとおり</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3</a:t>
            </a:r>
            <a:r>
              <a:rPr lang="ja-JP" altLang="en-US" sz="1050">
                <a:latin typeface="Yu Gothic" panose="020B0400000000000000" pitchFamily="34" charset="-128"/>
                <a:ea typeface="Yu Gothic" panose="020B0400000000000000" pitchFamily="34" charset="-128"/>
              </a:rPr>
              <a:t>　本命星の段（赤枠内）から</a:t>
            </a:r>
            <a:r>
              <a:rPr lang="en-US" altLang="ja-JP" sz="1050" dirty="0">
                <a:latin typeface="Yu Gothic" panose="020B0400000000000000" pitchFamily="34" charset="-128"/>
                <a:ea typeface="Yu Gothic" panose="020B0400000000000000" pitchFamily="34" charset="-128"/>
              </a:rPr>
              <a:t>5</a:t>
            </a:r>
            <a:r>
              <a:rPr lang="ja-JP" altLang="en-US" sz="1050">
                <a:latin typeface="Yu Gothic" panose="020B0400000000000000" pitchFamily="34" charset="-128"/>
                <a:ea typeface="Yu Gothic" panose="020B0400000000000000" pitchFamily="34" charset="-128"/>
              </a:rPr>
              <a:t>、本命星、月命星を消す。</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上映用スライドでサンプルをみせてもよい。</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solidFill>
                  <a:srgbClr val="FF0000"/>
                </a:solidFill>
                <a:latin typeface="Yu Gothic" panose="020B0400000000000000" pitchFamily="34" charset="-128"/>
                <a:ea typeface="Yu Gothic" panose="020B0400000000000000" pitchFamily="34" charset="-128"/>
              </a:rPr>
              <a:t>4</a:t>
            </a:r>
            <a:r>
              <a:rPr lang="ja-JP" altLang="en-US" sz="1050">
                <a:solidFill>
                  <a:srgbClr val="FF0000"/>
                </a:solidFill>
                <a:latin typeface="Yu Gothic" panose="020B0400000000000000" pitchFamily="34" charset="-128"/>
                <a:ea typeface="Yu Gothic" panose="020B0400000000000000" pitchFamily="34" charset="-128"/>
              </a:rPr>
              <a:t>　本命星・月命星の段、両方にある数字に</a:t>
            </a:r>
            <a:r>
              <a:rPr lang="en-US" altLang="ja-JP" sz="1050" dirty="0">
                <a:solidFill>
                  <a:srgbClr val="FF0000"/>
                </a:solidFill>
                <a:latin typeface="Yu Gothic" panose="020B0400000000000000" pitchFamily="34" charset="-128"/>
                <a:ea typeface="Yu Gothic" panose="020B0400000000000000" pitchFamily="34" charset="-128"/>
              </a:rPr>
              <a:t>◯</a:t>
            </a:r>
            <a:r>
              <a:rPr lang="ja-JP" altLang="en-US" sz="1050">
                <a:solidFill>
                  <a:srgbClr val="FF0000"/>
                </a:solidFill>
                <a:latin typeface="Yu Gothic" panose="020B0400000000000000" pitchFamily="34" charset="-128"/>
                <a:ea typeface="Yu Gothic" panose="020B0400000000000000" pitchFamily="34" charset="-128"/>
              </a:rPr>
              <a:t>残りは</a:t>
            </a:r>
            <a:r>
              <a:rPr lang="en-US" altLang="ja-JP" sz="1050" dirty="0">
                <a:solidFill>
                  <a:srgbClr val="FF0000"/>
                </a:solidFill>
                <a:latin typeface="Yu Gothic" panose="020B0400000000000000" pitchFamily="34" charset="-128"/>
                <a:ea typeface="Yu Gothic" panose="020B0400000000000000" pitchFamily="34" charset="-128"/>
              </a:rPr>
              <a:t>△</a:t>
            </a:r>
            <a:r>
              <a:rPr lang="ja-JP" altLang="en-US" sz="1050">
                <a:solidFill>
                  <a:srgbClr val="FF0000"/>
                </a:solidFill>
                <a:latin typeface="Yu Gothic" panose="020B0400000000000000" pitchFamily="34" charset="-128"/>
                <a:ea typeface="Yu Gothic" panose="020B0400000000000000" pitchFamily="34" charset="-128"/>
              </a:rPr>
              <a:t>で囲む。</a:t>
            </a:r>
            <a:endParaRPr lang="en-US" altLang="ja-JP" sz="1050" dirty="0">
              <a:solidFill>
                <a:srgbClr val="FF0000"/>
              </a:solidFill>
              <a:latin typeface="Yu Gothic" panose="020B0400000000000000" pitchFamily="34" charset="-128"/>
              <a:ea typeface="Yu Gothic" panose="020B0400000000000000" pitchFamily="34" charset="-128"/>
            </a:endParaRPr>
          </a:p>
          <a:p>
            <a:endParaRPr lang="en-US" altLang="ja-JP" sz="1050" dirty="0">
              <a:solidFill>
                <a:srgbClr val="FF0000"/>
              </a:solidFill>
              <a:latin typeface="Yu Gothic" panose="020B0400000000000000" pitchFamily="34" charset="-128"/>
              <a:ea typeface="Yu Gothic" panose="020B0400000000000000" pitchFamily="34" charset="-128"/>
            </a:endParaRPr>
          </a:p>
          <a:p>
            <a:r>
              <a:rPr lang="en-US" altLang="ja-JP" sz="1050" dirty="0">
                <a:solidFill>
                  <a:srgbClr val="FF0000"/>
                </a:solidFill>
                <a:latin typeface="Yu Gothic" panose="020B0400000000000000" pitchFamily="34" charset="-128"/>
                <a:ea typeface="Yu Gothic" panose="020B0400000000000000" pitchFamily="34" charset="-128"/>
              </a:rPr>
              <a:t>5    </a:t>
            </a:r>
            <a:r>
              <a:rPr lang="ja-JP" altLang="en-US" sz="1050">
                <a:solidFill>
                  <a:srgbClr val="FF0000"/>
                </a:solidFill>
                <a:latin typeface="Yu Gothic" panose="020B0400000000000000" pitchFamily="34" charset="-128"/>
                <a:ea typeface="Yu Gothic" panose="020B0400000000000000" pitchFamily="34" charset="-128"/>
              </a:rPr>
              <a:t>結果を下の欄に書き入れる。</a:t>
            </a:r>
            <a:endParaRPr lang="en-US" altLang="ja-JP" sz="1050" dirty="0">
              <a:solidFill>
                <a:srgbClr val="FF0000"/>
              </a:solidFill>
              <a:latin typeface="Yu Gothic" panose="020B0400000000000000" pitchFamily="34" charset="-128"/>
              <a:ea typeface="Yu Gothic" panose="020B0400000000000000" pitchFamily="34" charset="-128"/>
            </a:endParaRPr>
          </a:p>
          <a:p>
            <a:pPr marL="228600" indent="-228600">
              <a:buAutoNum type="arabicPlain" startAt="4"/>
            </a:pP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上映用スライドでサンプルをみせてもよい。</a:t>
            </a:r>
            <a:endParaRPr lang="en-US" altLang="ja-JP" sz="1050"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10"/>
          </p:nvPr>
        </p:nvSpPr>
        <p:spPr/>
        <p:txBody>
          <a:bodyPr/>
          <a:lstStyle/>
          <a:p>
            <a:fld id="{F09F6425-27BC-4A38-8ABC-3022E5A2BC6C}" type="slidenum">
              <a:rPr kumimoji="1" lang="ja-JP" altLang="en-US" smtClean="0"/>
              <a:pPr/>
              <a:t>17</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円/楕円 5">
            <a:extLst>
              <a:ext uri="{FF2B5EF4-FFF2-40B4-BE49-F238E27FC236}">
                <a16:creationId xmlns:a16="http://schemas.microsoft.com/office/drawing/2014/main" id="{A92CCA1B-7A2C-D749-8539-030DAEAA0BE4}"/>
              </a:ext>
            </a:extLst>
          </p:cNvPr>
          <p:cNvSpPr/>
          <p:nvPr/>
        </p:nvSpPr>
        <p:spPr>
          <a:xfrm>
            <a:off x="6036369" y="9272664"/>
            <a:ext cx="576064" cy="5040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見</a:t>
            </a:r>
            <a:endParaRPr kumimoji="1" lang="ja-JP" altLang="en-US">
              <a:solidFill>
                <a:schemeClr val="tx1"/>
              </a:solidFill>
            </a:endParaRPr>
          </a:p>
        </p:txBody>
      </p:sp>
    </p:spTree>
    <p:extLst>
      <p:ext uri="{BB962C8B-B14F-4D97-AF65-F5344CB8AC3E}">
        <p14:creationId xmlns:p14="http://schemas.microsoft.com/office/powerpoint/2010/main" val="145061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a:xfrm>
            <a:off x="685800" y="4796630"/>
            <a:ext cx="5486400" cy="4106209"/>
          </a:xfrm>
        </p:spPr>
        <p:txBody>
          <a:bodyPr>
            <a:normAutofit/>
          </a:bodyPr>
          <a:lstStyle/>
          <a:p>
            <a:r>
              <a:rPr lang="ja-JP" altLang="en-US" sz="1050">
                <a:solidFill>
                  <a:srgbClr val="FF0000"/>
                </a:solidFill>
                <a:latin typeface="Yu Gothic" panose="020B0400000000000000" pitchFamily="34" charset="-128"/>
                <a:ea typeface="Yu Gothic" panose="020B0400000000000000" pitchFamily="34" charset="-128"/>
              </a:rPr>
              <a:t>（暦参照）</a:t>
            </a:r>
            <a:endParaRPr lang="en-US" altLang="ja-JP" sz="1050" dirty="0">
              <a:solidFill>
                <a:srgbClr val="FF0000"/>
              </a:solidFill>
              <a:latin typeface="Yu Gothic" panose="020B0400000000000000" pitchFamily="34" charset="-128"/>
              <a:ea typeface="Yu Gothic" panose="020B0400000000000000" pitchFamily="34" charset="-128"/>
            </a:endParaRPr>
          </a:p>
          <a:p>
            <a:r>
              <a:rPr lang="ja-JP" altLang="en-US" sz="1050">
                <a:solidFill>
                  <a:srgbClr val="FF0000"/>
                </a:solidFill>
                <a:latin typeface="Yu Gothic" panose="020B0400000000000000" pitchFamily="34" charset="-128"/>
                <a:ea typeface="Yu Gothic" panose="020B0400000000000000" pitchFamily="34" charset="-128"/>
              </a:rPr>
              <a:t>青のタブから、</a:t>
            </a:r>
            <a:r>
              <a:rPr lang="en-US" altLang="ja-JP" sz="1050" dirty="0">
                <a:solidFill>
                  <a:srgbClr val="FF0000"/>
                </a:solidFill>
                <a:latin typeface="Yu Gothic" panose="020B0400000000000000" pitchFamily="34" charset="-128"/>
                <a:ea typeface="Yu Gothic" panose="020B0400000000000000" pitchFamily="34" charset="-128"/>
              </a:rPr>
              <a:t>P23,24</a:t>
            </a:r>
            <a:r>
              <a:rPr lang="ja-JP" altLang="en-US" sz="1050">
                <a:solidFill>
                  <a:srgbClr val="FF0000"/>
                </a:solidFill>
                <a:latin typeface="Yu Gothic" panose="020B0400000000000000" pitchFamily="34" charset="-128"/>
                <a:ea typeface="Yu Gothic" panose="020B0400000000000000" pitchFamily="34" charset="-128"/>
              </a:rPr>
              <a:t>を開くよう指示する。</a:t>
            </a:r>
            <a:endParaRPr lang="en-US" altLang="ja-JP" sz="1050" dirty="0">
              <a:solidFill>
                <a:srgbClr val="FF0000"/>
              </a:solidFill>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スライドの目的</a:t>
            </a:r>
            <a:r>
              <a:rPr lang="en-US" altLang="ja-JP" sz="1050" dirty="0">
                <a:latin typeface="Yu Gothic" panose="020B0400000000000000" pitchFamily="34" charset="-128"/>
                <a:ea typeface="Yu Gothic" panose="020B0400000000000000" pitchFamily="34" charset="-128"/>
              </a:rPr>
              <a:t>】</a:t>
            </a: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　性格鑑定実習</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手順に合わせて鑑定を行う。</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1</a:t>
            </a:r>
            <a:r>
              <a:rPr lang="ja-JP" altLang="en-US" sz="1050">
                <a:latin typeface="Yu Gothic" panose="020B0400000000000000" pitchFamily="34" charset="-128"/>
                <a:ea typeface="Yu Gothic" panose="020B0400000000000000" pitchFamily="34" charset="-128"/>
              </a:rPr>
              <a:t>）設問の本命星は「二黒土星」なので、</a:t>
            </a:r>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2</a:t>
            </a:r>
            <a:r>
              <a:rPr lang="ja-JP" altLang="en-US" sz="1050">
                <a:latin typeface="Yu Gothic" panose="020B0400000000000000" pitchFamily="34" charset="-128"/>
                <a:ea typeface="Yu Gothic" panose="020B0400000000000000" pitchFamily="34" charset="-128"/>
              </a:rPr>
              <a:t>が真ん中に書かれている盤を探す。</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（練習）の欄に数字を書き写させる。</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次ページに月盤表拡大図があるので見せてもよい。</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2</a:t>
            </a:r>
            <a:r>
              <a:rPr lang="ja-JP" altLang="en-US" sz="1050">
                <a:latin typeface="Yu Gothic" panose="020B0400000000000000" pitchFamily="34" charset="-128"/>
                <a:ea typeface="Yu Gothic" panose="020B0400000000000000" pitchFamily="34" charset="-128"/>
              </a:rPr>
              <a:t>）書き出した盤で、月命である「三碧木星」をマークする。</a:t>
            </a:r>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3</a:t>
            </a:r>
            <a:r>
              <a:rPr lang="ja-JP" altLang="en-US" sz="1050">
                <a:latin typeface="Yu Gothic" panose="020B0400000000000000" pitchFamily="34" charset="-128"/>
                <a:ea typeface="Yu Gothic" panose="020B0400000000000000" pitchFamily="34" charset="-128"/>
              </a:rPr>
              <a:t>）「二黒土星」を起点とし、「三碧木星」が斜め右下に位置することを確認する。</a:t>
            </a:r>
            <a:endParaRPr lang="en-US" altLang="ja-JP" sz="1050" dirty="0">
              <a:latin typeface="Yu Gothic" panose="020B0400000000000000" pitchFamily="34" charset="-128"/>
              <a:ea typeface="Yu Gothic" panose="020B0400000000000000" pitchFamily="34" charset="-128"/>
            </a:endParaRPr>
          </a:p>
          <a:p>
            <a:r>
              <a:rPr kumimoji="1" lang="ja-JP" altLang="en-US" sz="1050">
                <a:latin typeface="Yu Gothic" panose="020B0400000000000000" pitchFamily="34" charset="-128"/>
                <a:ea typeface="Yu Gothic" panose="020B0400000000000000" pitchFamily="34" charset="-128"/>
              </a:rPr>
              <a:t>　　隣の後天定位盤で同じ位置関係にあるのが「六白金星」であることを確認</a:t>
            </a:r>
            <a:r>
              <a:rPr lang="ja-JP" altLang="en-US" sz="1050">
                <a:latin typeface="Yu Gothic" panose="020B0400000000000000" pitchFamily="34" charset="-128"/>
                <a:ea typeface="Yu Gothic" panose="020B0400000000000000" pitchFamily="34" charset="-128"/>
              </a:rPr>
              <a:t>。</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左の例のとおりに書き写せば正解となる。</a:t>
            </a:r>
            <a:endParaRPr lang="en-US" altLang="ja-JP" sz="1050" dirty="0">
              <a:latin typeface="Yu Gothic" panose="020B0400000000000000" pitchFamily="34" charset="-128"/>
              <a:ea typeface="Yu Gothic" panose="020B0400000000000000" pitchFamily="34" charset="-128"/>
            </a:endParaRPr>
          </a:p>
          <a:p>
            <a:endParaRPr kumimoji="1" lang="ja-JP" altLang="en-US" sz="1050">
              <a:latin typeface="Yu Gothic" panose="020B0400000000000000" pitchFamily="34" charset="-128"/>
              <a:ea typeface="Yu Gothic" panose="020B0400000000000000" pitchFamily="34" charset="-128"/>
            </a:endParaRPr>
          </a:p>
          <a:p>
            <a:r>
              <a:rPr kumimoji="1" lang="ja-JP" altLang="en-US" sz="1050">
                <a:latin typeface="Yu Gothic" panose="020B0400000000000000" pitchFamily="34" charset="-128"/>
                <a:ea typeface="Yu Gothic" panose="020B0400000000000000" pitchFamily="34" charset="-128"/>
              </a:rPr>
              <a:t>次々ページに流れの理解を助ける練習用スライドを用意。</a:t>
            </a:r>
            <a:endParaRPr kumimoji="1" lang="ja-JP" altLang="en-US" sz="1050" dirty="0">
              <a:latin typeface="Yu Gothic" panose="020B0400000000000000" pitchFamily="34" charset="-128"/>
              <a:ea typeface="Yu Gothic" panose="020B0400000000000000" pitchFamily="34" charset="-128"/>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09F6425-27BC-4A38-8ABC-3022E5A2BC6C}" type="slidenum">
              <a:rPr kumimoji="1" lang="ja-JP" altLang="en-US" smtClean="0"/>
              <a:pPr/>
              <a:t>3</a:t>
            </a:fld>
            <a:endParaRPr kumimoji="1" lang="ja-JP" altLang="en-US"/>
          </a:p>
        </p:txBody>
      </p:sp>
      <p:sp>
        <p:nvSpPr>
          <p:cNvPr id="6" name="円/楕円 5">
            <a:extLst>
              <a:ext uri="{FF2B5EF4-FFF2-40B4-BE49-F238E27FC236}">
                <a16:creationId xmlns:a16="http://schemas.microsoft.com/office/drawing/2014/main" id="{0E63C300-CCC0-3D4F-8B34-6D7C3A82BCDF}"/>
              </a:ext>
            </a:extLst>
          </p:cNvPr>
          <p:cNvSpPr/>
          <p:nvPr/>
        </p:nvSpPr>
        <p:spPr>
          <a:xfrm>
            <a:off x="5810672" y="8377847"/>
            <a:ext cx="576064"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読</a:t>
            </a:r>
          </a:p>
        </p:txBody>
      </p:sp>
      <p:pic>
        <p:nvPicPr>
          <p:cNvPr id="7" name="図 6" descr="ダイアグラム が含まれている画像&#10;&#10;自動的に生成された説明">
            <a:extLst>
              <a:ext uri="{FF2B5EF4-FFF2-40B4-BE49-F238E27FC236}">
                <a16:creationId xmlns:a16="http://schemas.microsoft.com/office/drawing/2014/main" id="{ACF28D09-4C58-D14A-81ED-942365576ECC}"/>
              </a:ext>
            </a:extLst>
          </p:cNvPr>
          <p:cNvPicPr>
            <a:picLocks noChangeAspect="1"/>
          </p:cNvPicPr>
          <p:nvPr/>
        </p:nvPicPr>
        <p:blipFill>
          <a:blip r:embed="rId3"/>
          <a:stretch>
            <a:fillRect/>
          </a:stretch>
        </p:blipFill>
        <p:spPr>
          <a:xfrm>
            <a:off x="4620193" y="4795064"/>
            <a:ext cx="1894114" cy="1092328"/>
          </a:xfrm>
          <a:prstGeom prst="rect">
            <a:avLst/>
          </a:prstGeom>
        </p:spPr>
      </p:pic>
      <p:pic>
        <p:nvPicPr>
          <p:cNvPr id="9" name="図 8" descr="図形 が含まれている画像&#10;&#10;自動的に生成された説明">
            <a:extLst>
              <a:ext uri="{FF2B5EF4-FFF2-40B4-BE49-F238E27FC236}">
                <a16:creationId xmlns:a16="http://schemas.microsoft.com/office/drawing/2014/main" id="{927C26CF-6122-674F-BA23-4FF165F23CF0}"/>
              </a:ext>
            </a:extLst>
          </p:cNvPr>
          <p:cNvPicPr>
            <a:picLocks noChangeAspect="1"/>
          </p:cNvPicPr>
          <p:nvPr/>
        </p:nvPicPr>
        <p:blipFill>
          <a:blip r:embed="rId4"/>
          <a:stretch>
            <a:fillRect/>
          </a:stretch>
        </p:blipFill>
        <p:spPr>
          <a:xfrm>
            <a:off x="4620193" y="5948615"/>
            <a:ext cx="1894114" cy="1086677"/>
          </a:xfrm>
          <a:prstGeom prst="rect">
            <a:avLst/>
          </a:prstGeom>
        </p:spPr>
      </p:pic>
    </p:spTree>
    <p:extLst>
      <p:ext uri="{BB962C8B-B14F-4D97-AF65-F5344CB8AC3E}">
        <p14:creationId xmlns:p14="http://schemas.microsoft.com/office/powerpoint/2010/main" val="857732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486400" cy="4743450"/>
          </a:xfrm>
        </p:spPr>
        <p:txBody>
          <a:bodyPr/>
          <a:lstStyle/>
          <a:p>
            <a:r>
              <a:rPr lang="en-US" altLang="ja-JP" dirty="0">
                <a:latin typeface="Yu Gothic" panose="020B0400000000000000" pitchFamily="34" charset="-128"/>
                <a:ea typeface="Yu Gothic" panose="020B0400000000000000" pitchFamily="34" charset="-128"/>
              </a:rPr>
              <a:t>【</a:t>
            </a:r>
            <a:r>
              <a:rPr lang="ja-JP" altLang="en-US">
                <a:latin typeface="Yu Gothic" panose="020B0400000000000000" pitchFamily="34" charset="-128"/>
                <a:ea typeface="Yu Gothic" panose="020B0400000000000000" pitchFamily="34" charset="-128"/>
              </a:rPr>
              <a:t>スライドの目的</a:t>
            </a:r>
            <a:r>
              <a:rPr lang="en-US" altLang="ja-JP" dirty="0">
                <a:latin typeface="Yu Gothic" panose="020B0400000000000000" pitchFamily="34" charset="-128"/>
                <a:ea typeface="Yu Gothic" panose="020B0400000000000000" pitchFamily="34" charset="-128"/>
              </a:rPr>
              <a:t>】</a:t>
            </a:r>
          </a:p>
          <a:p>
            <a:endParaRPr lang="en-US" altLang="ja-JP" dirty="0">
              <a:latin typeface="Yu Gothic" panose="020B0400000000000000" pitchFamily="34" charset="-128"/>
              <a:ea typeface="Yu Gothic" panose="020B0400000000000000" pitchFamily="34" charset="-128"/>
            </a:endParaRPr>
          </a:p>
          <a:p>
            <a:r>
              <a:rPr lang="en-US" altLang="ja-JP" dirty="0">
                <a:latin typeface="Yu Gothic" panose="020B0400000000000000" pitchFamily="34" charset="-128"/>
                <a:ea typeface="Yu Gothic" panose="020B0400000000000000" pitchFamily="34" charset="-128"/>
              </a:rPr>
              <a:t>☆</a:t>
            </a:r>
            <a:r>
              <a:rPr lang="ja-JP" altLang="en-US">
                <a:latin typeface="Yu Gothic" panose="020B0400000000000000" pitchFamily="34" charset="-128"/>
                <a:ea typeface="Yu Gothic" panose="020B0400000000000000" pitchFamily="34" charset="-128"/>
              </a:rPr>
              <a:t>　流れの理解　練習</a:t>
            </a:r>
            <a:endParaRPr lang="en-US" altLang="ja-JP" dirty="0">
              <a:latin typeface="Yu Gothic" panose="020B0400000000000000" pitchFamily="34" charset="-128"/>
              <a:ea typeface="Yu Gothic" panose="020B0400000000000000" pitchFamily="34" charset="-128"/>
            </a:endParaRPr>
          </a:p>
          <a:p>
            <a:endParaRPr lang="en-US" altLang="ja-JP" dirty="0">
              <a:latin typeface="Yu Gothic" panose="020B0400000000000000" pitchFamily="34" charset="-128"/>
              <a:ea typeface="Yu Gothic" panose="020B0400000000000000" pitchFamily="34" charset="-128"/>
            </a:endParaRPr>
          </a:p>
          <a:p>
            <a:endParaRPr lang="en-US" altLang="ja-JP" dirty="0">
              <a:latin typeface="Yu Gothic" panose="020B0400000000000000" pitchFamily="34" charset="-128"/>
              <a:ea typeface="Yu Gothic" panose="020B0400000000000000" pitchFamily="34" charset="-128"/>
            </a:endParaRPr>
          </a:p>
          <a:p>
            <a:r>
              <a:rPr lang="ja-JP" altLang="en-US">
                <a:latin typeface="Yu Gothic" panose="020B0400000000000000" pitchFamily="34" charset="-128"/>
                <a:ea typeface="Yu Gothic" panose="020B0400000000000000" pitchFamily="34" charset="-128"/>
              </a:rPr>
              <a:t>中宮二黒土星の図に本命</a:t>
            </a:r>
            <a:r>
              <a:rPr lang="ja-JP" altLang="en-US">
                <a:solidFill>
                  <a:srgbClr val="FF8AD8"/>
                </a:solidFill>
                <a:latin typeface="Yu Gothic" panose="020B0400000000000000" pitchFamily="34" charset="-128"/>
                <a:ea typeface="Yu Gothic" panose="020B0400000000000000" pitchFamily="34" charset="-128"/>
              </a:rPr>
              <a:t>●</a:t>
            </a:r>
            <a:r>
              <a:rPr lang="ja-JP" altLang="en-US">
                <a:latin typeface="Yu Gothic" panose="020B0400000000000000" pitchFamily="34" charset="-128"/>
                <a:ea typeface="Yu Gothic" panose="020B0400000000000000" pitchFamily="34" charset="-128"/>
              </a:rPr>
              <a:t>・月命</a:t>
            </a:r>
            <a:r>
              <a:rPr lang="ja-JP" altLang="en-US">
                <a:solidFill>
                  <a:srgbClr val="92D050"/>
                </a:solidFill>
                <a:latin typeface="Yu Gothic" panose="020B0400000000000000" pitchFamily="34" charset="-128"/>
                <a:ea typeface="Yu Gothic" panose="020B0400000000000000" pitchFamily="34" charset="-128"/>
              </a:rPr>
              <a:t>●</a:t>
            </a:r>
            <a:r>
              <a:rPr lang="ja-JP" altLang="en-US">
                <a:latin typeface="Yu Gothic" panose="020B0400000000000000" pitchFamily="34" charset="-128"/>
                <a:ea typeface="Yu Gothic" panose="020B0400000000000000" pitchFamily="34" charset="-128"/>
              </a:rPr>
              <a:t>が表示してある。</a:t>
            </a:r>
            <a:endParaRPr lang="en-US" altLang="ja-JP" dirty="0">
              <a:latin typeface="Yu Gothic" panose="020B0400000000000000" pitchFamily="34" charset="-128"/>
              <a:ea typeface="Yu Gothic" panose="020B0400000000000000" pitchFamily="34" charset="-128"/>
            </a:endParaRPr>
          </a:p>
          <a:p>
            <a:endParaRPr lang="en-US" altLang="ja-JP" dirty="0">
              <a:latin typeface="Yu Gothic" panose="020B0400000000000000" pitchFamily="34" charset="-128"/>
              <a:ea typeface="Yu Gothic" panose="020B0400000000000000" pitchFamily="34" charset="-128"/>
            </a:endParaRPr>
          </a:p>
          <a:p>
            <a:r>
              <a:rPr lang="ja-JP" altLang="en-US">
                <a:solidFill>
                  <a:srgbClr val="92D050"/>
                </a:solidFill>
                <a:latin typeface="Yu Gothic" panose="020B0400000000000000" pitchFamily="34" charset="-128"/>
                <a:ea typeface="Yu Gothic" panose="020B0400000000000000" pitchFamily="34" charset="-128"/>
              </a:rPr>
              <a:t>●</a:t>
            </a:r>
            <a:r>
              <a:rPr lang="ja-JP" altLang="en-US">
                <a:latin typeface="Yu Gothic" panose="020B0400000000000000" pitchFamily="34" charset="-128"/>
                <a:ea typeface="Yu Gothic" panose="020B0400000000000000" pitchFamily="34" charset="-128"/>
              </a:rPr>
              <a:t>をスライド上でひとつずつ動かしながら、この場合の流れはどの数字になるか右上の後天定位盤と見比べながら、練習をする。</a:t>
            </a:r>
            <a:endParaRPr lang="en-US" altLang="ja-JP" dirty="0">
              <a:latin typeface="Yu Gothic" panose="020B0400000000000000" pitchFamily="34" charset="-128"/>
              <a:ea typeface="Yu Gothic" panose="020B0400000000000000" pitchFamily="34" charset="-128"/>
            </a:endParaRPr>
          </a:p>
          <a:p>
            <a:endParaRPr lang="en-US" altLang="ja-JP" dirty="0">
              <a:solidFill>
                <a:srgbClr val="92D050"/>
              </a:solidFill>
              <a:latin typeface="Yu Gothic" panose="020B0400000000000000" pitchFamily="34" charset="-128"/>
              <a:ea typeface="Yu Gothic" panose="020B0400000000000000" pitchFamily="34" charset="-128"/>
            </a:endParaRPr>
          </a:p>
          <a:p>
            <a:r>
              <a:rPr lang="ja-JP" altLang="en-US">
                <a:solidFill>
                  <a:srgbClr val="92D050"/>
                </a:solidFill>
                <a:latin typeface="Yu Gothic" panose="020B0400000000000000" pitchFamily="34" charset="-128"/>
                <a:ea typeface="Yu Gothic" panose="020B0400000000000000" pitchFamily="34" charset="-128"/>
              </a:rPr>
              <a:t>●</a:t>
            </a:r>
            <a:r>
              <a:rPr lang="ja-JP" altLang="en-US">
                <a:latin typeface="Yu Gothic" panose="020B0400000000000000" pitchFamily="34" charset="-128"/>
                <a:ea typeface="Yu Gothic" panose="020B0400000000000000" pitchFamily="34" charset="-128"/>
              </a:rPr>
              <a:t>が</a:t>
            </a:r>
            <a:r>
              <a:rPr lang="en-US" altLang="ja-JP" dirty="0">
                <a:latin typeface="Yu Gothic" panose="020B0400000000000000" pitchFamily="34" charset="-128"/>
                <a:ea typeface="Yu Gothic" panose="020B0400000000000000" pitchFamily="34" charset="-128"/>
              </a:rPr>
              <a:t>1</a:t>
            </a:r>
            <a:r>
              <a:rPr lang="ja-JP" altLang="en-US">
                <a:latin typeface="Yu Gothic" panose="020B0400000000000000" pitchFamily="34" charset="-128"/>
                <a:ea typeface="Yu Gothic" panose="020B0400000000000000" pitchFamily="34" charset="-128"/>
              </a:rPr>
              <a:t>の時には、後天定位盤の数字は何になるでしょう？　答え＝</a:t>
            </a:r>
            <a:r>
              <a:rPr lang="en-US" altLang="ja-JP" dirty="0">
                <a:latin typeface="Yu Gothic" panose="020B0400000000000000" pitchFamily="34" charset="-128"/>
                <a:ea typeface="Yu Gothic" panose="020B0400000000000000" pitchFamily="34" charset="-128"/>
              </a:rPr>
              <a:t>4</a:t>
            </a:r>
            <a:endParaRPr lang="en-US" altLang="ja-JP" dirty="0">
              <a:solidFill>
                <a:srgbClr val="92D050"/>
              </a:solidFill>
              <a:latin typeface="Yu Gothic" panose="020B0400000000000000" pitchFamily="34" charset="-128"/>
              <a:ea typeface="Yu Gothic" panose="020B0400000000000000" pitchFamily="34" charset="-128"/>
            </a:endParaRPr>
          </a:p>
          <a:p>
            <a:r>
              <a:rPr lang="ja-JP" altLang="en-US">
                <a:solidFill>
                  <a:srgbClr val="92D050"/>
                </a:solidFill>
                <a:latin typeface="Yu Gothic" panose="020B0400000000000000" pitchFamily="34" charset="-128"/>
                <a:ea typeface="Yu Gothic" panose="020B0400000000000000" pitchFamily="34" charset="-128"/>
              </a:rPr>
              <a:t>●</a:t>
            </a:r>
            <a:r>
              <a:rPr lang="ja-JP" altLang="en-US">
                <a:latin typeface="Yu Gothic" panose="020B0400000000000000" pitchFamily="34" charset="-128"/>
                <a:ea typeface="Yu Gothic" panose="020B0400000000000000" pitchFamily="34" charset="-128"/>
              </a:rPr>
              <a:t>が</a:t>
            </a:r>
            <a:r>
              <a:rPr lang="en-US" altLang="ja-JP" dirty="0">
                <a:latin typeface="Yu Gothic" panose="020B0400000000000000" pitchFamily="34" charset="-128"/>
                <a:ea typeface="Yu Gothic" panose="020B0400000000000000" pitchFamily="34" charset="-128"/>
              </a:rPr>
              <a:t>3</a:t>
            </a:r>
            <a:r>
              <a:rPr lang="ja-JP" altLang="en-US">
                <a:latin typeface="Yu Gothic" panose="020B0400000000000000" pitchFamily="34" charset="-128"/>
                <a:ea typeface="Yu Gothic" panose="020B0400000000000000" pitchFamily="34" charset="-128"/>
              </a:rPr>
              <a:t>の時には、後天定位盤の数字は何になるでしょう？　答え＝</a:t>
            </a:r>
            <a:r>
              <a:rPr lang="en-US" altLang="ja-JP" dirty="0">
                <a:latin typeface="Yu Gothic" panose="020B0400000000000000" pitchFamily="34" charset="-128"/>
                <a:ea typeface="Yu Gothic" panose="020B0400000000000000" pitchFamily="34" charset="-128"/>
              </a:rPr>
              <a:t>6</a:t>
            </a:r>
          </a:p>
          <a:p>
            <a:r>
              <a:rPr lang="ja-JP" altLang="en-US">
                <a:solidFill>
                  <a:srgbClr val="92D050"/>
                </a:solidFill>
                <a:latin typeface="Yu Gothic" panose="020B0400000000000000" pitchFamily="34" charset="-128"/>
                <a:ea typeface="Yu Gothic" panose="020B0400000000000000" pitchFamily="34" charset="-128"/>
              </a:rPr>
              <a:t>●</a:t>
            </a:r>
            <a:r>
              <a:rPr lang="ja-JP" altLang="en-US">
                <a:latin typeface="Yu Gothic" panose="020B0400000000000000" pitchFamily="34" charset="-128"/>
                <a:ea typeface="Yu Gothic" panose="020B0400000000000000" pitchFamily="34" charset="-128"/>
              </a:rPr>
              <a:t>が</a:t>
            </a:r>
            <a:r>
              <a:rPr lang="en-US" altLang="ja-JP" dirty="0">
                <a:latin typeface="Yu Gothic" panose="020B0400000000000000" pitchFamily="34" charset="-128"/>
                <a:ea typeface="Yu Gothic" panose="020B0400000000000000" pitchFamily="34" charset="-128"/>
              </a:rPr>
              <a:t>6</a:t>
            </a:r>
            <a:r>
              <a:rPr lang="ja-JP" altLang="en-US">
                <a:latin typeface="Yu Gothic" panose="020B0400000000000000" pitchFamily="34" charset="-128"/>
                <a:ea typeface="Yu Gothic" panose="020B0400000000000000" pitchFamily="34" charset="-128"/>
              </a:rPr>
              <a:t>の時には、後天定位盤の数字は何になるでしょう？　答え＝</a:t>
            </a:r>
            <a:r>
              <a:rPr lang="en-US" altLang="ja-JP" dirty="0">
                <a:latin typeface="Yu Gothic" panose="020B0400000000000000" pitchFamily="34" charset="-128"/>
                <a:ea typeface="Yu Gothic" panose="020B0400000000000000" pitchFamily="34" charset="-128"/>
              </a:rPr>
              <a:t>9</a:t>
            </a:r>
          </a:p>
          <a:p>
            <a:endParaRPr lang="en-US" altLang="ja-JP" dirty="0">
              <a:solidFill>
                <a:srgbClr val="92D050"/>
              </a:solidFill>
              <a:latin typeface="Yu Gothic" panose="020B0400000000000000" pitchFamily="34" charset="-128"/>
              <a:ea typeface="Yu Gothic" panose="020B0400000000000000" pitchFamily="34" charset="-128"/>
            </a:endParaRPr>
          </a:p>
          <a:p>
            <a:r>
              <a:rPr lang="en-US" altLang="ja-JP" dirty="0">
                <a:latin typeface="Yu Gothic" panose="020B0400000000000000" pitchFamily="34" charset="-128"/>
                <a:ea typeface="Yu Gothic" panose="020B0400000000000000" pitchFamily="34" charset="-128"/>
              </a:rPr>
              <a:t>※</a:t>
            </a:r>
          </a:p>
          <a:p>
            <a:r>
              <a:rPr lang="ja-JP" altLang="en-US">
                <a:latin typeface="Yu Gothic" panose="020B0400000000000000" pitchFamily="34" charset="-128"/>
                <a:ea typeface="Yu Gothic" panose="020B0400000000000000" pitchFamily="34" charset="-128"/>
              </a:rPr>
              <a:t> </a:t>
            </a:r>
            <a:r>
              <a:rPr lang="en-US" altLang="ja-JP" dirty="0">
                <a:latin typeface="Yu Gothic" panose="020B0400000000000000" pitchFamily="34" charset="-128"/>
                <a:ea typeface="Yu Gothic" panose="020B0400000000000000" pitchFamily="34" charset="-128"/>
              </a:rPr>
              <a:t>2</a:t>
            </a:r>
            <a:r>
              <a:rPr lang="ja-JP" altLang="en-US">
                <a:latin typeface="Yu Gothic" panose="020B0400000000000000" pitchFamily="34" charset="-128"/>
                <a:ea typeface="Yu Gothic" panose="020B0400000000000000" pitchFamily="34" charset="-128"/>
              </a:rPr>
              <a:t>を選んでしまうとどちらも中心（中宮）になってしまうので注意すること。</a:t>
            </a:r>
            <a:endParaRPr lang="en-US" altLang="ja-JP" dirty="0">
              <a:latin typeface="Yu Gothic" panose="020B0400000000000000" pitchFamily="34" charset="-128"/>
              <a:ea typeface="Yu Gothic" panose="020B0400000000000000" pitchFamily="34" charset="-128"/>
            </a:endParaRPr>
          </a:p>
          <a:p>
            <a:endParaRPr lang="en-US" altLang="ja-JP" dirty="0">
              <a:solidFill>
                <a:srgbClr val="92D050"/>
              </a:solidFill>
              <a:latin typeface="Yu Gothic" panose="020B0400000000000000" pitchFamily="34" charset="-128"/>
              <a:ea typeface="Yu Gothic" panose="020B0400000000000000" pitchFamily="34" charset="-128"/>
            </a:endParaRPr>
          </a:p>
          <a:p>
            <a:endParaRPr lang="en-US" altLang="ja-JP" dirty="0">
              <a:solidFill>
                <a:srgbClr val="92D050"/>
              </a:solidFill>
              <a:latin typeface="Yu Gothic" panose="020B0400000000000000" pitchFamily="34" charset="-128"/>
              <a:ea typeface="Yu Gothic" panose="020B0400000000000000" pitchFamily="34" charset="-128"/>
            </a:endParaRPr>
          </a:p>
          <a:p>
            <a:endParaRPr lang="en-US" altLang="ja-JP" dirty="0">
              <a:latin typeface="Yu Gothic" panose="020B0400000000000000" pitchFamily="34" charset="-128"/>
              <a:ea typeface="Yu Gothic" panose="020B0400000000000000" pitchFamily="34" charset="-128"/>
            </a:endParaRPr>
          </a:p>
          <a:p>
            <a:endParaRPr lang="en-US" altLang="ja-JP" dirty="0">
              <a:latin typeface="Yu Gothic" panose="020B0400000000000000" pitchFamily="34" charset="-128"/>
              <a:ea typeface="Yu Gothic" panose="020B0400000000000000" pitchFamily="34" charset="-128"/>
            </a:endParaRPr>
          </a:p>
          <a:p>
            <a:endParaRPr lang="en-US" altLang="ja-JP" dirty="0">
              <a:latin typeface="Yu Gothic" panose="020B0400000000000000" pitchFamily="34" charset="-128"/>
              <a:ea typeface="Yu Gothic" panose="020B0400000000000000" pitchFamily="34" charset="-128"/>
            </a:endParaRPr>
          </a:p>
          <a:p>
            <a:endParaRPr lang="ja-JP" altLang="en-US">
              <a:latin typeface="Yu Gothic" panose="020B0400000000000000" pitchFamily="34" charset="-128"/>
              <a:ea typeface="Yu Gothic" panose="020B0400000000000000" pitchFamily="34" charset="-128"/>
            </a:endParaRPr>
          </a:p>
          <a:p>
            <a:endParaRPr kumimoji="1" lang="ja-JP" altLang="en-US"/>
          </a:p>
        </p:txBody>
      </p:sp>
      <p:sp>
        <p:nvSpPr>
          <p:cNvPr id="4" name="スライド番号プレースホルダー 3"/>
          <p:cNvSpPr>
            <a:spLocks noGrp="1"/>
          </p:cNvSpPr>
          <p:nvPr>
            <p:ph type="sldNum" sz="quarter" idx="5"/>
          </p:nvPr>
        </p:nvSpPr>
        <p:spPr/>
        <p:txBody>
          <a:bodyPr/>
          <a:lstStyle/>
          <a:p>
            <a:fld id="{68D0601C-1A83-BA43-B4F6-57885D32BDD5}" type="slidenum">
              <a:rPr kumimoji="1" lang="ja-JP" altLang="en-US" smtClean="0"/>
              <a:t>4</a:t>
            </a:fld>
            <a:endParaRPr kumimoji="1" lang="ja-JP" altLang="en-US"/>
          </a:p>
        </p:txBody>
      </p:sp>
    </p:spTree>
    <p:extLst>
      <p:ext uri="{BB962C8B-B14F-4D97-AF65-F5344CB8AC3E}">
        <p14:creationId xmlns:p14="http://schemas.microsoft.com/office/powerpoint/2010/main" val="159983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a:xfrm>
            <a:off x="688975" y="4759324"/>
            <a:ext cx="5707434" cy="4859337"/>
          </a:xfrm>
        </p:spPr>
        <p:txBody>
          <a:bodyPr>
            <a:normAutofit lnSpcReduction="10000"/>
          </a:bodyPr>
          <a:lstStyle/>
          <a:p>
            <a:r>
              <a:rPr lang="ja-JP" altLang="en-US" sz="1050">
                <a:solidFill>
                  <a:srgbClr val="FF0000"/>
                </a:solidFill>
                <a:latin typeface="Yu Gothic" panose="020B0400000000000000" pitchFamily="34" charset="-128"/>
                <a:ea typeface="Yu Gothic" panose="020B0400000000000000" pitchFamily="34" charset="-128"/>
              </a:rPr>
              <a:t>（暦参照）</a:t>
            </a:r>
            <a:endParaRPr lang="en-US" altLang="ja-JP" sz="1050" dirty="0">
              <a:solidFill>
                <a:srgbClr val="FF0000"/>
              </a:solidFill>
              <a:latin typeface="Yu Gothic" panose="020B0400000000000000" pitchFamily="34" charset="-128"/>
              <a:ea typeface="Yu Gothic" panose="020B0400000000000000" pitchFamily="34" charset="-128"/>
            </a:endParaRPr>
          </a:p>
          <a:p>
            <a:r>
              <a:rPr lang="ja-JP" altLang="en-US" sz="1050">
                <a:solidFill>
                  <a:srgbClr val="FF0000"/>
                </a:solidFill>
                <a:latin typeface="Yu Gothic" panose="020B0400000000000000" pitchFamily="34" charset="-128"/>
                <a:ea typeface="Yu Gothic" panose="020B0400000000000000" pitchFamily="34" charset="-128"/>
              </a:rPr>
              <a:t>黄色のタブから「九星象意一覧表」を開いておく。 </a:t>
            </a:r>
            <a:endParaRPr lang="en-US" altLang="ja-JP" sz="1050" dirty="0">
              <a:solidFill>
                <a:srgbClr val="FF0000"/>
              </a:solidFill>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スライドの目的</a:t>
            </a:r>
            <a:r>
              <a:rPr lang="en-US" altLang="ja-JP" sz="1050" dirty="0">
                <a:latin typeface="Yu Gothic" panose="020B0400000000000000" pitchFamily="34" charset="-128"/>
                <a:ea typeface="Yu Gothic" panose="020B0400000000000000" pitchFamily="34" charset="-128"/>
              </a:rPr>
              <a:t>】</a:t>
            </a: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　時の運気の特徴がどのように現れるかを理解する。</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四緑木星を例に説明をする。</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a:t>
            </a:r>
            <a:r>
              <a:rPr lang="en-US" altLang="ja-JP" sz="1050" dirty="0">
                <a:latin typeface="Yu Gothic" panose="020B0400000000000000" pitchFamily="34" charset="-128"/>
                <a:ea typeface="Yu Gothic" panose="020B0400000000000000" pitchFamily="34" charset="-128"/>
              </a:rPr>
              <a:t>2020</a:t>
            </a:r>
            <a:r>
              <a:rPr lang="ja-JP" altLang="en-US" sz="1050">
                <a:latin typeface="Yu Gothic" panose="020B0400000000000000" pitchFamily="34" charset="-128"/>
                <a:ea typeface="Yu Gothic" panose="020B0400000000000000" pitchFamily="34" charset="-128"/>
              </a:rPr>
              <a:t>年）</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・四緑木星は本来後天定位盤の「二黒土星」の位置に入る。</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　→ その期間二黒土星の影響を受けて過ごす。</a:t>
            </a:r>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 二黒土星の性質は「九星象意一覧表」で理解する。</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a:t>
            </a:r>
            <a:r>
              <a:rPr lang="en-US" altLang="ja-JP" sz="1050" dirty="0">
                <a:latin typeface="Yu Gothic" panose="020B0400000000000000" pitchFamily="34" charset="-128"/>
                <a:ea typeface="Yu Gothic" panose="020B0400000000000000" pitchFamily="34" charset="-128"/>
              </a:rPr>
              <a:t>2021</a:t>
            </a:r>
            <a:r>
              <a:rPr lang="ja-JP" altLang="en-US" sz="1050">
                <a:latin typeface="Yu Gothic" panose="020B0400000000000000" pitchFamily="34" charset="-128"/>
                <a:ea typeface="Yu Gothic" panose="020B0400000000000000" pitchFamily="34" charset="-128"/>
              </a:rPr>
              <a:t>年）</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・四緑木星は本来後天定位盤の「三碧木星」の位置に入る。</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　→ その期間三碧木星の影響を受けて過ごす。</a:t>
            </a:r>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三碧木星の性質は「九星象意一覧表」で理解する。</a:t>
            </a:r>
            <a:endParaRPr lang="en-US" altLang="ja-JP" sz="1050" dirty="0">
              <a:latin typeface="Yu Gothic" panose="020B0400000000000000" pitchFamily="34" charset="-128"/>
              <a:ea typeface="Yu Gothic" panose="020B0400000000000000" pitchFamily="34" charset="-128"/>
            </a:endParaRPr>
          </a:p>
          <a:p>
            <a:endParaRPr lang="ja-JP" altLang="en-US" sz="1050">
              <a:latin typeface="Yu Gothic" panose="020B0400000000000000" pitchFamily="34" charset="-128"/>
              <a:ea typeface="Yu Gothic" panose="020B0400000000000000" pitchFamily="34" charset="-128"/>
            </a:endParaRPr>
          </a:p>
          <a:p>
            <a:endParaRPr lang="ja-JP" altLang="en-US" sz="105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a:t>
            </a:r>
            <a:r>
              <a:rPr lang="en-US" altLang="ja-JP" sz="1050">
                <a:latin typeface="Yu Gothic" panose="020B0400000000000000" pitchFamily="34" charset="-128"/>
                <a:ea typeface="Yu Gothic" panose="020B0400000000000000" pitchFamily="34" charset="-128"/>
              </a:rPr>
              <a:t>2022</a:t>
            </a:r>
            <a:r>
              <a:rPr lang="ja-JP" altLang="en-US" sz="1050">
                <a:latin typeface="Yu Gothic" panose="020B0400000000000000" pitchFamily="34" charset="-128"/>
                <a:ea typeface="Yu Gothic" panose="020B0400000000000000" pitchFamily="34" charset="-128"/>
              </a:rPr>
              <a:t>年）</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・四緑木星は本来後天定位盤の「四緑木星」の位置に入る。</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　→ その期間本来の自分の定位置に戻り、影響を受けずに自分らしく過ごせる。</a:t>
            </a:r>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四緑木星の性質は「九星象意一覧表」で理解する。</a:t>
            </a:r>
            <a:endParaRPr lang="en-US" altLang="ja-JP" sz="1050" dirty="0">
              <a:latin typeface="Yu Gothic" panose="020B0400000000000000" pitchFamily="34" charset="-128"/>
              <a:ea typeface="Yu Gothic" panose="020B0400000000000000" pitchFamily="34" charset="-128"/>
            </a:endParaRPr>
          </a:p>
          <a:p>
            <a:endParaRPr kumimoji="1"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具体的にどのようなことが起きるかを事項で学ぶ。</a:t>
            </a:r>
            <a:endParaRPr kumimoji="1" lang="ja-JP" altLang="en-US" sz="1050">
              <a:latin typeface="Yu Gothic" panose="020B0400000000000000" pitchFamily="34" charset="-128"/>
              <a:ea typeface="Yu Gothic" panose="020B0400000000000000" pitchFamily="34" charset="-128"/>
            </a:endParaRPr>
          </a:p>
          <a:p>
            <a:endParaRPr kumimoji="1" lang="ja-JP" altLang="en-US" sz="1050" dirty="0">
              <a:latin typeface="Yu Gothic" panose="020B0400000000000000" pitchFamily="34" charset="-128"/>
              <a:ea typeface="Yu Gothic" panose="020B0400000000000000" pitchFamily="34" charset="-128"/>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09F6425-27BC-4A38-8ABC-3022E5A2BC6C}" type="slidenum">
              <a:rPr kumimoji="1" lang="ja-JP" altLang="en-US" smtClean="0"/>
              <a:pPr/>
              <a:t>6</a:t>
            </a:fld>
            <a:endParaRPr kumimoji="1" lang="ja-JP" altLang="en-US"/>
          </a:p>
        </p:txBody>
      </p:sp>
      <p:sp>
        <p:nvSpPr>
          <p:cNvPr id="7" name="円/楕円 6">
            <a:extLst>
              <a:ext uri="{FF2B5EF4-FFF2-40B4-BE49-F238E27FC236}">
                <a16:creationId xmlns:a16="http://schemas.microsoft.com/office/drawing/2014/main" id="{6B8D119E-979E-0B42-ABE2-D05C0C8BBF7E}"/>
              </a:ext>
            </a:extLst>
          </p:cNvPr>
          <p:cNvSpPr/>
          <p:nvPr/>
        </p:nvSpPr>
        <p:spPr>
          <a:xfrm>
            <a:off x="6036369" y="9263832"/>
            <a:ext cx="576064"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読</a:t>
            </a:r>
          </a:p>
        </p:txBody>
      </p:sp>
    </p:spTree>
    <p:extLst>
      <p:ext uri="{BB962C8B-B14F-4D97-AF65-F5344CB8AC3E}">
        <p14:creationId xmlns:p14="http://schemas.microsoft.com/office/powerpoint/2010/main" val="152186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a:xfrm>
            <a:off x="688976" y="4759324"/>
            <a:ext cx="5491410" cy="4859337"/>
          </a:xfrm>
        </p:spPr>
        <p:txBody>
          <a:bodyPr>
            <a:normAutofit lnSpcReduction="10000"/>
          </a:bodyPr>
          <a:lstStyle/>
          <a:p>
            <a:r>
              <a:rPr lang="ja-JP" altLang="en-US" sz="1050">
                <a:solidFill>
                  <a:srgbClr val="FF0000"/>
                </a:solidFill>
                <a:latin typeface="Yu Gothic" panose="020B0400000000000000" pitchFamily="34" charset="-128"/>
                <a:ea typeface="Yu Gothic" panose="020B0400000000000000" pitchFamily="34" charset="-128"/>
              </a:rPr>
              <a:t>（暦参照）</a:t>
            </a:r>
            <a:endParaRPr lang="en-US" altLang="ja-JP" sz="1050" dirty="0">
              <a:solidFill>
                <a:srgbClr val="FF0000"/>
              </a:solidFill>
              <a:latin typeface="Yu Gothic" panose="020B0400000000000000" pitchFamily="34" charset="-128"/>
              <a:ea typeface="Yu Gothic" panose="020B0400000000000000" pitchFamily="34" charset="-128"/>
            </a:endParaRPr>
          </a:p>
          <a:p>
            <a:r>
              <a:rPr lang="ja-JP" altLang="en-US" sz="1050">
                <a:solidFill>
                  <a:srgbClr val="FF0000"/>
                </a:solidFill>
                <a:latin typeface="Yu Gothic" panose="020B0400000000000000" pitchFamily="34" charset="-128"/>
                <a:ea typeface="Yu Gothic" panose="020B0400000000000000" pitchFamily="34" charset="-128"/>
              </a:rPr>
              <a:t>黄色のタブから「九星象意一覧表」を開いておく。 </a:t>
            </a:r>
            <a:endParaRPr lang="en-US" altLang="ja-JP" sz="1050" dirty="0">
              <a:solidFill>
                <a:srgbClr val="FF0000"/>
              </a:solidFill>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スライドの目的</a:t>
            </a:r>
            <a:r>
              <a:rPr lang="en-US" altLang="ja-JP" sz="1050" dirty="0">
                <a:latin typeface="Yu Gothic" panose="020B0400000000000000" pitchFamily="34" charset="-128"/>
                <a:ea typeface="Yu Gothic" panose="020B0400000000000000" pitchFamily="34" charset="-128"/>
              </a:rPr>
              <a:t>】</a:t>
            </a: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　時の運気に好調期と低迷期があることを区別する。</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まだ凶殺の具体的な学習はしなくてよい。</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二黒土星を例に説明をする。</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a:t>
            </a:r>
            <a:r>
              <a:rPr lang="en-US" altLang="ja-JP" sz="1050" dirty="0">
                <a:latin typeface="Yu Gothic" panose="020B0400000000000000" pitchFamily="34" charset="-128"/>
                <a:ea typeface="Yu Gothic" panose="020B0400000000000000" pitchFamily="34" charset="-128"/>
              </a:rPr>
              <a:t>2021</a:t>
            </a:r>
            <a:r>
              <a:rPr lang="ja-JP" altLang="en-US" sz="1050">
                <a:latin typeface="Yu Gothic" panose="020B0400000000000000" pitchFamily="34" charset="-128"/>
                <a:ea typeface="Yu Gothic" panose="020B0400000000000000" pitchFamily="34" charset="-128"/>
              </a:rPr>
              <a:t>年）</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・二黒土星は本来後天定位盤の「九紫火星」の位置に入るが凶殺がかかる。</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　→ その期間九紫火星の影響をよくない形で受けて過ごす。</a:t>
            </a:r>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九紫火星の性質は「九星象意一覧表」で理解する。</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a:t>
            </a:r>
            <a:r>
              <a:rPr lang="en-US" altLang="ja-JP" sz="1050" dirty="0">
                <a:latin typeface="Yu Gothic" panose="020B0400000000000000" pitchFamily="34" charset="-128"/>
                <a:ea typeface="Yu Gothic" panose="020B0400000000000000" pitchFamily="34" charset="-128"/>
              </a:rPr>
              <a:t>2022</a:t>
            </a:r>
            <a:r>
              <a:rPr lang="ja-JP" altLang="en-US" sz="1050">
                <a:latin typeface="Yu Gothic" panose="020B0400000000000000" pitchFamily="34" charset="-128"/>
                <a:ea typeface="Yu Gothic" panose="020B0400000000000000" pitchFamily="34" charset="-128"/>
              </a:rPr>
              <a:t>年）</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・二黒土星は本来後天定位盤の「一白水星」の位置に入る。</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　→ その期間一白水星の影響を受けて過ごす。</a:t>
            </a:r>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一白水星の性質は「九星象意一覧表」で理解する。</a:t>
            </a:r>
            <a:endParaRPr lang="en-US" altLang="ja-JP" sz="1050" dirty="0">
              <a:latin typeface="Yu Gothic" panose="020B0400000000000000" pitchFamily="34" charset="-128"/>
              <a:ea typeface="Yu Gothic" panose="020B0400000000000000" pitchFamily="34" charset="-128"/>
            </a:endParaRPr>
          </a:p>
          <a:p>
            <a:endParaRPr lang="ja-JP" altLang="en-US" sz="1050">
              <a:latin typeface="Yu Gothic" panose="020B0400000000000000" pitchFamily="34" charset="-128"/>
              <a:ea typeface="Yu Gothic" panose="020B0400000000000000" pitchFamily="34" charset="-128"/>
            </a:endParaRPr>
          </a:p>
          <a:p>
            <a:endParaRPr lang="ja-JP" altLang="en-US" sz="105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a:t>
            </a:r>
            <a:r>
              <a:rPr lang="en-US" altLang="ja-JP" sz="1050" dirty="0">
                <a:latin typeface="Yu Gothic" panose="020B0400000000000000" pitchFamily="34" charset="-128"/>
                <a:ea typeface="Yu Gothic" panose="020B0400000000000000" pitchFamily="34" charset="-128"/>
              </a:rPr>
              <a:t>2023</a:t>
            </a:r>
            <a:r>
              <a:rPr lang="ja-JP" altLang="en-US" sz="1050">
                <a:latin typeface="Yu Gothic" panose="020B0400000000000000" pitchFamily="34" charset="-128"/>
                <a:ea typeface="Yu Gothic" panose="020B0400000000000000" pitchFamily="34" charset="-128"/>
              </a:rPr>
              <a:t>年）</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・二黒土星は本来後天定位盤の「二黒土星」の位置に入る。</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　→ その期間本来の自分の定位置に戻るが、短所が出て本領発揮できない。</a:t>
            </a:r>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二黒土星の性質は「九星象意一覧表」で理解する。</a:t>
            </a:r>
            <a:endParaRPr kumimoji="1" lang="ja-JP" altLang="en-US" sz="1050">
              <a:latin typeface="Yu Gothic" panose="020B0400000000000000" pitchFamily="34" charset="-128"/>
              <a:ea typeface="Yu Gothic" panose="020B0400000000000000" pitchFamily="34" charset="-128"/>
            </a:endParaRPr>
          </a:p>
          <a:p>
            <a:endParaRPr kumimoji="1" lang="en-US" altLang="ja-JP" sz="1050" dirty="0">
              <a:latin typeface="Yu Gothic" panose="020B0400000000000000" pitchFamily="34" charset="-128"/>
              <a:ea typeface="Yu Gothic" panose="020B0400000000000000" pitchFamily="34" charset="-128"/>
            </a:endParaRPr>
          </a:p>
          <a:p>
            <a:endParaRPr kumimoji="1"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具体的にどのようなことが起きるかを事項で学ぶ。</a:t>
            </a:r>
            <a:endParaRPr kumimoji="1" lang="en-US" altLang="ja-JP" sz="1050" dirty="0">
              <a:latin typeface="Yu Gothic" panose="020B0400000000000000" pitchFamily="34" charset="-128"/>
              <a:ea typeface="Yu Gothic" panose="020B0400000000000000" pitchFamily="34" charset="-128"/>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09F6425-27BC-4A38-8ABC-3022E5A2BC6C}" type="slidenum">
              <a:rPr kumimoji="1" lang="ja-JP" altLang="en-US" smtClean="0"/>
              <a:pPr/>
              <a:t>7</a:t>
            </a:fld>
            <a:endParaRPr kumimoji="1" lang="ja-JP" altLang="en-US"/>
          </a:p>
        </p:txBody>
      </p:sp>
      <p:sp>
        <p:nvSpPr>
          <p:cNvPr id="7" name="円/楕円 6">
            <a:extLst>
              <a:ext uri="{FF2B5EF4-FFF2-40B4-BE49-F238E27FC236}">
                <a16:creationId xmlns:a16="http://schemas.microsoft.com/office/drawing/2014/main" id="{6B8D119E-979E-0B42-ABE2-D05C0C8BBF7E}"/>
              </a:ext>
            </a:extLst>
          </p:cNvPr>
          <p:cNvSpPr/>
          <p:nvPr/>
        </p:nvSpPr>
        <p:spPr>
          <a:xfrm>
            <a:off x="6036369" y="9263832"/>
            <a:ext cx="576064"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読</a:t>
            </a:r>
          </a:p>
        </p:txBody>
      </p:sp>
    </p:spTree>
    <p:extLst>
      <p:ext uri="{BB962C8B-B14F-4D97-AF65-F5344CB8AC3E}">
        <p14:creationId xmlns:p14="http://schemas.microsoft.com/office/powerpoint/2010/main" val="417650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normAutofit fontScale="92500" lnSpcReduction="10000"/>
          </a:bodyPr>
          <a:lstStyle/>
          <a:p>
            <a:r>
              <a:rPr lang="ja-JP" altLang="en-US" sz="1050">
                <a:solidFill>
                  <a:srgbClr val="FF0000"/>
                </a:solidFill>
                <a:latin typeface="Yu Gothic" panose="020B0400000000000000" pitchFamily="34" charset="-128"/>
                <a:ea typeface="Yu Gothic" panose="020B0400000000000000" pitchFamily="34" charset="-128"/>
              </a:rPr>
              <a:t>（暦参照）</a:t>
            </a:r>
            <a:endParaRPr lang="en-US" altLang="ja-JP" sz="1050" dirty="0">
              <a:solidFill>
                <a:srgbClr val="FF0000"/>
              </a:solidFill>
              <a:latin typeface="Yu Gothic" panose="020B0400000000000000" pitchFamily="34" charset="-128"/>
              <a:ea typeface="Yu Gothic" panose="020B0400000000000000" pitchFamily="34" charset="-128"/>
            </a:endParaRPr>
          </a:p>
          <a:p>
            <a:r>
              <a:rPr lang="ja-JP" altLang="en-US" sz="1050">
                <a:solidFill>
                  <a:srgbClr val="FF0000"/>
                </a:solidFill>
                <a:latin typeface="Yu Gothic" panose="020B0400000000000000" pitchFamily="34" charset="-128"/>
                <a:ea typeface="Yu Gothic" panose="020B0400000000000000" pitchFamily="34" charset="-128"/>
              </a:rPr>
              <a:t>オレンジのタブから、</a:t>
            </a:r>
            <a:r>
              <a:rPr lang="en-US" altLang="ja-JP" sz="1050" dirty="0">
                <a:solidFill>
                  <a:srgbClr val="FF0000"/>
                </a:solidFill>
                <a:latin typeface="Yu Gothic" panose="020B0400000000000000" pitchFamily="34" charset="-128"/>
                <a:ea typeface="Yu Gothic" panose="020B0400000000000000" pitchFamily="34" charset="-128"/>
              </a:rPr>
              <a:t>P4</a:t>
            </a:r>
            <a:r>
              <a:rPr lang="ja-JP" altLang="en-US" sz="1050">
                <a:solidFill>
                  <a:srgbClr val="FF0000"/>
                </a:solidFill>
                <a:latin typeface="Yu Gothic" panose="020B0400000000000000" pitchFamily="34" charset="-128"/>
                <a:ea typeface="Yu Gothic" panose="020B0400000000000000" pitchFamily="34" charset="-128"/>
              </a:rPr>
              <a:t>の年盤を開く</a:t>
            </a:r>
            <a:endParaRPr lang="en-US" altLang="ja-JP" sz="1050" dirty="0">
              <a:solidFill>
                <a:srgbClr val="FF0000"/>
              </a:solidFill>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kumimoji="1" lang="ja-JP" altLang="en-US" sz="105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スライドの目的</a:t>
            </a:r>
            <a:r>
              <a:rPr lang="en-US" altLang="ja-JP" sz="1050" dirty="0">
                <a:latin typeface="Yu Gothic" panose="020B0400000000000000" pitchFamily="34" charset="-128"/>
                <a:ea typeface="Yu Gothic" panose="020B0400000000000000" pitchFamily="34" charset="-128"/>
              </a:rPr>
              <a:t>】</a:t>
            </a: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　年盤鑑定実習</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2022</a:t>
            </a:r>
            <a:r>
              <a:rPr lang="ja-JP" altLang="en-US" sz="1050">
                <a:latin typeface="Yu Gothic" panose="020B0400000000000000" pitchFamily="34" charset="-128"/>
                <a:ea typeface="Yu Gothic" panose="020B0400000000000000" pitchFamily="34" charset="-128"/>
              </a:rPr>
              <a:t>年の年盤を使い、</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自分の時の運気を確認させる。</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その際先の学習のとおり、</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後天定位盤（五黄中宮）と対照し、</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自分がどの九星の時をこれから過ごすのかを実感させる。</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2022</a:t>
            </a:r>
            <a:r>
              <a:rPr lang="ja-JP" altLang="en-US" sz="1050">
                <a:latin typeface="Yu Gothic" panose="020B0400000000000000" pitchFamily="34" charset="-128"/>
                <a:ea typeface="Yu Gothic" panose="020B0400000000000000" pitchFamily="34" charset="-128"/>
              </a:rPr>
              <a:t>年は五黄中宮なので、</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各九星は自分のホームポジションに戻る。</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本来の自分のエネルギーだけで過ごせる希少なタイミングと伝える。</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（鑑定対象となる事柄）</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海外旅行、引越し、就職、転職、起業、結婚、離婚</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家、墓、車などの購入　等</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ja-JP" altLang="en-US" sz="1050">
              <a:latin typeface="Yu Gothic" panose="020B0400000000000000" pitchFamily="34" charset="-128"/>
              <a:ea typeface="Yu Gothic" panose="020B0400000000000000" pitchFamily="34" charset="-128"/>
            </a:endParaRPr>
          </a:p>
          <a:p>
            <a:endParaRPr kumimoji="1" lang="ja-JP" altLang="en-US" sz="1050">
              <a:latin typeface="Yu Gothic" panose="020B0400000000000000" pitchFamily="34" charset="-128"/>
              <a:ea typeface="Yu Gothic" panose="020B0400000000000000" pitchFamily="34" charset="-128"/>
            </a:endParaRPr>
          </a:p>
          <a:p>
            <a:endParaRPr kumimoji="1" lang="ja-JP" altLang="en-US" sz="1050">
              <a:latin typeface="Yu Gothic" panose="020B0400000000000000" pitchFamily="34" charset="-128"/>
              <a:ea typeface="Yu Gothic" panose="020B0400000000000000" pitchFamily="34" charset="-128"/>
            </a:endParaRPr>
          </a:p>
          <a:p>
            <a:endParaRPr kumimoji="1" lang="ja-JP" altLang="en-US" sz="1050" dirty="0">
              <a:latin typeface="Yu Gothic" panose="020B0400000000000000" pitchFamily="34" charset="-128"/>
              <a:ea typeface="Yu Gothic" panose="020B0400000000000000" pitchFamily="34" charset="-128"/>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09F6425-27BC-4A38-8ABC-3022E5A2BC6C}" type="slidenum">
              <a:rPr kumimoji="1" lang="ja-JP" altLang="en-US" smtClean="0"/>
              <a:pPr/>
              <a:t>8</a:t>
            </a:fld>
            <a:endParaRPr kumimoji="1" lang="ja-JP" altLang="en-US"/>
          </a:p>
        </p:txBody>
      </p:sp>
      <p:sp>
        <p:nvSpPr>
          <p:cNvPr id="6" name="円/楕円 5">
            <a:extLst>
              <a:ext uri="{FF2B5EF4-FFF2-40B4-BE49-F238E27FC236}">
                <a16:creationId xmlns:a16="http://schemas.microsoft.com/office/drawing/2014/main" id="{E9C1F132-2904-2C40-A050-094971B9C703}"/>
              </a:ext>
            </a:extLst>
          </p:cNvPr>
          <p:cNvSpPr/>
          <p:nvPr/>
        </p:nvSpPr>
        <p:spPr>
          <a:xfrm>
            <a:off x="5911156" y="9269412"/>
            <a:ext cx="576064"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読</a:t>
            </a:r>
          </a:p>
        </p:txBody>
      </p:sp>
    </p:spTree>
    <p:extLst>
      <p:ext uri="{BB962C8B-B14F-4D97-AF65-F5344CB8AC3E}">
        <p14:creationId xmlns:p14="http://schemas.microsoft.com/office/powerpoint/2010/main" val="270004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normAutofit/>
          </a:bodyPr>
          <a:lstStyle/>
          <a:p>
            <a:r>
              <a:rPr lang="ja-JP" altLang="en-US" sz="1050">
                <a:solidFill>
                  <a:srgbClr val="FF0000"/>
                </a:solidFill>
                <a:latin typeface="Yu Gothic" panose="020B0400000000000000" pitchFamily="34" charset="-128"/>
                <a:ea typeface="Yu Gothic" panose="020B0400000000000000" pitchFamily="34" charset="-128"/>
              </a:rPr>
              <a:t>（暦参照）</a:t>
            </a:r>
            <a:endParaRPr lang="en-US" altLang="ja-JP" sz="1050" dirty="0">
              <a:solidFill>
                <a:srgbClr val="FF0000"/>
              </a:solidFill>
              <a:latin typeface="Yu Gothic" panose="020B0400000000000000" pitchFamily="34" charset="-128"/>
              <a:ea typeface="Yu Gothic" panose="020B0400000000000000" pitchFamily="34" charset="-128"/>
            </a:endParaRPr>
          </a:p>
          <a:p>
            <a:r>
              <a:rPr lang="ja-JP" altLang="en-US" sz="1050">
                <a:solidFill>
                  <a:srgbClr val="FF0000"/>
                </a:solidFill>
                <a:latin typeface="Yu Gothic" panose="020B0400000000000000" pitchFamily="34" charset="-128"/>
                <a:ea typeface="Yu Gothic" panose="020B0400000000000000" pitchFamily="34" charset="-128"/>
              </a:rPr>
              <a:t>オレンジのタブから、</a:t>
            </a:r>
            <a:r>
              <a:rPr lang="en-US" altLang="ja-JP" sz="1050" dirty="0">
                <a:solidFill>
                  <a:srgbClr val="FF0000"/>
                </a:solidFill>
                <a:latin typeface="Yu Gothic" panose="020B0400000000000000" pitchFamily="34" charset="-128"/>
                <a:ea typeface="Yu Gothic" panose="020B0400000000000000" pitchFamily="34" charset="-128"/>
              </a:rPr>
              <a:t>P4</a:t>
            </a:r>
            <a:r>
              <a:rPr lang="ja-JP" altLang="en-US" sz="1050">
                <a:solidFill>
                  <a:srgbClr val="FF0000"/>
                </a:solidFill>
                <a:latin typeface="Yu Gothic" panose="020B0400000000000000" pitchFamily="34" charset="-128"/>
                <a:ea typeface="Yu Gothic" panose="020B0400000000000000" pitchFamily="34" charset="-128"/>
              </a:rPr>
              <a:t>の年盤をみながら確認。</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スライドの目的</a:t>
            </a:r>
            <a:r>
              <a:rPr lang="en-US" altLang="ja-JP" sz="1050" dirty="0">
                <a:latin typeface="Yu Gothic" panose="020B0400000000000000" pitchFamily="34" charset="-128"/>
                <a:ea typeface="Yu Gothic" panose="020B0400000000000000" pitchFamily="34" charset="-128"/>
              </a:rPr>
              <a:t>】</a:t>
            </a: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　時の運気を損ねる事柄の確認</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2022</a:t>
            </a:r>
            <a:r>
              <a:rPr lang="ja-JP" altLang="en-US" sz="1050">
                <a:latin typeface="Yu Gothic" panose="020B0400000000000000" pitchFamily="34" charset="-128"/>
                <a:ea typeface="Yu Gothic" panose="020B0400000000000000" pitchFamily="34" charset="-128"/>
              </a:rPr>
              <a:t>年については、</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五黄中宮のため、暗剣殺と歳破がないので、</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ないことを確認すればよい。</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確認できた時点で、</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前ページのスライドに戻り、六白中宮の図で確認する。</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破については、</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十二支の向かいとなるので位置は後天定位盤で確認をすること。</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「水火殺」（すいかさつ）については後述。</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09F6425-27BC-4A38-8ABC-3022E5A2BC6C}" type="slidenum">
              <a:rPr kumimoji="1" lang="ja-JP" altLang="en-US" smtClean="0"/>
              <a:pPr/>
              <a:t>9</a:t>
            </a:fld>
            <a:endParaRPr kumimoji="1" lang="ja-JP" altLang="en-US"/>
          </a:p>
        </p:txBody>
      </p:sp>
      <p:sp>
        <p:nvSpPr>
          <p:cNvPr id="6" name="円/楕円 5">
            <a:extLst>
              <a:ext uri="{FF2B5EF4-FFF2-40B4-BE49-F238E27FC236}">
                <a16:creationId xmlns:a16="http://schemas.microsoft.com/office/drawing/2014/main" id="{BD175810-D8E9-A04F-8479-7FED116B65EB}"/>
              </a:ext>
            </a:extLst>
          </p:cNvPr>
          <p:cNvSpPr/>
          <p:nvPr/>
        </p:nvSpPr>
        <p:spPr>
          <a:xfrm>
            <a:off x="5911156" y="9269412"/>
            <a:ext cx="576064"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読</a:t>
            </a:r>
          </a:p>
        </p:txBody>
      </p:sp>
    </p:spTree>
    <p:extLst>
      <p:ext uri="{BB962C8B-B14F-4D97-AF65-F5344CB8AC3E}">
        <p14:creationId xmlns:p14="http://schemas.microsoft.com/office/powerpoint/2010/main" val="1606516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normAutofit/>
          </a:bodyPr>
          <a:lstStyle/>
          <a:p>
            <a:r>
              <a:rPr lang="ja-JP" altLang="en-US" sz="1050">
                <a:solidFill>
                  <a:srgbClr val="FF0000"/>
                </a:solidFill>
                <a:latin typeface="Yu Gothic" panose="020B0400000000000000" pitchFamily="34" charset="-128"/>
                <a:ea typeface="Yu Gothic" panose="020B0400000000000000" pitchFamily="34" charset="-128"/>
              </a:rPr>
              <a:t>（暦参照）</a:t>
            </a:r>
            <a:endParaRPr lang="en-US" altLang="ja-JP" sz="1050" dirty="0">
              <a:solidFill>
                <a:srgbClr val="FF0000"/>
              </a:solidFill>
              <a:latin typeface="Yu Gothic" panose="020B0400000000000000" pitchFamily="34" charset="-128"/>
              <a:ea typeface="Yu Gothic" panose="020B0400000000000000" pitchFamily="34" charset="-128"/>
            </a:endParaRPr>
          </a:p>
          <a:p>
            <a:r>
              <a:rPr lang="ja-JP" altLang="en-US" sz="1050">
                <a:solidFill>
                  <a:srgbClr val="FF0000"/>
                </a:solidFill>
                <a:latin typeface="Yu Gothic" panose="020B0400000000000000" pitchFamily="34" charset="-128"/>
                <a:ea typeface="Yu Gothic" panose="020B0400000000000000" pitchFamily="34" charset="-128"/>
              </a:rPr>
              <a:t>オレンジのタブから、年盤を確認する。</a:t>
            </a:r>
            <a:endParaRPr lang="en-US" altLang="ja-JP" sz="1050" dirty="0">
              <a:solidFill>
                <a:srgbClr val="FF0000"/>
              </a:solidFill>
              <a:latin typeface="Yu Gothic" panose="020B0400000000000000" pitchFamily="34" charset="-128"/>
              <a:ea typeface="Yu Gothic" panose="020B0400000000000000" pitchFamily="34" charset="-128"/>
            </a:endParaRPr>
          </a:p>
          <a:p>
            <a:r>
              <a:rPr lang="ja-JP" altLang="en-US" sz="1050">
                <a:solidFill>
                  <a:srgbClr val="FF0000"/>
                </a:solidFill>
                <a:latin typeface="Yu Gothic" panose="020B0400000000000000" pitchFamily="34" charset="-128"/>
                <a:ea typeface="Yu Gothic" panose="020B0400000000000000" pitchFamily="34" charset="-128"/>
              </a:rPr>
              <a:t>青いのタブから、当年の月盤一覧を見て、</a:t>
            </a:r>
            <a:r>
              <a:rPr lang="en-US" altLang="ja-JP" sz="1050" dirty="0">
                <a:solidFill>
                  <a:srgbClr val="FF0000"/>
                </a:solidFill>
                <a:latin typeface="Yu Gothic" panose="020B0400000000000000" pitchFamily="34" charset="-128"/>
                <a:ea typeface="Yu Gothic" panose="020B0400000000000000" pitchFamily="34" charset="-128"/>
              </a:rPr>
              <a:t>7</a:t>
            </a:r>
            <a:r>
              <a:rPr lang="ja-JP" altLang="en-US" sz="1050">
                <a:solidFill>
                  <a:srgbClr val="FF0000"/>
                </a:solidFill>
                <a:latin typeface="Yu Gothic" panose="020B0400000000000000" pitchFamily="34" charset="-128"/>
                <a:ea typeface="Yu Gothic" panose="020B0400000000000000" pitchFamily="34" charset="-128"/>
              </a:rPr>
              <a:t>月と</a:t>
            </a:r>
            <a:r>
              <a:rPr lang="en-US" altLang="ja-JP" sz="1050" dirty="0">
                <a:solidFill>
                  <a:srgbClr val="FF0000"/>
                </a:solidFill>
                <a:latin typeface="Yu Gothic" panose="020B0400000000000000" pitchFamily="34" charset="-128"/>
                <a:ea typeface="Yu Gothic" panose="020B0400000000000000" pitchFamily="34" charset="-128"/>
              </a:rPr>
              <a:t>9</a:t>
            </a:r>
            <a:r>
              <a:rPr lang="ja-JP" altLang="en-US" sz="1050">
                <a:solidFill>
                  <a:srgbClr val="FF0000"/>
                </a:solidFill>
                <a:latin typeface="Yu Gothic" panose="020B0400000000000000" pitchFamily="34" charset="-128"/>
                <a:ea typeface="Yu Gothic" panose="020B0400000000000000" pitchFamily="34" charset="-128"/>
              </a:rPr>
              <a:t>月を確認する。</a:t>
            </a:r>
            <a:endParaRPr lang="en-US" altLang="ja-JP" sz="1050" dirty="0">
              <a:solidFill>
                <a:srgbClr val="FF0000"/>
              </a:solidFill>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スライドの目的</a:t>
            </a:r>
            <a:r>
              <a:rPr lang="en-US" altLang="ja-JP" sz="1050" dirty="0">
                <a:latin typeface="Yu Gothic" panose="020B0400000000000000" pitchFamily="34" charset="-128"/>
                <a:ea typeface="Yu Gothic" panose="020B0400000000000000" pitchFamily="34" charset="-128"/>
              </a:rPr>
              <a:t>】</a:t>
            </a: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　 「水火殺」（すいかさつ）の理解　</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（六白金星中宮）</a:t>
            </a:r>
            <a:r>
              <a:rPr lang="en-US" altLang="ja-JP" sz="1050" dirty="0">
                <a:latin typeface="Yu Gothic" panose="020B0400000000000000" pitchFamily="34" charset="-128"/>
                <a:ea typeface="Yu Gothic" panose="020B0400000000000000" pitchFamily="34" charset="-128"/>
              </a:rPr>
              <a:t>2022</a:t>
            </a:r>
            <a:r>
              <a:rPr lang="ja-JP" altLang="en-US" sz="1050">
                <a:latin typeface="Yu Gothic" panose="020B0400000000000000" pitchFamily="34" charset="-128"/>
                <a:ea typeface="Yu Gothic" panose="020B0400000000000000" pitchFamily="34" charset="-128"/>
              </a:rPr>
              <a:t>年月盤</a:t>
            </a:r>
            <a:r>
              <a:rPr lang="en-US" altLang="ja-JP" sz="1050" dirty="0">
                <a:latin typeface="Yu Gothic" panose="020B0400000000000000" pitchFamily="34" charset="-128"/>
                <a:ea typeface="Yu Gothic" panose="020B0400000000000000" pitchFamily="34" charset="-128"/>
              </a:rPr>
              <a:t>7</a:t>
            </a:r>
            <a:r>
              <a:rPr lang="ja-JP" altLang="en-US" sz="1050">
                <a:latin typeface="Yu Gothic" panose="020B0400000000000000" pitchFamily="34" charset="-128"/>
                <a:ea typeface="Yu Gothic" panose="020B0400000000000000" pitchFamily="34" charset="-128"/>
              </a:rPr>
              <a:t>月</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一白水星の人が、九星火星の位置（南）に入った時、落ち着かない、忙しすぎる、目立ちたくないのに目立ってしまうなどの心地が良くない現象が起きる。</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（四緑木星中宮）</a:t>
            </a:r>
            <a:r>
              <a:rPr lang="en-US" altLang="ja-JP" sz="1050">
                <a:latin typeface="Yu Gothic" panose="020B0400000000000000" pitchFamily="34" charset="-128"/>
                <a:ea typeface="Yu Gothic" panose="020B0400000000000000" pitchFamily="34" charset="-128"/>
              </a:rPr>
              <a:t>2022</a:t>
            </a:r>
            <a:r>
              <a:rPr lang="ja-JP" altLang="en-US" sz="1050">
                <a:latin typeface="Yu Gothic" panose="020B0400000000000000" pitchFamily="34" charset="-128"/>
                <a:ea typeface="Yu Gothic" panose="020B0400000000000000" pitchFamily="34" charset="-128"/>
              </a:rPr>
              <a:t>年月盤</a:t>
            </a:r>
            <a:r>
              <a:rPr lang="en-US" altLang="ja-JP" sz="1050" dirty="0">
                <a:latin typeface="Yu Gothic" panose="020B0400000000000000" pitchFamily="34" charset="-128"/>
                <a:ea typeface="Yu Gothic" panose="020B0400000000000000" pitchFamily="34" charset="-128"/>
              </a:rPr>
              <a:t>9</a:t>
            </a:r>
            <a:r>
              <a:rPr lang="ja-JP" altLang="en-US" sz="1050">
                <a:latin typeface="Yu Gothic" panose="020B0400000000000000" pitchFamily="34" charset="-128"/>
                <a:ea typeface="Yu Gothic" panose="020B0400000000000000" pitchFamily="34" charset="-128"/>
              </a:rPr>
              <a:t>月</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九星火星の人が、一白水星の位置（北）に入った時、落ち込む、体調不良、打って出ることができないなどの心地が良くない現象が起きる。　</a:t>
            </a:r>
          </a:p>
          <a:p>
            <a:r>
              <a:rPr lang="ja-JP" altLang="en-US" sz="1050">
                <a:latin typeface="Yu Gothic" panose="020B0400000000000000" pitchFamily="34" charset="-128"/>
                <a:ea typeface="Yu Gothic" panose="020B0400000000000000" pitchFamily="34" charset="-128"/>
              </a:rPr>
              <a:t>　</a:t>
            </a:r>
            <a:endParaRPr kumimoji="1" lang="ja-JP" altLang="en-US" sz="1050">
              <a:latin typeface="Yu Gothic" panose="020B0400000000000000" pitchFamily="34" charset="-128"/>
              <a:ea typeface="Yu Gothic" panose="020B0400000000000000" pitchFamily="34" charset="-128"/>
            </a:endParaRPr>
          </a:p>
          <a:p>
            <a:endParaRPr kumimoji="1" lang="ja-JP" altLang="en-US" sz="1050" dirty="0">
              <a:latin typeface="Yu Gothic" panose="020B0400000000000000" pitchFamily="34" charset="-128"/>
              <a:ea typeface="Yu Gothic" panose="020B0400000000000000" pitchFamily="34" charset="-128"/>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09F6425-27BC-4A38-8ABC-3022E5A2BC6C}" type="slidenum">
              <a:rPr kumimoji="1" lang="ja-JP" altLang="en-US" smtClean="0"/>
              <a:pPr/>
              <a:t>10</a:t>
            </a:fld>
            <a:endParaRPr kumimoji="1" lang="ja-JP" altLang="en-US"/>
          </a:p>
        </p:txBody>
      </p:sp>
      <p:sp>
        <p:nvSpPr>
          <p:cNvPr id="6" name="円/楕円 5">
            <a:extLst>
              <a:ext uri="{FF2B5EF4-FFF2-40B4-BE49-F238E27FC236}">
                <a16:creationId xmlns:a16="http://schemas.microsoft.com/office/drawing/2014/main" id="{CFA38F91-B7D1-1D46-B214-91F0B56D7C8B}"/>
              </a:ext>
            </a:extLst>
          </p:cNvPr>
          <p:cNvSpPr/>
          <p:nvPr/>
        </p:nvSpPr>
        <p:spPr>
          <a:xfrm>
            <a:off x="5911156" y="9269412"/>
            <a:ext cx="576064"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読</a:t>
            </a:r>
          </a:p>
        </p:txBody>
      </p:sp>
    </p:spTree>
    <p:extLst>
      <p:ext uri="{BB962C8B-B14F-4D97-AF65-F5344CB8AC3E}">
        <p14:creationId xmlns:p14="http://schemas.microsoft.com/office/powerpoint/2010/main" val="3130911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normAutofit/>
          </a:bodyPr>
          <a:lstStyle/>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スライドの目的</a:t>
            </a:r>
            <a:r>
              <a:rPr lang="en-US" altLang="ja-JP" sz="1050" dirty="0">
                <a:latin typeface="Yu Gothic" panose="020B0400000000000000" pitchFamily="34" charset="-128"/>
                <a:ea typeface="Yu Gothic" panose="020B0400000000000000" pitchFamily="34" charset="-128"/>
              </a:rPr>
              <a:t>】</a:t>
            </a: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　吉方位鑑定の準備</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1</a:t>
            </a:r>
            <a:r>
              <a:rPr lang="ja-JP" altLang="en-US" sz="1050">
                <a:latin typeface="Yu Gothic" panose="020B0400000000000000" pitchFamily="34" charset="-128"/>
                <a:ea typeface="Yu Gothic" panose="020B0400000000000000" pitchFamily="34" charset="-128"/>
              </a:rPr>
              <a:t>回目の復習なので、見て思い出せればよい。</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五行相生を利用するため、再度確認をしておく。</a:t>
            </a:r>
            <a:endParaRPr lang="en-US" altLang="ja-JP" sz="1050" dirty="0">
              <a:latin typeface="Yu Gothic" panose="020B0400000000000000" pitchFamily="34" charset="-128"/>
              <a:ea typeface="Yu Gothic" panose="020B0400000000000000" pitchFamily="34" charset="-128"/>
            </a:endParaRPr>
          </a:p>
          <a:p>
            <a:r>
              <a:rPr lang="ja-JP" altLang="en-US" sz="1050">
                <a:latin typeface="Yu Gothic" panose="020B0400000000000000" pitchFamily="34" charset="-128"/>
                <a:ea typeface="Yu Gothic" panose="020B0400000000000000" pitchFamily="34" charset="-128"/>
              </a:rPr>
              <a:t>下記を読み上げても良い。</a:t>
            </a:r>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endParaRPr lang="en-US" altLang="ja-JP" sz="1050" dirty="0">
              <a:latin typeface="Yu Gothic" panose="020B0400000000000000" pitchFamily="34" charset="-128"/>
              <a:ea typeface="Yu Gothic" panose="020B0400000000000000" pitchFamily="34" charset="-128"/>
            </a:endParaRPr>
          </a:p>
          <a:p>
            <a:r>
              <a:rPr lang="en-US" altLang="ja-JP" sz="1050" dirty="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　</a:t>
            </a:r>
            <a:r>
              <a:rPr lang="ja-JP" altLang="en-US" sz="1050">
                <a:latin typeface="Yu Gothic" panose="020B0400000000000000" pitchFamily="34" charset="-128"/>
                <a:ea typeface="Yu Gothic" panose="020B0400000000000000" pitchFamily="34" charset="-128"/>
                <a:cs typeface="MS Gothic" charset="-128"/>
              </a:rPr>
              <a:t>相生（そうじょう）の相性　相性が良い</a:t>
            </a:r>
            <a:endParaRPr lang="en-US" altLang="ja-JP" sz="1050" dirty="0">
              <a:latin typeface="Yu Gothic" panose="020B0400000000000000" pitchFamily="34" charset="-128"/>
              <a:ea typeface="Yu Gothic" panose="020B0400000000000000" pitchFamily="34" charset="-128"/>
              <a:cs typeface="MS Gothic" charset="-128"/>
            </a:endParaRPr>
          </a:p>
          <a:p>
            <a:endParaRPr lang="en-US" altLang="ja-JP" sz="1050" dirty="0">
              <a:latin typeface="Yu Gothic" panose="020B0400000000000000" pitchFamily="34" charset="-128"/>
              <a:ea typeface="Yu Gothic" panose="020B0400000000000000" pitchFamily="34" charset="-128"/>
              <a:cs typeface="MS Gothic" charset="-128"/>
            </a:endParaRPr>
          </a:p>
          <a:p>
            <a:r>
              <a:rPr lang="ja-JP" altLang="en-US" sz="1050">
                <a:latin typeface="Yu Gothic" panose="020B0400000000000000" pitchFamily="34" charset="-128"/>
                <a:ea typeface="Yu Gothic" panose="020B0400000000000000" pitchFamily="34" charset="-128"/>
                <a:cs typeface="MS Gothic" charset="-128"/>
              </a:rPr>
              <a:t>「木」は燃えて「火」を生む</a:t>
            </a:r>
            <a:endParaRPr lang="en-US" altLang="ja-JP" sz="1050" dirty="0">
              <a:latin typeface="Yu Gothic" panose="020B0400000000000000" pitchFamily="34" charset="-128"/>
              <a:ea typeface="Yu Gothic" panose="020B0400000000000000" pitchFamily="34" charset="-128"/>
              <a:cs typeface="MS Gothic" charset="-128"/>
            </a:endParaRPr>
          </a:p>
          <a:p>
            <a:r>
              <a:rPr lang="ja-JP" altLang="en-US" sz="1050">
                <a:latin typeface="Yu Gothic" panose="020B0400000000000000" pitchFamily="34" charset="-128"/>
                <a:ea typeface="Yu Gothic" panose="020B0400000000000000" pitchFamily="34" charset="-128"/>
                <a:cs typeface="MS Gothic" charset="-128"/>
              </a:rPr>
              <a:t>「火」は全てのものを燃やし「土」を生む</a:t>
            </a:r>
            <a:endParaRPr lang="en-US" altLang="ja-JP" sz="1050" dirty="0">
              <a:latin typeface="Yu Gothic" panose="020B0400000000000000" pitchFamily="34" charset="-128"/>
              <a:ea typeface="Yu Gothic" panose="020B0400000000000000" pitchFamily="34" charset="-128"/>
              <a:cs typeface="MS Gothic" charset="-128"/>
            </a:endParaRPr>
          </a:p>
          <a:p>
            <a:r>
              <a:rPr lang="ja-JP" altLang="en-US" sz="1050">
                <a:latin typeface="Yu Gothic" panose="020B0400000000000000" pitchFamily="34" charset="-128"/>
                <a:ea typeface="Yu Gothic" panose="020B0400000000000000" pitchFamily="34" charset="-128"/>
                <a:cs typeface="MS Gothic" charset="-128"/>
              </a:rPr>
              <a:t>「土」の中で「金」が育まれる</a:t>
            </a:r>
            <a:endParaRPr lang="en-US" altLang="ja-JP" sz="1050" dirty="0">
              <a:latin typeface="Yu Gothic" panose="020B0400000000000000" pitchFamily="34" charset="-128"/>
              <a:ea typeface="Yu Gothic" panose="020B0400000000000000" pitchFamily="34" charset="-128"/>
              <a:cs typeface="MS Gothic" charset="-128"/>
            </a:endParaRPr>
          </a:p>
          <a:p>
            <a:r>
              <a:rPr lang="ja-JP" altLang="en-US" sz="1050">
                <a:latin typeface="Yu Gothic" panose="020B0400000000000000" pitchFamily="34" charset="-128"/>
                <a:ea typeface="Yu Gothic" panose="020B0400000000000000" pitchFamily="34" charset="-128"/>
                <a:cs typeface="MS Gothic" charset="-128"/>
              </a:rPr>
              <a:t>「金」が冷え「水」が生まれる</a:t>
            </a:r>
            <a:endParaRPr lang="en-US" altLang="ja-JP" sz="1050" dirty="0">
              <a:latin typeface="Yu Gothic" panose="020B0400000000000000" pitchFamily="34" charset="-128"/>
              <a:ea typeface="Yu Gothic" panose="020B0400000000000000" pitchFamily="34" charset="-128"/>
              <a:cs typeface="MS Gothic" charset="-128"/>
            </a:endParaRPr>
          </a:p>
          <a:p>
            <a:r>
              <a:rPr lang="ja-JP" altLang="en-US" sz="1050">
                <a:latin typeface="Yu Gothic" panose="020B0400000000000000" pitchFamily="34" charset="-128"/>
                <a:ea typeface="Yu Gothic" panose="020B0400000000000000" pitchFamily="34" charset="-128"/>
                <a:cs typeface="MS Gothic" charset="-128"/>
              </a:rPr>
              <a:t>「水」は「木」を育てる</a:t>
            </a:r>
            <a:endParaRPr lang="en-US" altLang="ja-JP" sz="1050" dirty="0">
              <a:latin typeface="Yu Gothic" panose="020B0400000000000000" pitchFamily="34" charset="-128"/>
              <a:ea typeface="Yu Gothic" panose="020B0400000000000000" pitchFamily="34" charset="-128"/>
              <a:cs typeface="MS Gothic" charset="-128"/>
            </a:endParaRPr>
          </a:p>
          <a:p>
            <a:endParaRPr lang="en-US" altLang="ja-JP" sz="1050" dirty="0">
              <a:latin typeface="Yu Gothic" panose="020B0400000000000000" pitchFamily="34" charset="-128"/>
              <a:ea typeface="Yu Gothic" panose="020B0400000000000000" pitchFamily="34" charset="-128"/>
              <a:cs typeface="MS Gothic" charset="-128"/>
            </a:endParaRPr>
          </a:p>
          <a:p>
            <a:endParaRPr lang="en-US" altLang="ja-JP" sz="1050" dirty="0">
              <a:latin typeface="Yu Gothic" panose="020B0400000000000000" pitchFamily="34" charset="-128"/>
              <a:ea typeface="Yu Gothic" panose="020B0400000000000000" pitchFamily="34" charset="-128"/>
              <a:cs typeface="MS Gothic" charset="-128"/>
            </a:endParaRPr>
          </a:p>
          <a:p>
            <a:endParaRPr lang="en-US" altLang="ja-JP" sz="1050" dirty="0">
              <a:latin typeface="Yu Gothic" panose="020B0400000000000000" pitchFamily="34" charset="-128"/>
              <a:ea typeface="Yu Gothic" panose="020B0400000000000000" pitchFamily="34" charset="-128"/>
              <a:cs typeface="MS Gothic" charset="-128"/>
            </a:endParaRPr>
          </a:p>
          <a:p>
            <a:endParaRPr lang="en-US" altLang="ja-JP" sz="1050" dirty="0">
              <a:latin typeface="Yu Gothic" panose="020B0400000000000000" pitchFamily="34" charset="-128"/>
              <a:ea typeface="Yu Gothic" panose="020B0400000000000000" pitchFamily="34" charset="-128"/>
              <a:cs typeface="MS Gothic" charset="-128"/>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09F6425-27BC-4A38-8ABC-3022E5A2BC6C}" type="slidenum">
              <a:rPr kumimoji="1" lang="ja-JP" altLang="en-US" smtClean="0"/>
              <a:pPr/>
              <a:t>12</a:t>
            </a:fld>
            <a:endParaRPr kumimoji="1" lang="ja-JP" altLang="en-US"/>
          </a:p>
        </p:txBody>
      </p:sp>
      <p:sp>
        <p:nvSpPr>
          <p:cNvPr id="6" name="円/楕円 5">
            <a:extLst>
              <a:ext uri="{FF2B5EF4-FFF2-40B4-BE49-F238E27FC236}">
                <a16:creationId xmlns:a16="http://schemas.microsoft.com/office/drawing/2014/main" id="{AA8E7FBC-DF19-CC46-8E11-EDB7ABFB31AD}"/>
              </a:ext>
            </a:extLst>
          </p:cNvPr>
          <p:cNvSpPr/>
          <p:nvPr/>
        </p:nvSpPr>
        <p:spPr>
          <a:xfrm>
            <a:off x="5911156" y="9269412"/>
            <a:ext cx="576064" cy="5040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見</a:t>
            </a:r>
            <a:endParaRPr kumimoji="1" lang="ja-JP" altLang="en-US">
              <a:solidFill>
                <a:schemeClr val="tx1"/>
              </a:solidFill>
            </a:endParaRPr>
          </a:p>
        </p:txBody>
      </p:sp>
    </p:spTree>
    <p:extLst>
      <p:ext uri="{BB962C8B-B14F-4D97-AF65-F5344CB8AC3E}">
        <p14:creationId xmlns:p14="http://schemas.microsoft.com/office/powerpoint/2010/main" val="340082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C0F6B9-D727-6745-BA49-F0E929A5ACE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CA60AC9-54A7-2746-B61D-A5F589FAE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D6CAFD7-56F1-1E45-AEDE-3E0A667D2ACF}"/>
              </a:ext>
            </a:extLst>
          </p:cNvPr>
          <p:cNvSpPr>
            <a:spLocks noGrp="1"/>
          </p:cNvSpPr>
          <p:nvPr>
            <p:ph type="dt" sz="half" idx="10"/>
          </p:nvPr>
        </p:nvSpPr>
        <p:spPr/>
        <p:txBody>
          <a:bodyPr/>
          <a:lstStyle/>
          <a:p>
            <a:fld id="{2A68ABA6-82FB-7B4D-A5A2-8CF909ED437C}" type="datetimeFigureOut">
              <a:rPr kumimoji="1" lang="ja-JP" altLang="en-US" smtClean="0"/>
              <a:t>2021/11/20</a:t>
            </a:fld>
            <a:endParaRPr kumimoji="1" lang="ja-JP" altLang="en-US"/>
          </a:p>
        </p:txBody>
      </p:sp>
      <p:sp>
        <p:nvSpPr>
          <p:cNvPr id="5" name="フッター プレースホルダー 4">
            <a:extLst>
              <a:ext uri="{FF2B5EF4-FFF2-40B4-BE49-F238E27FC236}">
                <a16:creationId xmlns:a16="http://schemas.microsoft.com/office/drawing/2014/main" id="{D3898AC7-E5D6-494F-9A49-61C371C923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E59A72-01E0-FF41-B647-768C6511C2ED}"/>
              </a:ext>
            </a:extLst>
          </p:cNvPr>
          <p:cNvSpPr>
            <a:spLocks noGrp="1"/>
          </p:cNvSpPr>
          <p:nvPr>
            <p:ph type="sldNum" sz="quarter" idx="12"/>
          </p:nvPr>
        </p:nvSpPr>
        <p:spPr/>
        <p:txBody>
          <a:bodyPr/>
          <a:lstStyle/>
          <a:p>
            <a:fld id="{8141DA8E-0492-D941-A452-34AB6DA54372}" type="slidenum">
              <a:rPr kumimoji="1" lang="ja-JP" altLang="en-US" smtClean="0"/>
              <a:t>‹#›</a:t>
            </a:fld>
            <a:endParaRPr kumimoji="1" lang="ja-JP" altLang="en-US"/>
          </a:p>
        </p:txBody>
      </p:sp>
    </p:spTree>
    <p:extLst>
      <p:ext uri="{BB962C8B-B14F-4D97-AF65-F5344CB8AC3E}">
        <p14:creationId xmlns:p14="http://schemas.microsoft.com/office/powerpoint/2010/main" val="1609569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C819A4-A6D6-6A43-99FB-1691BFF35EE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17F19D7-1E56-D64D-B0AC-A00750E0D67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F7832BA-8DF1-3A42-9CE7-9795AB00A67D}"/>
              </a:ext>
            </a:extLst>
          </p:cNvPr>
          <p:cNvSpPr>
            <a:spLocks noGrp="1"/>
          </p:cNvSpPr>
          <p:nvPr>
            <p:ph type="dt" sz="half" idx="10"/>
          </p:nvPr>
        </p:nvSpPr>
        <p:spPr/>
        <p:txBody>
          <a:bodyPr/>
          <a:lstStyle/>
          <a:p>
            <a:fld id="{2A68ABA6-82FB-7B4D-A5A2-8CF909ED437C}" type="datetimeFigureOut">
              <a:rPr kumimoji="1" lang="ja-JP" altLang="en-US" smtClean="0"/>
              <a:t>2021/11/20</a:t>
            </a:fld>
            <a:endParaRPr kumimoji="1" lang="ja-JP" altLang="en-US"/>
          </a:p>
        </p:txBody>
      </p:sp>
      <p:sp>
        <p:nvSpPr>
          <p:cNvPr id="5" name="フッター プレースホルダー 4">
            <a:extLst>
              <a:ext uri="{FF2B5EF4-FFF2-40B4-BE49-F238E27FC236}">
                <a16:creationId xmlns:a16="http://schemas.microsoft.com/office/drawing/2014/main" id="{3BBE074C-98A1-4F49-AE5E-17107AF6F4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A69660A-D219-EF43-BC88-47CC7A072CE7}"/>
              </a:ext>
            </a:extLst>
          </p:cNvPr>
          <p:cNvSpPr>
            <a:spLocks noGrp="1"/>
          </p:cNvSpPr>
          <p:nvPr>
            <p:ph type="sldNum" sz="quarter" idx="12"/>
          </p:nvPr>
        </p:nvSpPr>
        <p:spPr/>
        <p:txBody>
          <a:bodyPr/>
          <a:lstStyle/>
          <a:p>
            <a:fld id="{8141DA8E-0492-D941-A452-34AB6DA54372}" type="slidenum">
              <a:rPr kumimoji="1" lang="ja-JP" altLang="en-US" smtClean="0"/>
              <a:t>‹#›</a:t>
            </a:fld>
            <a:endParaRPr kumimoji="1" lang="ja-JP" altLang="en-US"/>
          </a:p>
        </p:txBody>
      </p:sp>
    </p:spTree>
    <p:extLst>
      <p:ext uri="{BB962C8B-B14F-4D97-AF65-F5344CB8AC3E}">
        <p14:creationId xmlns:p14="http://schemas.microsoft.com/office/powerpoint/2010/main" val="115597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91D5123-0665-DC47-988C-0E8FAF61BEE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CB97BA0-7DFE-1E4F-AD1D-3E87057ED5E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A1DAD4B-DA0B-2B49-8C46-D1338ABDF5D3}"/>
              </a:ext>
            </a:extLst>
          </p:cNvPr>
          <p:cNvSpPr>
            <a:spLocks noGrp="1"/>
          </p:cNvSpPr>
          <p:nvPr>
            <p:ph type="dt" sz="half" idx="10"/>
          </p:nvPr>
        </p:nvSpPr>
        <p:spPr/>
        <p:txBody>
          <a:bodyPr/>
          <a:lstStyle/>
          <a:p>
            <a:fld id="{2A68ABA6-82FB-7B4D-A5A2-8CF909ED437C}" type="datetimeFigureOut">
              <a:rPr kumimoji="1" lang="ja-JP" altLang="en-US" smtClean="0"/>
              <a:t>2021/11/20</a:t>
            </a:fld>
            <a:endParaRPr kumimoji="1" lang="ja-JP" altLang="en-US"/>
          </a:p>
        </p:txBody>
      </p:sp>
      <p:sp>
        <p:nvSpPr>
          <p:cNvPr id="5" name="フッター プレースホルダー 4">
            <a:extLst>
              <a:ext uri="{FF2B5EF4-FFF2-40B4-BE49-F238E27FC236}">
                <a16:creationId xmlns:a16="http://schemas.microsoft.com/office/drawing/2014/main" id="{A6EE14BC-8AF9-2549-8F3B-8997BBBB592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8F8447-FF6B-A24E-9B99-B61AF2FEDEB3}"/>
              </a:ext>
            </a:extLst>
          </p:cNvPr>
          <p:cNvSpPr>
            <a:spLocks noGrp="1"/>
          </p:cNvSpPr>
          <p:nvPr>
            <p:ph type="sldNum" sz="quarter" idx="12"/>
          </p:nvPr>
        </p:nvSpPr>
        <p:spPr/>
        <p:txBody>
          <a:bodyPr/>
          <a:lstStyle/>
          <a:p>
            <a:fld id="{8141DA8E-0492-D941-A452-34AB6DA54372}" type="slidenum">
              <a:rPr kumimoji="1" lang="ja-JP" altLang="en-US" smtClean="0"/>
              <a:t>‹#›</a:t>
            </a:fld>
            <a:endParaRPr kumimoji="1" lang="ja-JP" altLang="en-US"/>
          </a:p>
        </p:txBody>
      </p:sp>
    </p:spTree>
    <p:extLst>
      <p:ext uri="{BB962C8B-B14F-4D97-AF65-F5344CB8AC3E}">
        <p14:creationId xmlns:p14="http://schemas.microsoft.com/office/powerpoint/2010/main" val="29177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9AFA9-0A4D-8647-8E33-4A1A4FF982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4783B7C-6D18-ED4A-9B12-4F89BFC63EC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910AF5-D92B-434F-A645-D2410C47CE24}"/>
              </a:ext>
            </a:extLst>
          </p:cNvPr>
          <p:cNvSpPr>
            <a:spLocks noGrp="1"/>
          </p:cNvSpPr>
          <p:nvPr>
            <p:ph type="dt" sz="half" idx="10"/>
          </p:nvPr>
        </p:nvSpPr>
        <p:spPr/>
        <p:txBody>
          <a:bodyPr/>
          <a:lstStyle/>
          <a:p>
            <a:fld id="{2A68ABA6-82FB-7B4D-A5A2-8CF909ED437C}" type="datetimeFigureOut">
              <a:rPr kumimoji="1" lang="ja-JP" altLang="en-US" smtClean="0"/>
              <a:t>2021/11/20</a:t>
            </a:fld>
            <a:endParaRPr kumimoji="1" lang="ja-JP" altLang="en-US"/>
          </a:p>
        </p:txBody>
      </p:sp>
      <p:sp>
        <p:nvSpPr>
          <p:cNvPr id="5" name="フッター プレースホルダー 4">
            <a:extLst>
              <a:ext uri="{FF2B5EF4-FFF2-40B4-BE49-F238E27FC236}">
                <a16:creationId xmlns:a16="http://schemas.microsoft.com/office/drawing/2014/main" id="{EDC4565B-D94E-3146-AECE-DDF4691AEC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7E4C37-07FC-714F-A047-036C8B34990C}"/>
              </a:ext>
            </a:extLst>
          </p:cNvPr>
          <p:cNvSpPr>
            <a:spLocks noGrp="1"/>
          </p:cNvSpPr>
          <p:nvPr>
            <p:ph type="sldNum" sz="quarter" idx="12"/>
          </p:nvPr>
        </p:nvSpPr>
        <p:spPr/>
        <p:txBody>
          <a:bodyPr/>
          <a:lstStyle/>
          <a:p>
            <a:fld id="{8141DA8E-0492-D941-A452-34AB6DA54372}" type="slidenum">
              <a:rPr kumimoji="1" lang="ja-JP" altLang="en-US" smtClean="0"/>
              <a:t>‹#›</a:t>
            </a:fld>
            <a:endParaRPr kumimoji="1" lang="ja-JP" altLang="en-US"/>
          </a:p>
        </p:txBody>
      </p:sp>
    </p:spTree>
    <p:extLst>
      <p:ext uri="{BB962C8B-B14F-4D97-AF65-F5344CB8AC3E}">
        <p14:creationId xmlns:p14="http://schemas.microsoft.com/office/powerpoint/2010/main" val="151476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CF20AC-4314-D84D-81E2-455E97DC5F3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E143E32-E744-9340-9D99-328F59F39C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096E14A-D799-8C40-95DE-988351C2A764}"/>
              </a:ext>
            </a:extLst>
          </p:cNvPr>
          <p:cNvSpPr>
            <a:spLocks noGrp="1"/>
          </p:cNvSpPr>
          <p:nvPr>
            <p:ph type="dt" sz="half" idx="10"/>
          </p:nvPr>
        </p:nvSpPr>
        <p:spPr/>
        <p:txBody>
          <a:bodyPr/>
          <a:lstStyle/>
          <a:p>
            <a:fld id="{2A68ABA6-82FB-7B4D-A5A2-8CF909ED437C}" type="datetimeFigureOut">
              <a:rPr kumimoji="1" lang="ja-JP" altLang="en-US" smtClean="0"/>
              <a:t>2021/11/20</a:t>
            </a:fld>
            <a:endParaRPr kumimoji="1" lang="ja-JP" altLang="en-US"/>
          </a:p>
        </p:txBody>
      </p:sp>
      <p:sp>
        <p:nvSpPr>
          <p:cNvPr id="5" name="フッター プレースホルダー 4">
            <a:extLst>
              <a:ext uri="{FF2B5EF4-FFF2-40B4-BE49-F238E27FC236}">
                <a16:creationId xmlns:a16="http://schemas.microsoft.com/office/drawing/2014/main" id="{F6FDD343-096C-B64E-98F6-FA2AA85546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2C6736-A0DB-364B-9BAC-DD399C2CF205}"/>
              </a:ext>
            </a:extLst>
          </p:cNvPr>
          <p:cNvSpPr>
            <a:spLocks noGrp="1"/>
          </p:cNvSpPr>
          <p:nvPr>
            <p:ph type="sldNum" sz="quarter" idx="12"/>
          </p:nvPr>
        </p:nvSpPr>
        <p:spPr/>
        <p:txBody>
          <a:bodyPr/>
          <a:lstStyle/>
          <a:p>
            <a:fld id="{8141DA8E-0492-D941-A452-34AB6DA54372}" type="slidenum">
              <a:rPr kumimoji="1" lang="ja-JP" altLang="en-US" smtClean="0"/>
              <a:t>‹#›</a:t>
            </a:fld>
            <a:endParaRPr kumimoji="1" lang="ja-JP" altLang="en-US"/>
          </a:p>
        </p:txBody>
      </p:sp>
    </p:spTree>
    <p:extLst>
      <p:ext uri="{BB962C8B-B14F-4D97-AF65-F5344CB8AC3E}">
        <p14:creationId xmlns:p14="http://schemas.microsoft.com/office/powerpoint/2010/main" val="1302364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A9D578-C8A6-4041-B7C1-8C72C3D92ED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6D35934-A9FF-DB49-B580-91DD288EA5B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2DBA787-60E9-4644-9B72-1ECFB7982F9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C872E1E-5CCA-7F46-9B91-DE2BBA248E7E}"/>
              </a:ext>
            </a:extLst>
          </p:cNvPr>
          <p:cNvSpPr>
            <a:spLocks noGrp="1"/>
          </p:cNvSpPr>
          <p:nvPr>
            <p:ph type="dt" sz="half" idx="10"/>
          </p:nvPr>
        </p:nvSpPr>
        <p:spPr/>
        <p:txBody>
          <a:bodyPr/>
          <a:lstStyle/>
          <a:p>
            <a:fld id="{2A68ABA6-82FB-7B4D-A5A2-8CF909ED437C}" type="datetimeFigureOut">
              <a:rPr kumimoji="1" lang="ja-JP" altLang="en-US" smtClean="0"/>
              <a:t>2021/11/20</a:t>
            </a:fld>
            <a:endParaRPr kumimoji="1" lang="ja-JP" altLang="en-US"/>
          </a:p>
        </p:txBody>
      </p:sp>
      <p:sp>
        <p:nvSpPr>
          <p:cNvPr id="6" name="フッター プレースホルダー 5">
            <a:extLst>
              <a:ext uri="{FF2B5EF4-FFF2-40B4-BE49-F238E27FC236}">
                <a16:creationId xmlns:a16="http://schemas.microsoft.com/office/drawing/2014/main" id="{EA305837-1515-4045-896C-D574BB97787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9F7149-B406-E744-84A0-DF600AAE1C85}"/>
              </a:ext>
            </a:extLst>
          </p:cNvPr>
          <p:cNvSpPr>
            <a:spLocks noGrp="1"/>
          </p:cNvSpPr>
          <p:nvPr>
            <p:ph type="sldNum" sz="quarter" idx="12"/>
          </p:nvPr>
        </p:nvSpPr>
        <p:spPr/>
        <p:txBody>
          <a:bodyPr/>
          <a:lstStyle/>
          <a:p>
            <a:fld id="{8141DA8E-0492-D941-A452-34AB6DA54372}" type="slidenum">
              <a:rPr kumimoji="1" lang="ja-JP" altLang="en-US" smtClean="0"/>
              <a:t>‹#›</a:t>
            </a:fld>
            <a:endParaRPr kumimoji="1" lang="ja-JP" altLang="en-US"/>
          </a:p>
        </p:txBody>
      </p:sp>
    </p:spTree>
    <p:extLst>
      <p:ext uri="{BB962C8B-B14F-4D97-AF65-F5344CB8AC3E}">
        <p14:creationId xmlns:p14="http://schemas.microsoft.com/office/powerpoint/2010/main" val="178831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ABEAFE-C8DF-5345-98BE-0A9623AE7A5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344222-0763-A34A-AFA5-FC93FC823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E7418BB-9800-5644-91CC-23372C90FCD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AEDB155-D31A-E34D-B60D-53484043AA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43D789B-A3EC-4A45-8DD2-C79A04DA401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AB451B8-EE62-6D4E-821A-D751B7260291}"/>
              </a:ext>
            </a:extLst>
          </p:cNvPr>
          <p:cNvSpPr>
            <a:spLocks noGrp="1"/>
          </p:cNvSpPr>
          <p:nvPr>
            <p:ph type="dt" sz="half" idx="10"/>
          </p:nvPr>
        </p:nvSpPr>
        <p:spPr/>
        <p:txBody>
          <a:bodyPr/>
          <a:lstStyle/>
          <a:p>
            <a:fld id="{2A68ABA6-82FB-7B4D-A5A2-8CF909ED437C}" type="datetimeFigureOut">
              <a:rPr kumimoji="1" lang="ja-JP" altLang="en-US" smtClean="0"/>
              <a:t>2021/11/20</a:t>
            </a:fld>
            <a:endParaRPr kumimoji="1" lang="ja-JP" altLang="en-US"/>
          </a:p>
        </p:txBody>
      </p:sp>
      <p:sp>
        <p:nvSpPr>
          <p:cNvPr id="8" name="フッター プレースホルダー 7">
            <a:extLst>
              <a:ext uri="{FF2B5EF4-FFF2-40B4-BE49-F238E27FC236}">
                <a16:creationId xmlns:a16="http://schemas.microsoft.com/office/drawing/2014/main" id="{BA5F062C-73A2-A94A-B025-02389C4094E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D0BF5E6-032A-844B-89A0-39734694657A}"/>
              </a:ext>
            </a:extLst>
          </p:cNvPr>
          <p:cNvSpPr>
            <a:spLocks noGrp="1"/>
          </p:cNvSpPr>
          <p:nvPr>
            <p:ph type="sldNum" sz="quarter" idx="12"/>
          </p:nvPr>
        </p:nvSpPr>
        <p:spPr/>
        <p:txBody>
          <a:bodyPr/>
          <a:lstStyle/>
          <a:p>
            <a:fld id="{8141DA8E-0492-D941-A452-34AB6DA54372}" type="slidenum">
              <a:rPr kumimoji="1" lang="ja-JP" altLang="en-US" smtClean="0"/>
              <a:t>‹#›</a:t>
            </a:fld>
            <a:endParaRPr kumimoji="1" lang="ja-JP" altLang="en-US"/>
          </a:p>
        </p:txBody>
      </p:sp>
    </p:spTree>
    <p:extLst>
      <p:ext uri="{BB962C8B-B14F-4D97-AF65-F5344CB8AC3E}">
        <p14:creationId xmlns:p14="http://schemas.microsoft.com/office/powerpoint/2010/main" val="210087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ACA0BA-4EEB-2E49-B5DA-300D4D72F51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88043FA-670B-3749-97CE-07022309B669}"/>
              </a:ext>
            </a:extLst>
          </p:cNvPr>
          <p:cNvSpPr>
            <a:spLocks noGrp="1"/>
          </p:cNvSpPr>
          <p:nvPr>
            <p:ph type="dt" sz="half" idx="10"/>
          </p:nvPr>
        </p:nvSpPr>
        <p:spPr/>
        <p:txBody>
          <a:bodyPr/>
          <a:lstStyle/>
          <a:p>
            <a:fld id="{2A68ABA6-82FB-7B4D-A5A2-8CF909ED437C}" type="datetimeFigureOut">
              <a:rPr kumimoji="1" lang="ja-JP" altLang="en-US" smtClean="0"/>
              <a:t>2021/11/20</a:t>
            </a:fld>
            <a:endParaRPr kumimoji="1" lang="ja-JP" altLang="en-US"/>
          </a:p>
        </p:txBody>
      </p:sp>
      <p:sp>
        <p:nvSpPr>
          <p:cNvPr id="4" name="フッター プレースホルダー 3">
            <a:extLst>
              <a:ext uri="{FF2B5EF4-FFF2-40B4-BE49-F238E27FC236}">
                <a16:creationId xmlns:a16="http://schemas.microsoft.com/office/drawing/2014/main" id="{30AB1C7D-9E86-B247-9D8B-DEA52DABD26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9106164-B349-B94E-BAEA-2669DAD39391}"/>
              </a:ext>
            </a:extLst>
          </p:cNvPr>
          <p:cNvSpPr>
            <a:spLocks noGrp="1"/>
          </p:cNvSpPr>
          <p:nvPr>
            <p:ph type="sldNum" sz="quarter" idx="12"/>
          </p:nvPr>
        </p:nvSpPr>
        <p:spPr/>
        <p:txBody>
          <a:bodyPr/>
          <a:lstStyle/>
          <a:p>
            <a:fld id="{8141DA8E-0492-D941-A452-34AB6DA54372}" type="slidenum">
              <a:rPr kumimoji="1" lang="ja-JP" altLang="en-US" smtClean="0"/>
              <a:t>‹#›</a:t>
            </a:fld>
            <a:endParaRPr kumimoji="1" lang="ja-JP" altLang="en-US"/>
          </a:p>
        </p:txBody>
      </p:sp>
    </p:spTree>
    <p:extLst>
      <p:ext uri="{BB962C8B-B14F-4D97-AF65-F5344CB8AC3E}">
        <p14:creationId xmlns:p14="http://schemas.microsoft.com/office/powerpoint/2010/main" val="52168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AF5381A-0FE1-8E44-AC37-951C76DDB313}"/>
              </a:ext>
            </a:extLst>
          </p:cNvPr>
          <p:cNvSpPr>
            <a:spLocks noGrp="1"/>
          </p:cNvSpPr>
          <p:nvPr>
            <p:ph type="dt" sz="half" idx="10"/>
          </p:nvPr>
        </p:nvSpPr>
        <p:spPr/>
        <p:txBody>
          <a:bodyPr/>
          <a:lstStyle/>
          <a:p>
            <a:fld id="{2A68ABA6-82FB-7B4D-A5A2-8CF909ED437C}" type="datetimeFigureOut">
              <a:rPr kumimoji="1" lang="ja-JP" altLang="en-US" smtClean="0"/>
              <a:t>2021/11/20</a:t>
            </a:fld>
            <a:endParaRPr kumimoji="1" lang="ja-JP" altLang="en-US"/>
          </a:p>
        </p:txBody>
      </p:sp>
      <p:sp>
        <p:nvSpPr>
          <p:cNvPr id="3" name="フッター プレースホルダー 2">
            <a:extLst>
              <a:ext uri="{FF2B5EF4-FFF2-40B4-BE49-F238E27FC236}">
                <a16:creationId xmlns:a16="http://schemas.microsoft.com/office/drawing/2014/main" id="{0C3D4856-5024-404F-810F-DF9131A6DAD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72B7545-8EC9-014E-B6B1-349ADEEDC7B4}"/>
              </a:ext>
            </a:extLst>
          </p:cNvPr>
          <p:cNvSpPr>
            <a:spLocks noGrp="1"/>
          </p:cNvSpPr>
          <p:nvPr>
            <p:ph type="sldNum" sz="quarter" idx="12"/>
          </p:nvPr>
        </p:nvSpPr>
        <p:spPr/>
        <p:txBody>
          <a:bodyPr/>
          <a:lstStyle/>
          <a:p>
            <a:fld id="{8141DA8E-0492-D941-A452-34AB6DA54372}" type="slidenum">
              <a:rPr kumimoji="1" lang="ja-JP" altLang="en-US" smtClean="0"/>
              <a:t>‹#›</a:t>
            </a:fld>
            <a:endParaRPr kumimoji="1" lang="ja-JP" altLang="en-US"/>
          </a:p>
        </p:txBody>
      </p:sp>
    </p:spTree>
    <p:extLst>
      <p:ext uri="{BB962C8B-B14F-4D97-AF65-F5344CB8AC3E}">
        <p14:creationId xmlns:p14="http://schemas.microsoft.com/office/powerpoint/2010/main" val="106259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6B6FB4-F22A-8D4A-A3D3-E05C57B34A4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421E35-EC5F-BC43-B529-40B45CFDF7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26128A3-B797-554F-88BB-86ED31A4D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4808FED-4233-8D46-8F51-157DE279A0EE}"/>
              </a:ext>
            </a:extLst>
          </p:cNvPr>
          <p:cNvSpPr>
            <a:spLocks noGrp="1"/>
          </p:cNvSpPr>
          <p:nvPr>
            <p:ph type="dt" sz="half" idx="10"/>
          </p:nvPr>
        </p:nvSpPr>
        <p:spPr/>
        <p:txBody>
          <a:bodyPr/>
          <a:lstStyle/>
          <a:p>
            <a:fld id="{2A68ABA6-82FB-7B4D-A5A2-8CF909ED437C}" type="datetimeFigureOut">
              <a:rPr kumimoji="1" lang="ja-JP" altLang="en-US" smtClean="0"/>
              <a:t>2021/11/20</a:t>
            </a:fld>
            <a:endParaRPr kumimoji="1" lang="ja-JP" altLang="en-US"/>
          </a:p>
        </p:txBody>
      </p:sp>
      <p:sp>
        <p:nvSpPr>
          <p:cNvPr id="6" name="フッター プレースホルダー 5">
            <a:extLst>
              <a:ext uri="{FF2B5EF4-FFF2-40B4-BE49-F238E27FC236}">
                <a16:creationId xmlns:a16="http://schemas.microsoft.com/office/drawing/2014/main" id="{2042DF16-7174-B648-9881-E277F69F19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173E40E-B7B8-C54A-BF9D-F4EC52387708}"/>
              </a:ext>
            </a:extLst>
          </p:cNvPr>
          <p:cNvSpPr>
            <a:spLocks noGrp="1"/>
          </p:cNvSpPr>
          <p:nvPr>
            <p:ph type="sldNum" sz="quarter" idx="12"/>
          </p:nvPr>
        </p:nvSpPr>
        <p:spPr/>
        <p:txBody>
          <a:bodyPr/>
          <a:lstStyle/>
          <a:p>
            <a:fld id="{8141DA8E-0492-D941-A452-34AB6DA54372}" type="slidenum">
              <a:rPr kumimoji="1" lang="ja-JP" altLang="en-US" smtClean="0"/>
              <a:t>‹#›</a:t>
            </a:fld>
            <a:endParaRPr kumimoji="1" lang="ja-JP" altLang="en-US"/>
          </a:p>
        </p:txBody>
      </p:sp>
    </p:spTree>
    <p:extLst>
      <p:ext uri="{BB962C8B-B14F-4D97-AF65-F5344CB8AC3E}">
        <p14:creationId xmlns:p14="http://schemas.microsoft.com/office/powerpoint/2010/main" val="35200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0E95FA-05D1-ED4F-9810-838ACDCEE71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4109803-CD72-CA40-89F5-C76C8A0BA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2F92925-1AC6-544C-A941-164C874519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0069B11-4DC0-EC49-B174-D908C4F9FA5B}"/>
              </a:ext>
            </a:extLst>
          </p:cNvPr>
          <p:cNvSpPr>
            <a:spLocks noGrp="1"/>
          </p:cNvSpPr>
          <p:nvPr>
            <p:ph type="dt" sz="half" idx="10"/>
          </p:nvPr>
        </p:nvSpPr>
        <p:spPr/>
        <p:txBody>
          <a:bodyPr/>
          <a:lstStyle/>
          <a:p>
            <a:fld id="{2A68ABA6-82FB-7B4D-A5A2-8CF909ED437C}" type="datetimeFigureOut">
              <a:rPr kumimoji="1" lang="ja-JP" altLang="en-US" smtClean="0"/>
              <a:t>2021/11/20</a:t>
            </a:fld>
            <a:endParaRPr kumimoji="1" lang="ja-JP" altLang="en-US"/>
          </a:p>
        </p:txBody>
      </p:sp>
      <p:sp>
        <p:nvSpPr>
          <p:cNvPr id="6" name="フッター プレースホルダー 5">
            <a:extLst>
              <a:ext uri="{FF2B5EF4-FFF2-40B4-BE49-F238E27FC236}">
                <a16:creationId xmlns:a16="http://schemas.microsoft.com/office/drawing/2014/main" id="{31821F78-E390-0547-8803-A28C9B9BB9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8BA2C40-734B-6A46-A2EB-5D9F7E4DB3CC}"/>
              </a:ext>
            </a:extLst>
          </p:cNvPr>
          <p:cNvSpPr>
            <a:spLocks noGrp="1"/>
          </p:cNvSpPr>
          <p:nvPr>
            <p:ph type="sldNum" sz="quarter" idx="12"/>
          </p:nvPr>
        </p:nvSpPr>
        <p:spPr/>
        <p:txBody>
          <a:bodyPr/>
          <a:lstStyle/>
          <a:p>
            <a:fld id="{8141DA8E-0492-D941-A452-34AB6DA54372}" type="slidenum">
              <a:rPr kumimoji="1" lang="ja-JP" altLang="en-US" smtClean="0"/>
              <a:t>‹#›</a:t>
            </a:fld>
            <a:endParaRPr kumimoji="1" lang="ja-JP" altLang="en-US"/>
          </a:p>
        </p:txBody>
      </p:sp>
    </p:spTree>
    <p:extLst>
      <p:ext uri="{BB962C8B-B14F-4D97-AF65-F5344CB8AC3E}">
        <p14:creationId xmlns:p14="http://schemas.microsoft.com/office/powerpoint/2010/main" val="276211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92FCAF1-6D12-C940-80B9-EBEB03748D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84FC733-4D55-1C4D-A878-DDA0A043D5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88A65E-EDF1-4242-8854-3E6812AE03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8ABA6-82FB-7B4D-A5A2-8CF909ED437C}" type="datetimeFigureOut">
              <a:rPr kumimoji="1" lang="ja-JP" altLang="en-US" smtClean="0"/>
              <a:t>2021/11/20</a:t>
            </a:fld>
            <a:endParaRPr kumimoji="1" lang="ja-JP" altLang="en-US"/>
          </a:p>
        </p:txBody>
      </p:sp>
      <p:sp>
        <p:nvSpPr>
          <p:cNvPr id="5" name="フッター プレースホルダー 4">
            <a:extLst>
              <a:ext uri="{FF2B5EF4-FFF2-40B4-BE49-F238E27FC236}">
                <a16:creationId xmlns:a16="http://schemas.microsoft.com/office/drawing/2014/main" id="{FA33AAFE-620B-9D4E-B530-CC14ED573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171CB12-0929-AD44-BFB2-1C49E0B21A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1DA8E-0492-D941-A452-34AB6DA54372}" type="slidenum">
              <a:rPr kumimoji="1" lang="ja-JP" altLang="en-US" smtClean="0"/>
              <a:t>‹#›</a:t>
            </a:fld>
            <a:endParaRPr kumimoji="1" lang="ja-JP" altLang="en-US"/>
          </a:p>
        </p:txBody>
      </p:sp>
    </p:spTree>
    <p:extLst>
      <p:ext uri="{BB962C8B-B14F-4D97-AF65-F5344CB8AC3E}">
        <p14:creationId xmlns:p14="http://schemas.microsoft.com/office/powerpoint/2010/main" val="709558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a:extLst>
              <a:ext uri="{FF2B5EF4-FFF2-40B4-BE49-F238E27FC236}">
                <a16:creationId xmlns:a16="http://schemas.microsoft.com/office/drawing/2014/main" id="{69631452-E53D-9B43-8707-5CD2C9E59427}"/>
              </a:ext>
            </a:extLst>
          </p:cNvPr>
          <p:cNvSpPr txBox="1">
            <a:spLocks/>
          </p:cNvSpPr>
          <p:nvPr/>
        </p:nvSpPr>
        <p:spPr>
          <a:xfrm>
            <a:off x="1143000" y="841772"/>
            <a:ext cx="6885384" cy="1009898"/>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700"/>
              <a:t>こよみすと</a:t>
            </a:r>
            <a:r>
              <a:rPr lang="en-US" altLang="ja-JP" sz="2700" dirty="0"/>
              <a:t>®️</a:t>
            </a:r>
          </a:p>
          <a:p>
            <a:pPr algn="l"/>
            <a:r>
              <a:rPr lang="ja-JP" altLang="en-US" sz="2700"/>
              <a:t>インストラクター認定用スライド　</a:t>
            </a:r>
            <a:r>
              <a:rPr lang="en-US" altLang="ja-JP" sz="2700" dirty="0"/>
              <a:t>1</a:t>
            </a:r>
          </a:p>
        </p:txBody>
      </p:sp>
      <p:pic>
        <p:nvPicPr>
          <p:cNvPr id="5" name="図 4" descr="ロゴ が含まれている画像&#10;&#10;自動的に生成された説明">
            <a:extLst>
              <a:ext uri="{FF2B5EF4-FFF2-40B4-BE49-F238E27FC236}">
                <a16:creationId xmlns:a16="http://schemas.microsoft.com/office/drawing/2014/main" id="{69316522-26B3-3F47-B638-EF21962D7C27}"/>
              </a:ext>
            </a:extLst>
          </p:cNvPr>
          <p:cNvPicPr>
            <a:picLocks noChangeAspect="1"/>
          </p:cNvPicPr>
          <p:nvPr/>
        </p:nvPicPr>
        <p:blipFill>
          <a:blip r:embed="rId2"/>
          <a:stretch>
            <a:fillRect/>
          </a:stretch>
        </p:blipFill>
        <p:spPr>
          <a:xfrm>
            <a:off x="9497763" y="732786"/>
            <a:ext cx="1728192" cy="1728192"/>
          </a:xfrm>
          <a:prstGeom prst="rect">
            <a:avLst/>
          </a:prstGeom>
        </p:spPr>
      </p:pic>
      <p:sp>
        <p:nvSpPr>
          <p:cNvPr id="6" name="テキスト ボックス 5">
            <a:extLst>
              <a:ext uri="{FF2B5EF4-FFF2-40B4-BE49-F238E27FC236}">
                <a16:creationId xmlns:a16="http://schemas.microsoft.com/office/drawing/2014/main" id="{FE3C1F45-67C0-B54A-8470-7B2DC2B71CCE}"/>
              </a:ext>
            </a:extLst>
          </p:cNvPr>
          <p:cNvSpPr txBox="1"/>
          <p:nvPr/>
        </p:nvSpPr>
        <p:spPr>
          <a:xfrm>
            <a:off x="1149178" y="2460978"/>
            <a:ext cx="7315200" cy="369332"/>
          </a:xfrm>
          <a:prstGeom prst="rect">
            <a:avLst/>
          </a:prstGeom>
          <a:noFill/>
        </p:spPr>
        <p:txBody>
          <a:bodyPr wrap="square" rtlCol="0">
            <a:spAutoFit/>
          </a:bodyPr>
          <a:lstStyle/>
          <a:p>
            <a:r>
              <a:rPr kumimoji="1" lang="ja-JP" altLang="en-US"/>
              <a:t>本命星「二黒土星」</a:t>
            </a:r>
            <a:r>
              <a:rPr lang="ja-JP" altLang="en-US"/>
              <a:t>月命星「三碧木星」として解説すること、</a:t>
            </a:r>
            <a:endParaRPr kumimoji="1" lang="ja-JP" altLang="en-US"/>
          </a:p>
        </p:txBody>
      </p:sp>
    </p:spTree>
    <p:extLst>
      <p:ext uri="{BB962C8B-B14F-4D97-AF65-F5344CB8AC3E}">
        <p14:creationId xmlns:p14="http://schemas.microsoft.com/office/powerpoint/2010/main" val="337128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kigaku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607" y="2230566"/>
            <a:ext cx="3721283" cy="3500332"/>
          </a:xfrm>
          <a:prstGeom prst="rect">
            <a:avLst/>
          </a:prstGeom>
        </p:spPr>
      </p:pic>
      <p:pic>
        <p:nvPicPr>
          <p:cNvPr id="3" name="図 2" descr="kigaku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8297" y="2235244"/>
            <a:ext cx="3721284" cy="3500333"/>
          </a:xfrm>
          <a:prstGeom prst="rect">
            <a:avLst/>
          </a:prstGeom>
        </p:spPr>
      </p:pic>
      <p:sp>
        <p:nvSpPr>
          <p:cNvPr id="2" name="タイトル 1"/>
          <p:cNvSpPr>
            <a:spLocks noGrp="1"/>
          </p:cNvSpPr>
          <p:nvPr>
            <p:ph type="title"/>
          </p:nvPr>
        </p:nvSpPr>
        <p:spPr>
          <a:xfrm>
            <a:off x="1007435" y="273925"/>
            <a:ext cx="10363200" cy="1143000"/>
          </a:xfrm>
        </p:spPr>
        <p:txBody>
          <a:bodyPr/>
          <a:lstStyle/>
          <a:p>
            <a:r>
              <a:rPr lang="ja-JP" altLang="en-US"/>
              <a:t>「水火殺（すいかさつ）」</a:t>
            </a:r>
            <a:r>
              <a:rPr lang="ja-JP" altLang="en-US" dirty="0"/>
              <a:t>について</a:t>
            </a:r>
            <a:endParaRPr kumimoji="1" lang="ja-JP" altLang="en-US" dirty="0"/>
          </a:p>
        </p:txBody>
      </p:sp>
      <p:sp>
        <p:nvSpPr>
          <p:cNvPr id="4" name="スライド番号プレースホルダ 3"/>
          <p:cNvSpPr>
            <a:spLocks noGrp="1"/>
          </p:cNvSpPr>
          <p:nvPr>
            <p:ph type="sldNum" sz="quarter" idx="12"/>
          </p:nvPr>
        </p:nvSpPr>
        <p:spPr/>
        <p:txBody>
          <a:bodyPr/>
          <a:lstStyle/>
          <a:p>
            <a:fld id="{8419FAA8-2C6F-493A-8B9A-BF0138D4D2E6}" type="slidenum">
              <a:rPr kumimoji="1" lang="ja-JP" altLang="en-US" smtClean="0"/>
              <a:pPr/>
              <a:t>10</a:t>
            </a:fld>
            <a:endParaRPr kumimoji="1" lang="ja-JP" altLang="en-US"/>
          </a:p>
        </p:txBody>
      </p:sp>
      <p:sp>
        <p:nvSpPr>
          <p:cNvPr id="20" name="円/楕円 19"/>
          <p:cNvSpPr/>
          <p:nvPr/>
        </p:nvSpPr>
        <p:spPr>
          <a:xfrm>
            <a:off x="5235813" y="2751503"/>
            <a:ext cx="72008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21" name="円/楕円 20"/>
          <p:cNvSpPr/>
          <p:nvPr/>
        </p:nvSpPr>
        <p:spPr>
          <a:xfrm>
            <a:off x="9187208" y="4653352"/>
            <a:ext cx="72008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pic>
        <p:nvPicPr>
          <p:cNvPr id="6" name="図 5" descr="kigaku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265" y="2335639"/>
            <a:ext cx="2448272" cy="2302907"/>
          </a:xfrm>
          <a:prstGeom prst="rect">
            <a:avLst/>
          </a:prstGeom>
        </p:spPr>
      </p:pic>
      <p:sp>
        <p:nvSpPr>
          <p:cNvPr id="12" name="テキスト ボックス 11">
            <a:extLst>
              <a:ext uri="{FF2B5EF4-FFF2-40B4-BE49-F238E27FC236}">
                <a16:creationId xmlns:a16="http://schemas.microsoft.com/office/drawing/2014/main" id="{0053D690-60F6-B941-AF25-E5D93388161B}"/>
              </a:ext>
            </a:extLst>
          </p:cNvPr>
          <p:cNvSpPr txBox="1"/>
          <p:nvPr/>
        </p:nvSpPr>
        <p:spPr>
          <a:xfrm>
            <a:off x="911424" y="1586957"/>
            <a:ext cx="10250355" cy="830997"/>
          </a:xfrm>
          <a:prstGeom prst="rect">
            <a:avLst/>
          </a:prstGeom>
          <a:noFill/>
        </p:spPr>
        <p:txBody>
          <a:bodyPr wrap="square" rtlCol="0">
            <a:spAutoFit/>
          </a:bodyPr>
          <a:lstStyle/>
          <a:p>
            <a:r>
              <a:rPr lang="ja-JP" altLang="en-US" sz="2400">
                <a:latin typeface="+mn-ea"/>
              </a:rPr>
              <a:t>●水火殺（すいかさつ）　九紫火星と一白水星の人のみ</a:t>
            </a:r>
            <a:endParaRPr lang="en-US" altLang="ja-JP" sz="1867" dirty="0">
              <a:latin typeface="+mn-ea"/>
            </a:endParaRPr>
          </a:p>
          <a:p>
            <a:endParaRPr lang="ja-JP" altLang="en-US" sz="2400"/>
          </a:p>
        </p:txBody>
      </p:sp>
      <p:sp>
        <p:nvSpPr>
          <p:cNvPr id="7" name="テキスト ボックス 6">
            <a:extLst>
              <a:ext uri="{FF2B5EF4-FFF2-40B4-BE49-F238E27FC236}">
                <a16:creationId xmlns:a16="http://schemas.microsoft.com/office/drawing/2014/main" id="{D2DCB70F-0B11-5F49-869D-A69D2A62C2C4}"/>
              </a:ext>
            </a:extLst>
          </p:cNvPr>
          <p:cNvSpPr txBox="1"/>
          <p:nvPr/>
        </p:nvSpPr>
        <p:spPr>
          <a:xfrm>
            <a:off x="3742888" y="5607461"/>
            <a:ext cx="3810205" cy="830997"/>
          </a:xfrm>
          <a:prstGeom prst="rect">
            <a:avLst/>
          </a:prstGeom>
          <a:noFill/>
        </p:spPr>
        <p:txBody>
          <a:bodyPr wrap="square" rtlCol="0">
            <a:spAutoFit/>
          </a:bodyPr>
          <a:lstStyle/>
          <a:p>
            <a:r>
              <a:rPr lang="ja-JP" altLang="en-US" sz="2400"/>
              <a:t>一白水星の人にとって、</a:t>
            </a:r>
            <a:endParaRPr lang="en-US" altLang="ja-JP" sz="2400" dirty="0"/>
          </a:p>
          <a:p>
            <a:r>
              <a:rPr lang="ja-JP" altLang="en-US" sz="2400"/>
              <a:t>焦燥感に苛まれる時期。</a:t>
            </a:r>
          </a:p>
        </p:txBody>
      </p:sp>
      <p:sp>
        <p:nvSpPr>
          <p:cNvPr id="14" name="テキスト ボックス 13">
            <a:extLst>
              <a:ext uri="{FF2B5EF4-FFF2-40B4-BE49-F238E27FC236}">
                <a16:creationId xmlns:a16="http://schemas.microsoft.com/office/drawing/2014/main" id="{80608327-A1CC-BD43-A9C6-7CE002608455}"/>
              </a:ext>
            </a:extLst>
          </p:cNvPr>
          <p:cNvSpPr txBox="1"/>
          <p:nvPr/>
        </p:nvSpPr>
        <p:spPr>
          <a:xfrm>
            <a:off x="8016213" y="5580572"/>
            <a:ext cx="4290259" cy="830997"/>
          </a:xfrm>
          <a:prstGeom prst="rect">
            <a:avLst/>
          </a:prstGeom>
          <a:noFill/>
        </p:spPr>
        <p:txBody>
          <a:bodyPr wrap="square" rtlCol="0">
            <a:spAutoFit/>
          </a:bodyPr>
          <a:lstStyle/>
          <a:p>
            <a:r>
              <a:rPr lang="ja-JP" altLang="en-US" sz="2400"/>
              <a:t>九紫火星の人にとって、</a:t>
            </a:r>
            <a:endParaRPr lang="en-US" altLang="ja-JP" sz="2400" dirty="0"/>
          </a:p>
          <a:p>
            <a:r>
              <a:rPr lang="ja-JP" altLang="en-US" sz="2400"/>
              <a:t>低迷感に苛まれる時期。</a:t>
            </a:r>
          </a:p>
        </p:txBody>
      </p:sp>
    </p:spTree>
    <p:extLst>
      <p:ext uri="{BB962C8B-B14F-4D97-AF65-F5344CB8AC3E}">
        <p14:creationId xmlns:p14="http://schemas.microsoft.com/office/powerpoint/2010/main" val="3870706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a:extLst>
              <a:ext uri="{FF2B5EF4-FFF2-40B4-BE49-F238E27FC236}">
                <a16:creationId xmlns:a16="http://schemas.microsoft.com/office/drawing/2014/main" id="{69631452-E53D-9B43-8707-5CD2C9E59427}"/>
              </a:ext>
            </a:extLst>
          </p:cNvPr>
          <p:cNvSpPr txBox="1">
            <a:spLocks/>
          </p:cNvSpPr>
          <p:nvPr/>
        </p:nvSpPr>
        <p:spPr>
          <a:xfrm>
            <a:off x="1143000" y="841772"/>
            <a:ext cx="6885384" cy="1009898"/>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700"/>
              <a:t>こよみすと</a:t>
            </a:r>
            <a:r>
              <a:rPr lang="en-US" altLang="ja-JP" sz="2700" dirty="0"/>
              <a:t>®️</a:t>
            </a:r>
          </a:p>
          <a:p>
            <a:pPr algn="l"/>
            <a:r>
              <a:rPr lang="ja-JP" altLang="en-US" sz="2700"/>
              <a:t>インストラクター認定用スライド　</a:t>
            </a:r>
            <a:r>
              <a:rPr lang="en-US" altLang="ja-JP" sz="2700" dirty="0"/>
              <a:t>3</a:t>
            </a:r>
          </a:p>
        </p:txBody>
      </p:sp>
      <p:pic>
        <p:nvPicPr>
          <p:cNvPr id="5" name="図 4" descr="ロゴ が含まれている画像&#10;&#10;自動的に生成された説明">
            <a:extLst>
              <a:ext uri="{FF2B5EF4-FFF2-40B4-BE49-F238E27FC236}">
                <a16:creationId xmlns:a16="http://schemas.microsoft.com/office/drawing/2014/main" id="{69316522-26B3-3F47-B638-EF21962D7C27}"/>
              </a:ext>
            </a:extLst>
          </p:cNvPr>
          <p:cNvPicPr>
            <a:picLocks noChangeAspect="1"/>
          </p:cNvPicPr>
          <p:nvPr/>
        </p:nvPicPr>
        <p:blipFill>
          <a:blip r:embed="rId2"/>
          <a:stretch>
            <a:fillRect/>
          </a:stretch>
        </p:blipFill>
        <p:spPr>
          <a:xfrm>
            <a:off x="9497763" y="732786"/>
            <a:ext cx="1728192" cy="1728192"/>
          </a:xfrm>
          <a:prstGeom prst="rect">
            <a:avLst/>
          </a:prstGeom>
        </p:spPr>
      </p:pic>
      <p:sp>
        <p:nvSpPr>
          <p:cNvPr id="7" name="テキスト ボックス 6">
            <a:extLst>
              <a:ext uri="{FF2B5EF4-FFF2-40B4-BE49-F238E27FC236}">
                <a16:creationId xmlns:a16="http://schemas.microsoft.com/office/drawing/2014/main" id="{F5C04AE0-B9AB-DC48-A860-9BD6D09DCD2E}"/>
              </a:ext>
            </a:extLst>
          </p:cNvPr>
          <p:cNvSpPr txBox="1"/>
          <p:nvPr/>
        </p:nvSpPr>
        <p:spPr>
          <a:xfrm>
            <a:off x="1149178" y="2460978"/>
            <a:ext cx="7315200" cy="369332"/>
          </a:xfrm>
          <a:prstGeom prst="rect">
            <a:avLst/>
          </a:prstGeom>
          <a:noFill/>
        </p:spPr>
        <p:txBody>
          <a:bodyPr wrap="square" rtlCol="0">
            <a:spAutoFit/>
          </a:bodyPr>
          <a:lstStyle/>
          <a:p>
            <a:r>
              <a:rPr kumimoji="1" lang="ja-JP" altLang="en-US"/>
              <a:t>本命星「二黒土星」</a:t>
            </a:r>
            <a:r>
              <a:rPr lang="ja-JP" altLang="en-US"/>
              <a:t>月命星「三碧木星」として解説すること、</a:t>
            </a:r>
            <a:endParaRPr kumimoji="1" lang="ja-JP" altLang="en-US"/>
          </a:p>
        </p:txBody>
      </p:sp>
    </p:spTree>
    <p:extLst>
      <p:ext uri="{BB962C8B-B14F-4D97-AF65-F5344CB8AC3E}">
        <p14:creationId xmlns:p14="http://schemas.microsoft.com/office/powerpoint/2010/main" val="1602201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9403" y="368400"/>
            <a:ext cx="8640960" cy="720080"/>
          </a:xfrm>
        </p:spPr>
        <p:txBody>
          <a:bodyPr>
            <a:normAutofit fontScale="90000"/>
          </a:bodyPr>
          <a:lstStyle/>
          <a:p>
            <a:r>
              <a:rPr lang="en-US" altLang="ja-JP" sz="4800" dirty="0">
                <a:latin typeface="+mj-ea"/>
              </a:rPr>
              <a:t>5</a:t>
            </a:r>
            <a:r>
              <a:rPr lang="ja-JP" altLang="en-US" sz="4800">
                <a:latin typeface="+mj-ea"/>
              </a:rPr>
              <a:t>）吉方位鑑定法</a:t>
            </a:r>
            <a:endParaRPr kumimoji="1" lang="ja-JP" altLang="en-US" dirty="0"/>
          </a:p>
        </p:txBody>
      </p:sp>
      <p:sp>
        <p:nvSpPr>
          <p:cNvPr id="12" name="スライド番号プレースホルダ 11"/>
          <p:cNvSpPr>
            <a:spLocks noGrp="1"/>
          </p:cNvSpPr>
          <p:nvPr>
            <p:ph type="sldNum" sz="quarter" idx="12"/>
          </p:nvPr>
        </p:nvSpPr>
        <p:spPr/>
        <p:txBody>
          <a:bodyPr/>
          <a:lstStyle/>
          <a:p>
            <a:fld id="{8419FAA8-2C6F-493A-8B9A-BF0138D4D2E6}" type="slidenum">
              <a:rPr kumimoji="1" lang="ja-JP" altLang="en-US" smtClean="0"/>
              <a:pPr/>
              <a:t>12</a:t>
            </a:fld>
            <a:endParaRPr kumimoji="1" lang="ja-JP" altLang="en-US"/>
          </a:p>
        </p:txBody>
      </p:sp>
      <p:grpSp>
        <p:nvGrpSpPr>
          <p:cNvPr id="3" name="グループ化 2">
            <a:extLst>
              <a:ext uri="{FF2B5EF4-FFF2-40B4-BE49-F238E27FC236}">
                <a16:creationId xmlns:a16="http://schemas.microsoft.com/office/drawing/2014/main" id="{9C643115-4319-5747-9296-01B4B030B163}"/>
              </a:ext>
            </a:extLst>
          </p:cNvPr>
          <p:cNvGrpSpPr/>
          <p:nvPr/>
        </p:nvGrpSpPr>
        <p:grpSpPr>
          <a:xfrm>
            <a:off x="1967541" y="2139282"/>
            <a:ext cx="9903432" cy="4718718"/>
            <a:chOff x="1492653" y="1315674"/>
            <a:chExt cx="7427574" cy="3539039"/>
          </a:xfrm>
        </p:grpSpPr>
        <p:pic>
          <p:nvPicPr>
            <p:cNvPr id="4" name="図 3" descr="テキスト, 地図 が含まれている画像&#10;&#10;自動的に生成された説明">
              <a:extLst>
                <a:ext uri="{FF2B5EF4-FFF2-40B4-BE49-F238E27FC236}">
                  <a16:creationId xmlns:a16="http://schemas.microsoft.com/office/drawing/2014/main" id="{3AFEB736-EC68-2C4F-9B91-DBC802E77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963" y="1315674"/>
              <a:ext cx="3266238" cy="3539039"/>
            </a:xfrm>
            <a:prstGeom prst="rect">
              <a:avLst/>
            </a:prstGeom>
          </p:spPr>
        </p:pic>
        <p:sp>
          <p:nvSpPr>
            <p:cNvPr id="5" name="テキスト ボックス 4"/>
            <p:cNvSpPr txBox="1"/>
            <p:nvPr/>
          </p:nvSpPr>
          <p:spPr>
            <a:xfrm>
              <a:off x="3614328" y="1847139"/>
              <a:ext cx="2322258" cy="315423"/>
            </a:xfrm>
            <a:prstGeom prst="rect">
              <a:avLst/>
            </a:prstGeom>
            <a:noFill/>
          </p:spPr>
          <p:txBody>
            <a:bodyPr wrap="square" rtlCol="0">
              <a:spAutoFit/>
            </a:bodyPr>
            <a:lstStyle/>
            <a:p>
              <a:r>
                <a:rPr lang="ja-JP" altLang="en-US" sz="2133" b="1" dirty="0">
                  <a:solidFill>
                    <a:srgbClr val="006600"/>
                  </a:solidFill>
                  <a:latin typeface="+mj-ea"/>
                  <a:ea typeface="+mj-ea"/>
                </a:rPr>
                <a:t>三碧木星・四緑木星</a:t>
              </a:r>
              <a:endParaRPr lang="en-US" altLang="ja-JP" sz="2133" b="1" dirty="0">
                <a:solidFill>
                  <a:srgbClr val="006600"/>
                </a:solidFill>
                <a:latin typeface="+mj-ea"/>
                <a:ea typeface="+mj-ea"/>
              </a:endParaRPr>
            </a:p>
          </p:txBody>
        </p:sp>
        <p:sp>
          <p:nvSpPr>
            <p:cNvPr id="6" name="テキスト ボックス 5"/>
            <p:cNvSpPr txBox="1"/>
            <p:nvPr/>
          </p:nvSpPr>
          <p:spPr>
            <a:xfrm>
              <a:off x="5936586" y="2454792"/>
              <a:ext cx="1242138" cy="315423"/>
            </a:xfrm>
            <a:prstGeom prst="rect">
              <a:avLst/>
            </a:prstGeom>
            <a:noFill/>
          </p:spPr>
          <p:txBody>
            <a:bodyPr wrap="square" rtlCol="0">
              <a:spAutoFit/>
            </a:bodyPr>
            <a:lstStyle/>
            <a:p>
              <a:r>
                <a:rPr lang="ja-JP" altLang="en-US" sz="2133" b="1" dirty="0">
                  <a:solidFill>
                    <a:srgbClr val="FF0000"/>
                  </a:solidFill>
                  <a:latin typeface="+mj-ea"/>
                  <a:ea typeface="+mj-ea"/>
                </a:rPr>
                <a:t>九紫火星</a:t>
              </a:r>
              <a:endParaRPr lang="en-US" altLang="ja-JP" sz="2133" b="1" dirty="0">
                <a:solidFill>
                  <a:srgbClr val="FF0000"/>
                </a:solidFill>
                <a:latin typeface="+mj-ea"/>
                <a:ea typeface="+mj-ea"/>
              </a:endParaRPr>
            </a:p>
          </p:txBody>
        </p:sp>
        <p:sp>
          <p:nvSpPr>
            <p:cNvPr id="7" name="テキスト ボックス 6"/>
            <p:cNvSpPr txBox="1"/>
            <p:nvPr/>
          </p:nvSpPr>
          <p:spPr>
            <a:xfrm>
              <a:off x="5437221" y="4279124"/>
              <a:ext cx="3483006" cy="315423"/>
            </a:xfrm>
            <a:prstGeom prst="rect">
              <a:avLst/>
            </a:prstGeom>
            <a:noFill/>
          </p:spPr>
          <p:txBody>
            <a:bodyPr wrap="square" rtlCol="0">
              <a:spAutoFit/>
            </a:bodyPr>
            <a:lstStyle/>
            <a:p>
              <a:r>
                <a:rPr lang="ja-JP" altLang="en-US" sz="2133" b="1" dirty="0">
                  <a:solidFill>
                    <a:schemeClr val="accent5">
                      <a:lumMod val="50000"/>
                    </a:schemeClr>
                  </a:solidFill>
                  <a:latin typeface="+mj-ea"/>
                  <a:ea typeface="+mj-ea"/>
                </a:rPr>
                <a:t>二黒土星・五黄土星・八白土星</a:t>
              </a:r>
              <a:endParaRPr lang="en-US" altLang="ja-JP" sz="2133" b="1" dirty="0">
                <a:solidFill>
                  <a:schemeClr val="accent5">
                    <a:lumMod val="50000"/>
                  </a:schemeClr>
                </a:solidFill>
                <a:latin typeface="+mj-ea"/>
                <a:ea typeface="+mj-ea"/>
              </a:endParaRPr>
            </a:p>
          </p:txBody>
        </p:sp>
        <p:sp>
          <p:nvSpPr>
            <p:cNvPr id="9" name="テキスト ボックス 8"/>
            <p:cNvSpPr txBox="1"/>
            <p:nvPr/>
          </p:nvSpPr>
          <p:spPr>
            <a:xfrm>
              <a:off x="2167991" y="2836401"/>
              <a:ext cx="1296144" cy="315423"/>
            </a:xfrm>
            <a:prstGeom prst="rect">
              <a:avLst/>
            </a:prstGeom>
            <a:noFill/>
          </p:spPr>
          <p:txBody>
            <a:bodyPr wrap="square" rtlCol="0">
              <a:spAutoFit/>
            </a:bodyPr>
            <a:lstStyle/>
            <a:p>
              <a:r>
                <a:rPr lang="ja-JP" altLang="en-US" sz="2133" b="1" dirty="0">
                  <a:solidFill>
                    <a:srgbClr val="0070C0"/>
                  </a:solidFill>
                  <a:latin typeface="+mj-ea"/>
                  <a:ea typeface="+mj-ea"/>
                </a:rPr>
                <a:t>一白水星</a:t>
              </a:r>
              <a:endParaRPr lang="en-US" altLang="ja-JP" sz="2133" b="1" dirty="0">
                <a:solidFill>
                  <a:srgbClr val="0070C0"/>
                </a:solidFill>
                <a:latin typeface="+mj-ea"/>
                <a:ea typeface="+mj-ea"/>
              </a:endParaRPr>
            </a:p>
          </p:txBody>
        </p:sp>
        <p:sp>
          <p:nvSpPr>
            <p:cNvPr id="10" name="テキスト ボックス 9"/>
            <p:cNvSpPr txBox="1"/>
            <p:nvPr/>
          </p:nvSpPr>
          <p:spPr>
            <a:xfrm>
              <a:off x="1492653" y="4305250"/>
              <a:ext cx="2322258" cy="346249"/>
            </a:xfrm>
            <a:prstGeom prst="rect">
              <a:avLst/>
            </a:prstGeom>
            <a:noFill/>
          </p:spPr>
          <p:txBody>
            <a:bodyPr wrap="square" rtlCol="0">
              <a:spAutoFit/>
            </a:bodyPr>
            <a:lstStyle/>
            <a:p>
              <a:r>
                <a:rPr lang="ja-JP" altLang="en-US" sz="2400" b="1" dirty="0">
                  <a:solidFill>
                    <a:srgbClr val="FF9900"/>
                  </a:solidFill>
                  <a:latin typeface="+mj-ea"/>
                  <a:ea typeface="+mj-ea"/>
                </a:rPr>
                <a:t>六白金星・七赤金星</a:t>
              </a:r>
              <a:endParaRPr lang="en-US" altLang="ja-JP" sz="2400" b="1" dirty="0">
                <a:solidFill>
                  <a:srgbClr val="FF9900"/>
                </a:solidFill>
                <a:latin typeface="+mj-ea"/>
                <a:ea typeface="+mj-ea"/>
              </a:endParaRPr>
            </a:p>
          </p:txBody>
        </p:sp>
      </p:grpSp>
      <p:sp>
        <p:nvSpPr>
          <p:cNvPr id="11" name="テキスト ボックス 10"/>
          <p:cNvSpPr txBox="1"/>
          <p:nvPr/>
        </p:nvSpPr>
        <p:spPr>
          <a:xfrm>
            <a:off x="719403" y="1153736"/>
            <a:ext cx="11018447" cy="748795"/>
          </a:xfrm>
          <a:prstGeom prst="rect">
            <a:avLst/>
          </a:prstGeom>
          <a:noFill/>
        </p:spPr>
        <p:txBody>
          <a:bodyPr wrap="square" rtlCol="0">
            <a:spAutoFit/>
          </a:bodyPr>
          <a:lstStyle/>
          <a:p>
            <a:r>
              <a:rPr lang="ja-JP" altLang="en-US" sz="2133"/>
              <a:t>吉方位は五行相生を活用する。 </a:t>
            </a:r>
            <a:endParaRPr lang="en-US" altLang="ja-JP" sz="2133" dirty="0"/>
          </a:p>
          <a:p>
            <a:r>
              <a:rPr lang="ja-JP" altLang="en-US" sz="2133">
                <a:latin typeface="+mj-ea"/>
                <a:ea typeface="+mj-ea"/>
              </a:rPr>
              <a:t>「</a:t>
            </a:r>
            <a:r>
              <a:rPr lang="ja-JP" altLang="en-US" sz="2133" dirty="0">
                <a:latin typeface="+mj-ea"/>
                <a:ea typeface="+mj-ea"/>
              </a:rPr>
              <a:t>木は火を生じ、火は土を生じ、土は金を</a:t>
            </a:r>
            <a:r>
              <a:rPr lang="ja-JP" altLang="en-US" sz="2133">
                <a:latin typeface="+mj-ea"/>
                <a:ea typeface="+mj-ea"/>
              </a:rPr>
              <a:t>生じ、金</a:t>
            </a:r>
            <a:r>
              <a:rPr lang="ja-JP" altLang="en-US" sz="2133" dirty="0">
                <a:latin typeface="+mj-ea"/>
                <a:ea typeface="+mj-ea"/>
              </a:rPr>
              <a:t>は水を生じ、水は木を生ず」</a:t>
            </a:r>
          </a:p>
        </p:txBody>
      </p:sp>
    </p:spTree>
    <p:extLst>
      <p:ext uri="{BB962C8B-B14F-4D97-AF65-F5344CB8AC3E}">
        <p14:creationId xmlns:p14="http://schemas.microsoft.com/office/powerpoint/2010/main" val="3442202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基本的な考え方</a:t>
            </a:r>
            <a:endParaRPr kumimoji="1" lang="ja-JP" altLang="en-US" dirty="0"/>
          </a:p>
        </p:txBody>
      </p:sp>
      <p:sp>
        <p:nvSpPr>
          <p:cNvPr id="3" name="コンテンツ プレースホルダ 2"/>
          <p:cNvSpPr>
            <a:spLocks noGrp="1"/>
          </p:cNvSpPr>
          <p:nvPr>
            <p:ph sz="quarter" idx="1"/>
          </p:nvPr>
        </p:nvSpPr>
        <p:spPr>
          <a:xfrm>
            <a:off x="1007435" y="1836739"/>
            <a:ext cx="10945216" cy="4030960"/>
          </a:xfrm>
        </p:spPr>
        <p:txBody>
          <a:bodyPr>
            <a:normAutofit/>
          </a:bodyPr>
          <a:lstStyle/>
          <a:p>
            <a:pPr marL="0" indent="0">
              <a:buNone/>
            </a:pPr>
            <a:r>
              <a:rPr lang="ja-JP" altLang="en-US" sz="3200">
                <a:solidFill>
                  <a:srgbClr val="FF0000"/>
                </a:solidFill>
                <a:latin typeface="+mn-ea"/>
              </a:rPr>
              <a:t>最高吉方位（</a:t>
            </a:r>
            <a:r>
              <a:rPr lang="en-US" altLang="ja-JP" sz="3200" dirty="0">
                <a:solidFill>
                  <a:srgbClr val="FF0000"/>
                </a:solidFill>
                <a:latin typeface="+mn-ea"/>
              </a:rPr>
              <a:t>○</a:t>
            </a:r>
            <a:r>
              <a:rPr lang="ja-JP" altLang="en-US" sz="3200">
                <a:solidFill>
                  <a:srgbClr val="FF0000"/>
                </a:solidFill>
                <a:latin typeface="+mn-ea"/>
              </a:rPr>
              <a:t>祐氣）</a:t>
            </a:r>
            <a:r>
              <a:rPr lang="ja-JP" altLang="en-US" sz="3200" dirty="0">
                <a:solidFill>
                  <a:srgbClr val="FF0000"/>
                </a:solidFill>
                <a:latin typeface="+mn-ea"/>
              </a:rPr>
              <a:t>　</a:t>
            </a:r>
            <a:r>
              <a:rPr lang="ja-JP" altLang="ja-JP" sz="3200">
                <a:latin typeface="+mn-ea"/>
              </a:rPr>
              <a:t>本</a:t>
            </a:r>
            <a:r>
              <a:rPr lang="ja-JP" altLang="ja-JP" sz="3200" dirty="0">
                <a:latin typeface="+mn-ea"/>
              </a:rPr>
              <a:t>命</a:t>
            </a:r>
            <a:r>
              <a:rPr lang="ja-JP" altLang="en-US" sz="3200" dirty="0">
                <a:latin typeface="+mn-ea"/>
              </a:rPr>
              <a:t>・月命ともに相性がいい方位</a:t>
            </a:r>
            <a:endParaRPr lang="en-US" altLang="ja-JP" sz="3200" dirty="0">
              <a:latin typeface="+mn-ea"/>
            </a:endParaRPr>
          </a:p>
          <a:p>
            <a:pPr marL="0" indent="0">
              <a:buNone/>
            </a:pPr>
            <a:r>
              <a:rPr lang="ja-JP" altLang="en-US" sz="3200">
                <a:solidFill>
                  <a:srgbClr val="FF0000"/>
                </a:solidFill>
                <a:latin typeface="+mn-ea"/>
              </a:rPr>
              <a:t>吉方位（</a:t>
            </a:r>
            <a:r>
              <a:rPr lang="en-US" altLang="ja-JP" sz="3200" dirty="0">
                <a:solidFill>
                  <a:srgbClr val="FF0000"/>
                </a:solidFill>
                <a:latin typeface="+mn-ea"/>
              </a:rPr>
              <a:t>△</a:t>
            </a:r>
            <a:r>
              <a:rPr lang="ja-JP" altLang="en-US" sz="3200">
                <a:solidFill>
                  <a:srgbClr val="FF0000"/>
                </a:solidFill>
                <a:latin typeface="+mn-ea"/>
              </a:rPr>
              <a:t>祐氣）　</a:t>
            </a:r>
            <a:r>
              <a:rPr lang="ja-JP" altLang="ja-JP" sz="3200">
                <a:latin typeface="+mn-ea"/>
              </a:rPr>
              <a:t>本</a:t>
            </a:r>
            <a:r>
              <a:rPr lang="ja-JP" altLang="ja-JP" sz="3200" dirty="0">
                <a:latin typeface="+mn-ea"/>
              </a:rPr>
              <a:t>命</a:t>
            </a:r>
            <a:r>
              <a:rPr lang="ja-JP" altLang="en-US" sz="3200" dirty="0">
                <a:latin typeface="+mn-ea"/>
              </a:rPr>
              <a:t>と相性がいい方位　</a:t>
            </a:r>
            <a:endParaRPr lang="en-US" altLang="ja-JP" sz="3200" dirty="0">
              <a:latin typeface="+mn-ea"/>
            </a:endParaRPr>
          </a:p>
          <a:p>
            <a:pPr marL="0" indent="0">
              <a:buNone/>
            </a:pPr>
            <a:r>
              <a:rPr lang="ja-JP" altLang="en-US" sz="3200">
                <a:solidFill>
                  <a:srgbClr val="FF0000"/>
                </a:solidFill>
                <a:latin typeface="+mn-ea"/>
              </a:rPr>
              <a:t>　</a:t>
            </a:r>
            <a:endParaRPr lang="en-US" altLang="ja-JP" sz="3200" dirty="0">
              <a:latin typeface="+mn-ea"/>
            </a:endParaRPr>
          </a:p>
          <a:p>
            <a:pPr marL="0" indent="0">
              <a:buNone/>
            </a:pPr>
            <a:r>
              <a:rPr lang="ja-JP" altLang="en-US" sz="3200" dirty="0">
                <a:latin typeface="+mn-ea"/>
              </a:rPr>
              <a:t>そこから「凶殺」を除いていく。</a:t>
            </a:r>
            <a:endParaRPr lang="en-US" altLang="ja-JP" sz="3200" dirty="0">
              <a:latin typeface="+mn-ea"/>
            </a:endParaRPr>
          </a:p>
          <a:p>
            <a:pPr marL="0" indent="0">
              <a:buNone/>
            </a:pPr>
            <a:r>
              <a:rPr lang="ja-JP" altLang="en-US" sz="2667" dirty="0">
                <a:latin typeface="+mn-ea"/>
              </a:rPr>
              <a:t>五黄殺・</a:t>
            </a:r>
            <a:r>
              <a:rPr lang="ja-JP" altLang="ja-JP" sz="2667" dirty="0">
                <a:latin typeface="+mn-ea"/>
              </a:rPr>
              <a:t>暗剣殺</a:t>
            </a:r>
            <a:r>
              <a:rPr lang="ja-JP" altLang="en-US" sz="2667" dirty="0">
                <a:latin typeface="+mn-ea"/>
              </a:rPr>
              <a:t>・</a:t>
            </a:r>
            <a:r>
              <a:rPr lang="ja-JP" altLang="ja-JP" sz="2667" dirty="0">
                <a:latin typeface="+mn-ea"/>
              </a:rPr>
              <a:t>破</a:t>
            </a:r>
            <a:r>
              <a:rPr lang="ja-JP" altLang="en-US" sz="2667">
                <a:latin typeface="+mn-ea"/>
              </a:rPr>
              <a:t>・水火殺・</a:t>
            </a:r>
            <a:r>
              <a:rPr lang="ja-JP" altLang="ja-JP" sz="2667">
                <a:latin typeface="+mn-ea"/>
              </a:rPr>
              <a:t>本命殺</a:t>
            </a:r>
            <a:r>
              <a:rPr lang="ja-JP" altLang="en-US" sz="2667" dirty="0">
                <a:latin typeface="+mn-ea"/>
              </a:rPr>
              <a:t>・</a:t>
            </a:r>
            <a:r>
              <a:rPr lang="ja-JP" altLang="ja-JP" sz="2667" dirty="0">
                <a:latin typeface="+mn-ea"/>
              </a:rPr>
              <a:t>本命的殺</a:t>
            </a:r>
            <a:r>
              <a:rPr lang="ja-JP" altLang="en-US" sz="2667" dirty="0">
                <a:latin typeface="+mn-ea"/>
              </a:rPr>
              <a:t>・</a:t>
            </a:r>
            <a:r>
              <a:rPr lang="ja-JP" altLang="ja-JP" sz="2667" dirty="0">
                <a:latin typeface="+mn-ea"/>
              </a:rPr>
              <a:t>月命殺</a:t>
            </a:r>
            <a:r>
              <a:rPr lang="ja-JP" altLang="en-US" sz="2667" dirty="0">
                <a:latin typeface="+mn-ea"/>
              </a:rPr>
              <a:t>・月</a:t>
            </a:r>
            <a:r>
              <a:rPr lang="ja-JP" altLang="ja-JP" sz="2667" dirty="0">
                <a:latin typeface="+mn-ea"/>
              </a:rPr>
              <a:t>命的殺</a:t>
            </a:r>
          </a:p>
          <a:p>
            <a:pPr marL="0" indent="0">
              <a:buNone/>
            </a:pPr>
            <a:endParaRPr lang="en-US" altLang="ja-JP" sz="3200" dirty="0">
              <a:latin typeface="+mn-ea"/>
            </a:endParaRPr>
          </a:p>
          <a:p>
            <a:pPr marL="0" indent="0">
              <a:buNone/>
            </a:pPr>
            <a:endParaRPr lang="en-US" altLang="ja-JP" sz="3200" dirty="0">
              <a:latin typeface="+mn-ea"/>
            </a:endParaRPr>
          </a:p>
          <a:p>
            <a:pPr marL="0" indent="0">
              <a:buNone/>
            </a:pPr>
            <a:endParaRPr lang="en-US" altLang="ja-JP" sz="3200" dirty="0">
              <a:latin typeface="+mn-ea"/>
            </a:endParaRPr>
          </a:p>
          <a:p>
            <a:pPr marL="0" indent="0">
              <a:buNone/>
            </a:pPr>
            <a:endParaRPr lang="en-US" altLang="ja-JP" sz="3200" dirty="0">
              <a:latin typeface="+mn-ea"/>
            </a:endParaRPr>
          </a:p>
          <a:p>
            <a:pPr marL="0" indent="0">
              <a:buNone/>
            </a:pPr>
            <a:endParaRPr lang="en-US" altLang="ja-JP" sz="3200" dirty="0">
              <a:latin typeface="+mn-ea"/>
            </a:endParaRPr>
          </a:p>
          <a:p>
            <a:pPr marL="0" indent="0">
              <a:buNone/>
            </a:pPr>
            <a:endParaRPr kumimoji="1" lang="ja-JP" altLang="en-US" dirty="0">
              <a:latin typeface="+mn-ea"/>
            </a:endParaRPr>
          </a:p>
        </p:txBody>
      </p:sp>
      <p:sp>
        <p:nvSpPr>
          <p:cNvPr id="4" name="スライド番号プレースホルダ 3"/>
          <p:cNvSpPr>
            <a:spLocks noGrp="1"/>
          </p:cNvSpPr>
          <p:nvPr>
            <p:ph type="sldNum" sz="quarter" idx="12"/>
          </p:nvPr>
        </p:nvSpPr>
        <p:spPr/>
        <p:txBody>
          <a:bodyPr/>
          <a:lstStyle/>
          <a:p>
            <a:fld id="{8419FAA8-2C6F-493A-8B9A-BF0138D4D2E6}" type="slidenum">
              <a:rPr kumimoji="1" lang="ja-JP" altLang="en-US" smtClean="0"/>
              <a:pPr/>
              <a:t>13</a:t>
            </a:fld>
            <a:endParaRPr kumimoji="1" lang="ja-JP" altLang="en-US"/>
          </a:p>
        </p:txBody>
      </p:sp>
    </p:spTree>
    <p:extLst>
      <p:ext uri="{BB962C8B-B14F-4D97-AF65-F5344CB8AC3E}">
        <p14:creationId xmlns:p14="http://schemas.microsoft.com/office/powerpoint/2010/main" val="2991750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AFAC96A-9192-F543-8EDF-4DC03CB5D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488" y="1333500"/>
            <a:ext cx="2796669" cy="5253203"/>
          </a:xfrm>
          <a:prstGeom prst="rect">
            <a:avLst/>
          </a:prstGeom>
        </p:spPr>
      </p:pic>
      <p:sp>
        <p:nvSpPr>
          <p:cNvPr id="2" name="タイトル 1"/>
          <p:cNvSpPr>
            <a:spLocks noGrp="1"/>
          </p:cNvSpPr>
          <p:nvPr>
            <p:ph type="title"/>
          </p:nvPr>
        </p:nvSpPr>
        <p:spPr>
          <a:xfrm>
            <a:off x="623392" y="190500"/>
            <a:ext cx="10363200" cy="1143000"/>
          </a:xfrm>
        </p:spPr>
        <p:txBody>
          <a:bodyPr/>
          <a:lstStyle/>
          <a:p>
            <a:r>
              <a:rPr lang="ja-JP" altLang="en-US" dirty="0"/>
              <a:t>吉方位の求め方１</a:t>
            </a:r>
            <a:endParaRPr kumimoji="1" lang="ja-JP" altLang="en-US" dirty="0"/>
          </a:p>
        </p:txBody>
      </p:sp>
      <p:sp>
        <p:nvSpPr>
          <p:cNvPr id="4" name="スライド番号プレースホルダ 3"/>
          <p:cNvSpPr>
            <a:spLocks noGrp="1"/>
          </p:cNvSpPr>
          <p:nvPr>
            <p:ph type="sldNum" sz="quarter" idx="12"/>
          </p:nvPr>
        </p:nvSpPr>
        <p:spPr/>
        <p:txBody>
          <a:bodyPr/>
          <a:lstStyle/>
          <a:p>
            <a:fld id="{8419FAA8-2C6F-493A-8B9A-BF0138D4D2E6}" type="slidenum">
              <a:rPr kumimoji="1" lang="ja-JP" altLang="en-US" smtClean="0"/>
              <a:pPr/>
              <a:t>14</a:t>
            </a:fld>
            <a:endParaRPr kumimoji="1" lang="ja-JP" altLang="en-US"/>
          </a:p>
        </p:txBody>
      </p:sp>
      <p:sp>
        <p:nvSpPr>
          <p:cNvPr id="5" name="正方形/長方形 4"/>
          <p:cNvSpPr/>
          <p:nvPr/>
        </p:nvSpPr>
        <p:spPr>
          <a:xfrm>
            <a:off x="1583499" y="1604798"/>
            <a:ext cx="2016224" cy="2784309"/>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pic>
        <p:nvPicPr>
          <p:cNvPr id="10" name="図 9">
            <a:extLst>
              <a:ext uri="{FF2B5EF4-FFF2-40B4-BE49-F238E27FC236}">
                <a16:creationId xmlns:a16="http://schemas.microsoft.com/office/drawing/2014/main" id="{67BAF692-CE44-2A44-9A31-BBE3EBA64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0760" y="244176"/>
            <a:ext cx="5641843" cy="6438592"/>
          </a:xfrm>
          <a:prstGeom prst="rect">
            <a:avLst/>
          </a:prstGeom>
        </p:spPr>
      </p:pic>
      <p:sp>
        <p:nvSpPr>
          <p:cNvPr id="7" name="正方形/長方形 6">
            <a:extLst>
              <a:ext uri="{FF2B5EF4-FFF2-40B4-BE49-F238E27FC236}">
                <a16:creationId xmlns:a16="http://schemas.microsoft.com/office/drawing/2014/main" id="{6FFB9850-A778-AD4D-A959-015F658929D4}"/>
              </a:ext>
            </a:extLst>
          </p:cNvPr>
          <p:cNvSpPr/>
          <p:nvPr/>
        </p:nvSpPr>
        <p:spPr>
          <a:xfrm>
            <a:off x="6769563" y="2372883"/>
            <a:ext cx="394173" cy="4240941"/>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Tree>
    <p:extLst>
      <p:ext uri="{BB962C8B-B14F-4D97-AF65-F5344CB8AC3E}">
        <p14:creationId xmlns:p14="http://schemas.microsoft.com/office/powerpoint/2010/main" val="8341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9403" y="267279"/>
            <a:ext cx="10363200" cy="1143000"/>
          </a:xfrm>
        </p:spPr>
        <p:txBody>
          <a:bodyPr/>
          <a:lstStyle/>
          <a:p>
            <a:r>
              <a:rPr lang="ja-JP" altLang="en-US" dirty="0"/>
              <a:t>吉方位の求め方</a:t>
            </a:r>
            <a:r>
              <a:rPr lang="ja-JP" altLang="ja-JP" dirty="0"/>
              <a:t>2</a:t>
            </a:r>
            <a:endParaRPr kumimoji="1" lang="ja-JP" altLang="en-US" dirty="0"/>
          </a:p>
        </p:txBody>
      </p:sp>
      <p:sp>
        <p:nvSpPr>
          <p:cNvPr id="11" name="スライド番号プレースホルダ 10"/>
          <p:cNvSpPr>
            <a:spLocks noGrp="1"/>
          </p:cNvSpPr>
          <p:nvPr>
            <p:ph type="sldNum" sz="quarter" idx="12"/>
          </p:nvPr>
        </p:nvSpPr>
        <p:spPr/>
        <p:txBody>
          <a:bodyPr/>
          <a:lstStyle/>
          <a:p>
            <a:fld id="{8419FAA8-2C6F-493A-8B9A-BF0138D4D2E6}" type="slidenum">
              <a:rPr kumimoji="1" lang="ja-JP" altLang="en-US" smtClean="0"/>
              <a:pPr/>
              <a:t>15</a:t>
            </a:fld>
            <a:endParaRPr kumimoji="1" lang="ja-JP" altLang="en-US"/>
          </a:p>
        </p:txBody>
      </p:sp>
      <p:sp>
        <p:nvSpPr>
          <p:cNvPr id="4" name="テキスト ボックス 3"/>
          <p:cNvSpPr txBox="1"/>
          <p:nvPr/>
        </p:nvSpPr>
        <p:spPr>
          <a:xfrm>
            <a:off x="1583499" y="1601449"/>
            <a:ext cx="9499104" cy="1384995"/>
          </a:xfrm>
          <a:prstGeom prst="rect">
            <a:avLst/>
          </a:prstGeom>
          <a:noFill/>
        </p:spPr>
        <p:txBody>
          <a:bodyPr wrap="square" rtlCol="0">
            <a:spAutoFit/>
          </a:bodyPr>
          <a:lstStyle/>
          <a:p>
            <a:r>
              <a:rPr lang="en-US" altLang="ja-JP" sz="2800" dirty="0"/>
              <a:t>1</a:t>
            </a:r>
            <a:r>
              <a:rPr lang="ja-JP" altLang="en-US" sz="2800" dirty="0"/>
              <a:t>　本命及び月命と相性のよい九星を書き出す。</a:t>
            </a:r>
            <a:endParaRPr lang="en-US" altLang="ja-JP" sz="2800" dirty="0"/>
          </a:p>
          <a:p>
            <a:r>
              <a:rPr lang="en-US" altLang="ja-JP" sz="2800" dirty="0"/>
              <a:t>2</a:t>
            </a:r>
            <a:r>
              <a:rPr lang="ja-JP" altLang="en-US" sz="2800" dirty="0"/>
              <a:t>　本命の段から</a:t>
            </a:r>
            <a:r>
              <a:rPr lang="en-US" altLang="ja-JP" sz="2800" dirty="0"/>
              <a:t>5</a:t>
            </a:r>
            <a:r>
              <a:rPr lang="ja-JP" altLang="en-US" sz="2800" dirty="0"/>
              <a:t>、本命星、月命星を消す。</a:t>
            </a:r>
            <a:endParaRPr lang="en-US" altLang="ja-JP" sz="2800" dirty="0"/>
          </a:p>
          <a:p>
            <a:r>
              <a:rPr lang="en-US" altLang="ja-JP" sz="2800" dirty="0"/>
              <a:t>3</a:t>
            </a:r>
            <a:r>
              <a:rPr lang="ja-JP" altLang="en-US" sz="2800" dirty="0"/>
              <a:t>　本命・月命の段、両方にある数字に</a:t>
            </a:r>
            <a:r>
              <a:rPr lang="en-US" altLang="ja-JP" sz="2800" dirty="0"/>
              <a:t>◯</a:t>
            </a:r>
            <a:r>
              <a:rPr lang="ja-JP" altLang="en-US" sz="2800" dirty="0"/>
              <a:t>残りは</a:t>
            </a:r>
            <a:r>
              <a:rPr lang="en-US" altLang="ja-JP" sz="2800" dirty="0"/>
              <a:t>△</a:t>
            </a:r>
            <a:r>
              <a:rPr lang="ja-JP" altLang="en-US" sz="2800" dirty="0"/>
              <a:t>。</a:t>
            </a:r>
            <a:endParaRPr lang="en-US" altLang="en-US" sz="2800" dirty="0"/>
          </a:p>
        </p:txBody>
      </p:sp>
      <p:sp>
        <p:nvSpPr>
          <p:cNvPr id="5" name="正方形/長方形 4"/>
          <p:cNvSpPr/>
          <p:nvPr/>
        </p:nvSpPr>
        <p:spPr>
          <a:xfrm>
            <a:off x="3023659" y="5408423"/>
            <a:ext cx="8532440" cy="1569660"/>
          </a:xfrm>
          <a:prstGeom prst="rect">
            <a:avLst/>
          </a:prstGeom>
        </p:spPr>
        <p:txBody>
          <a:bodyPr wrap="square">
            <a:spAutoFit/>
          </a:bodyPr>
          <a:lstStyle/>
          <a:p>
            <a:r>
              <a:rPr lang="ja-JP" altLang="en-US" sz="2400" dirty="0">
                <a:latin typeface="+mj-ea"/>
              </a:rPr>
              <a:t>最高吉方位</a:t>
            </a:r>
            <a:r>
              <a:rPr lang="ja-JP" altLang="en-US" sz="2400">
                <a:latin typeface="+mj-ea"/>
              </a:rPr>
              <a:t>（</a:t>
            </a:r>
            <a:r>
              <a:rPr lang="en-US" altLang="ja-JP" sz="2400" dirty="0">
                <a:latin typeface="+mj-ea"/>
              </a:rPr>
              <a:t>○</a:t>
            </a:r>
            <a:r>
              <a:rPr lang="ja-JP" altLang="en-US" sz="2400">
                <a:latin typeface="+mj-ea"/>
              </a:rPr>
              <a:t>祐氣</a:t>
            </a:r>
            <a:r>
              <a:rPr lang="ja-JP" altLang="en-US" sz="2400" dirty="0">
                <a:latin typeface="+mj-ea"/>
              </a:rPr>
              <a:t>）</a:t>
            </a:r>
            <a:r>
              <a:rPr lang="ja-JP" altLang="ja-JP" sz="2400">
                <a:latin typeface="+mj-ea"/>
              </a:rPr>
              <a:t>　</a:t>
            </a:r>
            <a:r>
              <a:rPr lang="ja-JP" altLang="en-US" sz="2400" dirty="0">
                <a:latin typeface="+mj-ea"/>
              </a:rPr>
              <a:t>　　吉方位</a:t>
            </a:r>
            <a:r>
              <a:rPr lang="ja-JP" altLang="en-US" sz="2400">
                <a:latin typeface="+mj-ea"/>
              </a:rPr>
              <a:t>（</a:t>
            </a:r>
            <a:r>
              <a:rPr lang="en-US" altLang="ja-JP" sz="2400" dirty="0">
                <a:latin typeface="+mj-ea"/>
              </a:rPr>
              <a:t>△</a:t>
            </a:r>
            <a:r>
              <a:rPr lang="ja-JP" altLang="en-US" sz="2400">
                <a:latin typeface="+mj-ea"/>
              </a:rPr>
              <a:t>祐氣</a:t>
            </a:r>
            <a:r>
              <a:rPr lang="ja-JP" altLang="en-US" sz="2400" dirty="0">
                <a:latin typeface="+mj-ea"/>
              </a:rPr>
              <a:t>）</a:t>
            </a:r>
            <a:endParaRPr lang="en-US" altLang="ja-JP" sz="2400" dirty="0">
              <a:latin typeface="+mj-ea"/>
            </a:endParaRPr>
          </a:p>
          <a:p>
            <a:endParaRPr lang="en-US" altLang="ja-JP" sz="2400" dirty="0">
              <a:latin typeface="+mj-ea"/>
            </a:endParaRPr>
          </a:p>
          <a:p>
            <a:endParaRPr lang="en-US" altLang="ja-JP" sz="2400" dirty="0">
              <a:latin typeface="+mj-ea"/>
            </a:endParaRPr>
          </a:p>
          <a:p>
            <a:endParaRPr lang="en-US" altLang="ja-JP" sz="2400" dirty="0">
              <a:latin typeface="+mj-ea"/>
            </a:endParaRPr>
          </a:p>
        </p:txBody>
      </p:sp>
      <p:cxnSp>
        <p:nvCxnSpPr>
          <p:cNvPr id="7" name="直線コネクタ 6"/>
          <p:cNvCxnSpPr/>
          <p:nvPr/>
        </p:nvCxnSpPr>
        <p:spPr>
          <a:xfrm>
            <a:off x="3143672" y="6597352"/>
            <a:ext cx="662473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表 8">
            <a:extLst>
              <a:ext uri="{FF2B5EF4-FFF2-40B4-BE49-F238E27FC236}">
                <a16:creationId xmlns:a16="http://schemas.microsoft.com/office/drawing/2014/main" id="{78C47ABB-C4A4-2147-859D-0CBC9C957BD5}"/>
              </a:ext>
            </a:extLst>
          </p:cNvPr>
          <p:cNvGraphicFramePr>
            <a:graphicFrameLocks noGrp="1"/>
          </p:cNvGraphicFramePr>
          <p:nvPr/>
        </p:nvGraphicFramePr>
        <p:xfrm>
          <a:off x="1328493" y="3429000"/>
          <a:ext cx="9664051" cy="1722120"/>
        </p:xfrm>
        <a:graphic>
          <a:graphicData uri="http://schemas.openxmlformats.org/drawingml/2006/table">
            <a:tbl>
              <a:tblPr firstRow="1" bandRow="1">
                <a:tableStyleId>{5940675A-B579-460E-94D1-54222C63F5DA}</a:tableStyleId>
              </a:tblPr>
              <a:tblGrid>
                <a:gridCol w="1458724">
                  <a:extLst>
                    <a:ext uri="{9D8B030D-6E8A-4147-A177-3AD203B41FA5}">
                      <a16:colId xmlns:a16="http://schemas.microsoft.com/office/drawing/2014/main" val="20000"/>
                    </a:ext>
                  </a:extLst>
                </a:gridCol>
                <a:gridCol w="1914576">
                  <a:extLst>
                    <a:ext uri="{9D8B030D-6E8A-4147-A177-3AD203B41FA5}">
                      <a16:colId xmlns:a16="http://schemas.microsoft.com/office/drawing/2014/main" val="20001"/>
                    </a:ext>
                  </a:extLst>
                </a:gridCol>
                <a:gridCol w="6290751">
                  <a:extLst>
                    <a:ext uri="{9D8B030D-6E8A-4147-A177-3AD203B41FA5}">
                      <a16:colId xmlns:a16="http://schemas.microsoft.com/office/drawing/2014/main" val="20002"/>
                    </a:ext>
                  </a:extLst>
                </a:gridCol>
              </a:tblGrid>
              <a:tr h="375920">
                <a:tc>
                  <a:txBody>
                    <a:bodyPr/>
                    <a:lstStyle/>
                    <a:p>
                      <a:endParaRPr kumimoji="1" lang="ja-JP" altLang="en-US" sz="1900" dirty="0"/>
                    </a:p>
                  </a:txBody>
                  <a:tcPr/>
                </a:tc>
                <a:tc>
                  <a:txBody>
                    <a:bodyPr/>
                    <a:lstStyle/>
                    <a:p>
                      <a:pPr algn="ctr"/>
                      <a:r>
                        <a:rPr kumimoji="1" lang="ja-JP" altLang="en-US" sz="1900" dirty="0"/>
                        <a:t>自分の九星</a:t>
                      </a:r>
                    </a:p>
                  </a:txBody>
                  <a:tcPr/>
                </a:tc>
                <a:tc>
                  <a:txBody>
                    <a:bodyPr/>
                    <a:lstStyle/>
                    <a:p>
                      <a:pPr algn="ctr"/>
                      <a:r>
                        <a:rPr kumimoji="1" lang="ja-JP" altLang="en-US" sz="1900" dirty="0"/>
                        <a:t>相性のよい九星</a:t>
                      </a:r>
                    </a:p>
                  </a:txBody>
                  <a:tcPr/>
                </a:tc>
                <a:extLst>
                  <a:ext uri="{0D108BD9-81ED-4DB2-BD59-A6C34878D82A}">
                    <a16:rowId xmlns:a16="http://schemas.microsoft.com/office/drawing/2014/main" val="10000"/>
                  </a:ext>
                </a:extLst>
              </a:tr>
              <a:tr h="660400">
                <a:tc>
                  <a:txBody>
                    <a:bodyPr/>
                    <a:lstStyle/>
                    <a:p>
                      <a:pPr algn="ctr"/>
                      <a:r>
                        <a:rPr kumimoji="1" lang="ja-JP" altLang="en-US" sz="1900" dirty="0"/>
                        <a:t>本命星</a:t>
                      </a:r>
                    </a:p>
                  </a:txBody>
                  <a:tcPr/>
                </a:tc>
                <a:tc>
                  <a:txBody>
                    <a:bodyPr/>
                    <a:lstStyle/>
                    <a:p>
                      <a:endParaRPr kumimoji="1" lang="ja-JP" altLang="en-US" sz="1900" dirty="0"/>
                    </a:p>
                  </a:txBody>
                  <a:tcPr/>
                </a:tc>
                <a:tc>
                  <a:txBody>
                    <a:bodyPr/>
                    <a:lstStyle/>
                    <a:p>
                      <a:endParaRPr kumimoji="1" lang="en-US" altLang="ja-JP" sz="1900" dirty="0"/>
                    </a:p>
                    <a:p>
                      <a:endParaRPr kumimoji="1" lang="ja-JP" altLang="en-US" sz="1900" dirty="0"/>
                    </a:p>
                  </a:txBody>
                  <a:tcPr/>
                </a:tc>
                <a:extLst>
                  <a:ext uri="{0D108BD9-81ED-4DB2-BD59-A6C34878D82A}">
                    <a16:rowId xmlns:a16="http://schemas.microsoft.com/office/drawing/2014/main" val="10001"/>
                  </a:ext>
                </a:extLst>
              </a:tr>
              <a:tr h="660400">
                <a:tc>
                  <a:txBody>
                    <a:bodyPr/>
                    <a:lstStyle/>
                    <a:p>
                      <a:pPr algn="ctr"/>
                      <a:r>
                        <a:rPr kumimoji="1" lang="ja-JP" altLang="en-US" sz="1900" dirty="0"/>
                        <a:t>月命星</a:t>
                      </a:r>
                    </a:p>
                  </a:txBody>
                  <a:tcPr/>
                </a:tc>
                <a:tc>
                  <a:txBody>
                    <a:bodyPr/>
                    <a:lstStyle/>
                    <a:p>
                      <a:endParaRPr kumimoji="1" lang="ja-JP" altLang="en-US" sz="1900" dirty="0"/>
                    </a:p>
                  </a:txBody>
                  <a:tcPr/>
                </a:tc>
                <a:tc>
                  <a:txBody>
                    <a:bodyPr/>
                    <a:lstStyle/>
                    <a:p>
                      <a:endParaRPr kumimoji="1" lang="en-US" altLang="ja-JP" sz="1900" dirty="0"/>
                    </a:p>
                    <a:p>
                      <a:endParaRPr kumimoji="1" lang="ja-JP" altLang="en-US" sz="1900" dirty="0"/>
                    </a:p>
                  </a:txBody>
                  <a:tcPr/>
                </a:tc>
                <a:extLst>
                  <a:ext uri="{0D108BD9-81ED-4DB2-BD59-A6C34878D82A}">
                    <a16:rowId xmlns:a16="http://schemas.microsoft.com/office/drawing/2014/main" val="10002"/>
                  </a:ext>
                </a:extLst>
              </a:tr>
            </a:tbl>
          </a:graphicData>
        </a:graphic>
      </p:graphicFrame>
      <p:sp>
        <p:nvSpPr>
          <p:cNvPr id="10" name="正方形/長方形 9">
            <a:extLst>
              <a:ext uri="{FF2B5EF4-FFF2-40B4-BE49-F238E27FC236}">
                <a16:creationId xmlns:a16="http://schemas.microsoft.com/office/drawing/2014/main" id="{307EDC81-DF8F-8743-8809-F29507DFECC3}"/>
              </a:ext>
            </a:extLst>
          </p:cNvPr>
          <p:cNvSpPr/>
          <p:nvPr/>
        </p:nvSpPr>
        <p:spPr>
          <a:xfrm>
            <a:off x="4751851" y="3831077"/>
            <a:ext cx="6240693" cy="648656"/>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Tree>
    <p:extLst>
      <p:ext uri="{BB962C8B-B14F-4D97-AF65-F5344CB8AC3E}">
        <p14:creationId xmlns:p14="http://schemas.microsoft.com/office/powerpoint/2010/main" val="1849280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9403" y="267279"/>
            <a:ext cx="10363200" cy="1143000"/>
          </a:xfrm>
        </p:spPr>
        <p:txBody>
          <a:bodyPr/>
          <a:lstStyle/>
          <a:p>
            <a:r>
              <a:rPr lang="ja-JP" altLang="en-US" dirty="0"/>
              <a:t>吉方位</a:t>
            </a:r>
            <a:r>
              <a:rPr lang="ja-JP" altLang="en-US"/>
              <a:t>の求め方（解答例）</a:t>
            </a:r>
            <a:endParaRPr kumimoji="1" lang="ja-JP" altLang="en-US" dirty="0"/>
          </a:p>
        </p:txBody>
      </p:sp>
      <p:sp>
        <p:nvSpPr>
          <p:cNvPr id="11" name="スライド番号プレースホルダ 10"/>
          <p:cNvSpPr>
            <a:spLocks noGrp="1"/>
          </p:cNvSpPr>
          <p:nvPr>
            <p:ph type="sldNum" sz="quarter" idx="12"/>
          </p:nvPr>
        </p:nvSpPr>
        <p:spPr/>
        <p:txBody>
          <a:bodyPr/>
          <a:lstStyle/>
          <a:p>
            <a:fld id="{8419FAA8-2C6F-493A-8B9A-BF0138D4D2E6}" type="slidenum">
              <a:rPr kumimoji="1" lang="ja-JP" altLang="en-US" smtClean="0"/>
              <a:pPr/>
              <a:t>16</a:t>
            </a:fld>
            <a:endParaRPr kumimoji="1" lang="ja-JP" altLang="en-US"/>
          </a:p>
        </p:txBody>
      </p:sp>
      <p:sp>
        <p:nvSpPr>
          <p:cNvPr id="4" name="テキスト ボックス 3"/>
          <p:cNvSpPr txBox="1"/>
          <p:nvPr/>
        </p:nvSpPr>
        <p:spPr>
          <a:xfrm>
            <a:off x="1583499" y="1601449"/>
            <a:ext cx="9499104" cy="1384995"/>
          </a:xfrm>
          <a:prstGeom prst="rect">
            <a:avLst/>
          </a:prstGeom>
          <a:noFill/>
        </p:spPr>
        <p:txBody>
          <a:bodyPr wrap="square" rtlCol="0">
            <a:spAutoFit/>
          </a:bodyPr>
          <a:lstStyle/>
          <a:p>
            <a:r>
              <a:rPr lang="en-US" altLang="ja-JP" sz="2800" dirty="0"/>
              <a:t>1</a:t>
            </a:r>
            <a:r>
              <a:rPr lang="ja-JP" altLang="en-US" sz="2800" dirty="0"/>
              <a:t>　本命及び月命と相性のよい九星を書き出す。</a:t>
            </a:r>
            <a:endParaRPr lang="en-US" altLang="ja-JP" sz="2800" dirty="0"/>
          </a:p>
          <a:p>
            <a:r>
              <a:rPr lang="en-US" altLang="ja-JP" sz="2800" dirty="0"/>
              <a:t>2</a:t>
            </a:r>
            <a:r>
              <a:rPr lang="ja-JP" altLang="en-US" sz="2800" dirty="0"/>
              <a:t>　本命の段から</a:t>
            </a:r>
            <a:r>
              <a:rPr lang="en-US" altLang="ja-JP" sz="2800" dirty="0"/>
              <a:t>5</a:t>
            </a:r>
            <a:r>
              <a:rPr lang="ja-JP" altLang="en-US" sz="2800" dirty="0"/>
              <a:t>、本命星、月命星を消す。</a:t>
            </a:r>
            <a:endParaRPr lang="en-US" altLang="ja-JP" sz="2800" dirty="0"/>
          </a:p>
          <a:p>
            <a:r>
              <a:rPr lang="en-US" altLang="ja-JP" sz="2800" dirty="0"/>
              <a:t>3</a:t>
            </a:r>
            <a:r>
              <a:rPr lang="ja-JP" altLang="en-US" sz="2800" dirty="0"/>
              <a:t>　本命・月命の段、両方にある数字に</a:t>
            </a:r>
            <a:r>
              <a:rPr lang="en-US" altLang="ja-JP" sz="2800" dirty="0"/>
              <a:t>◯</a:t>
            </a:r>
            <a:r>
              <a:rPr lang="ja-JP" altLang="en-US" sz="2800" dirty="0"/>
              <a:t>残りは</a:t>
            </a:r>
            <a:r>
              <a:rPr lang="en-US" altLang="ja-JP" sz="2800" dirty="0"/>
              <a:t>△</a:t>
            </a:r>
            <a:r>
              <a:rPr lang="ja-JP" altLang="en-US" sz="2800" dirty="0"/>
              <a:t>。</a:t>
            </a:r>
            <a:endParaRPr lang="en-US" altLang="en-US" sz="2800" dirty="0"/>
          </a:p>
        </p:txBody>
      </p:sp>
      <p:graphicFrame>
        <p:nvGraphicFramePr>
          <p:cNvPr id="14" name="表 13"/>
          <p:cNvGraphicFramePr>
            <a:graphicFrameLocks noGrp="1"/>
          </p:cNvGraphicFramePr>
          <p:nvPr/>
        </p:nvGraphicFramePr>
        <p:xfrm>
          <a:off x="1328493" y="3429000"/>
          <a:ext cx="9664051" cy="1722120"/>
        </p:xfrm>
        <a:graphic>
          <a:graphicData uri="http://schemas.openxmlformats.org/drawingml/2006/table">
            <a:tbl>
              <a:tblPr firstRow="1" bandRow="1">
                <a:tableStyleId>{5940675A-B579-460E-94D1-54222C63F5DA}</a:tableStyleId>
              </a:tblPr>
              <a:tblGrid>
                <a:gridCol w="1458724">
                  <a:extLst>
                    <a:ext uri="{9D8B030D-6E8A-4147-A177-3AD203B41FA5}">
                      <a16:colId xmlns:a16="http://schemas.microsoft.com/office/drawing/2014/main" val="20000"/>
                    </a:ext>
                  </a:extLst>
                </a:gridCol>
                <a:gridCol w="1914576">
                  <a:extLst>
                    <a:ext uri="{9D8B030D-6E8A-4147-A177-3AD203B41FA5}">
                      <a16:colId xmlns:a16="http://schemas.microsoft.com/office/drawing/2014/main" val="20001"/>
                    </a:ext>
                  </a:extLst>
                </a:gridCol>
                <a:gridCol w="6290751">
                  <a:extLst>
                    <a:ext uri="{9D8B030D-6E8A-4147-A177-3AD203B41FA5}">
                      <a16:colId xmlns:a16="http://schemas.microsoft.com/office/drawing/2014/main" val="20002"/>
                    </a:ext>
                  </a:extLst>
                </a:gridCol>
              </a:tblGrid>
              <a:tr h="375920">
                <a:tc>
                  <a:txBody>
                    <a:bodyPr/>
                    <a:lstStyle/>
                    <a:p>
                      <a:endParaRPr kumimoji="1" lang="ja-JP" altLang="en-US" sz="1900" dirty="0"/>
                    </a:p>
                  </a:txBody>
                  <a:tcPr/>
                </a:tc>
                <a:tc>
                  <a:txBody>
                    <a:bodyPr/>
                    <a:lstStyle/>
                    <a:p>
                      <a:pPr algn="ctr"/>
                      <a:r>
                        <a:rPr kumimoji="1" lang="ja-JP" altLang="en-US" sz="1900" dirty="0"/>
                        <a:t>自分の九星</a:t>
                      </a:r>
                    </a:p>
                  </a:txBody>
                  <a:tcPr/>
                </a:tc>
                <a:tc>
                  <a:txBody>
                    <a:bodyPr/>
                    <a:lstStyle/>
                    <a:p>
                      <a:pPr algn="ctr"/>
                      <a:r>
                        <a:rPr kumimoji="1" lang="ja-JP" altLang="en-US" sz="1900" dirty="0"/>
                        <a:t>相性のよい九星</a:t>
                      </a:r>
                    </a:p>
                  </a:txBody>
                  <a:tcPr/>
                </a:tc>
                <a:extLst>
                  <a:ext uri="{0D108BD9-81ED-4DB2-BD59-A6C34878D82A}">
                    <a16:rowId xmlns:a16="http://schemas.microsoft.com/office/drawing/2014/main" val="10000"/>
                  </a:ext>
                </a:extLst>
              </a:tr>
              <a:tr h="660400">
                <a:tc>
                  <a:txBody>
                    <a:bodyPr/>
                    <a:lstStyle/>
                    <a:p>
                      <a:pPr algn="ctr"/>
                      <a:r>
                        <a:rPr kumimoji="1" lang="ja-JP" altLang="en-US" sz="1900" dirty="0"/>
                        <a:t>本命星</a:t>
                      </a:r>
                    </a:p>
                  </a:txBody>
                  <a:tcPr/>
                </a:tc>
                <a:tc>
                  <a:txBody>
                    <a:bodyPr/>
                    <a:lstStyle/>
                    <a:p>
                      <a:endParaRPr kumimoji="1" lang="ja-JP" altLang="en-US" sz="1900" dirty="0"/>
                    </a:p>
                  </a:txBody>
                  <a:tcPr/>
                </a:tc>
                <a:tc>
                  <a:txBody>
                    <a:bodyPr/>
                    <a:lstStyle/>
                    <a:p>
                      <a:endParaRPr kumimoji="1" lang="en-US" altLang="ja-JP" sz="1900" dirty="0"/>
                    </a:p>
                    <a:p>
                      <a:endParaRPr kumimoji="1" lang="ja-JP" altLang="en-US" sz="1900" dirty="0"/>
                    </a:p>
                  </a:txBody>
                  <a:tcPr/>
                </a:tc>
                <a:extLst>
                  <a:ext uri="{0D108BD9-81ED-4DB2-BD59-A6C34878D82A}">
                    <a16:rowId xmlns:a16="http://schemas.microsoft.com/office/drawing/2014/main" val="10001"/>
                  </a:ext>
                </a:extLst>
              </a:tr>
              <a:tr h="660400">
                <a:tc>
                  <a:txBody>
                    <a:bodyPr/>
                    <a:lstStyle/>
                    <a:p>
                      <a:pPr algn="ctr"/>
                      <a:r>
                        <a:rPr kumimoji="1" lang="ja-JP" altLang="en-US" sz="1900" dirty="0"/>
                        <a:t>月命星</a:t>
                      </a:r>
                    </a:p>
                  </a:txBody>
                  <a:tcPr/>
                </a:tc>
                <a:tc>
                  <a:txBody>
                    <a:bodyPr/>
                    <a:lstStyle/>
                    <a:p>
                      <a:endParaRPr kumimoji="1" lang="ja-JP" altLang="en-US" sz="1900" dirty="0"/>
                    </a:p>
                  </a:txBody>
                  <a:tcPr/>
                </a:tc>
                <a:tc>
                  <a:txBody>
                    <a:bodyPr/>
                    <a:lstStyle/>
                    <a:p>
                      <a:endParaRPr kumimoji="1" lang="en-US" altLang="ja-JP" sz="1900" dirty="0"/>
                    </a:p>
                    <a:p>
                      <a:endParaRPr kumimoji="1" lang="ja-JP" altLang="en-US" sz="1900" dirty="0"/>
                    </a:p>
                  </a:txBody>
                  <a:tcPr/>
                </a:tc>
                <a:extLst>
                  <a:ext uri="{0D108BD9-81ED-4DB2-BD59-A6C34878D82A}">
                    <a16:rowId xmlns:a16="http://schemas.microsoft.com/office/drawing/2014/main" val="10002"/>
                  </a:ext>
                </a:extLst>
              </a:tr>
            </a:tbl>
          </a:graphicData>
        </a:graphic>
      </p:graphicFrame>
      <p:sp>
        <p:nvSpPr>
          <p:cNvPr id="3" name="正方形/長方形 2"/>
          <p:cNvSpPr/>
          <p:nvPr/>
        </p:nvSpPr>
        <p:spPr>
          <a:xfrm>
            <a:off x="4650132" y="3794381"/>
            <a:ext cx="6378152" cy="648656"/>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5" name="正方形/長方形 4"/>
          <p:cNvSpPr/>
          <p:nvPr/>
        </p:nvSpPr>
        <p:spPr>
          <a:xfrm>
            <a:off x="3023659" y="5408423"/>
            <a:ext cx="8532440" cy="1569660"/>
          </a:xfrm>
          <a:prstGeom prst="rect">
            <a:avLst/>
          </a:prstGeom>
        </p:spPr>
        <p:txBody>
          <a:bodyPr wrap="square">
            <a:spAutoFit/>
          </a:bodyPr>
          <a:lstStyle/>
          <a:p>
            <a:r>
              <a:rPr lang="ja-JP" altLang="en-US" sz="2400" dirty="0">
                <a:latin typeface="+mj-ea"/>
              </a:rPr>
              <a:t>最高吉方位</a:t>
            </a:r>
            <a:r>
              <a:rPr lang="ja-JP" altLang="en-US" sz="2400">
                <a:latin typeface="+mj-ea"/>
              </a:rPr>
              <a:t>（</a:t>
            </a:r>
            <a:r>
              <a:rPr lang="en-US" altLang="ja-JP" sz="2400" dirty="0">
                <a:latin typeface="+mj-ea"/>
              </a:rPr>
              <a:t>○</a:t>
            </a:r>
            <a:r>
              <a:rPr lang="ja-JP" altLang="en-US" sz="2400">
                <a:latin typeface="+mj-ea"/>
              </a:rPr>
              <a:t>祐氣</a:t>
            </a:r>
            <a:r>
              <a:rPr lang="ja-JP" altLang="en-US" sz="2400" dirty="0">
                <a:latin typeface="+mj-ea"/>
              </a:rPr>
              <a:t>）</a:t>
            </a:r>
            <a:r>
              <a:rPr lang="ja-JP" altLang="ja-JP" sz="2400">
                <a:latin typeface="+mj-ea"/>
              </a:rPr>
              <a:t>　</a:t>
            </a:r>
            <a:r>
              <a:rPr lang="ja-JP" altLang="en-US" sz="2400" dirty="0">
                <a:latin typeface="+mj-ea"/>
              </a:rPr>
              <a:t>　　吉方位</a:t>
            </a:r>
            <a:r>
              <a:rPr lang="ja-JP" altLang="en-US" sz="2400">
                <a:latin typeface="+mj-ea"/>
              </a:rPr>
              <a:t>（</a:t>
            </a:r>
            <a:r>
              <a:rPr lang="en-US" altLang="ja-JP" sz="2400" dirty="0">
                <a:latin typeface="+mj-ea"/>
              </a:rPr>
              <a:t>△</a:t>
            </a:r>
            <a:r>
              <a:rPr lang="ja-JP" altLang="en-US" sz="2400">
                <a:latin typeface="+mj-ea"/>
              </a:rPr>
              <a:t>祐氣</a:t>
            </a:r>
            <a:r>
              <a:rPr lang="ja-JP" altLang="en-US" sz="2400" dirty="0">
                <a:latin typeface="+mj-ea"/>
              </a:rPr>
              <a:t>）</a:t>
            </a:r>
            <a:endParaRPr lang="en-US" altLang="ja-JP" sz="2400" dirty="0">
              <a:latin typeface="+mj-ea"/>
            </a:endParaRPr>
          </a:p>
          <a:p>
            <a:endParaRPr lang="en-US" altLang="ja-JP" sz="2400" dirty="0">
              <a:latin typeface="+mj-ea"/>
            </a:endParaRPr>
          </a:p>
          <a:p>
            <a:endParaRPr lang="en-US" altLang="ja-JP" sz="2400" dirty="0">
              <a:latin typeface="+mj-ea"/>
            </a:endParaRPr>
          </a:p>
          <a:p>
            <a:endParaRPr lang="en-US" altLang="ja-JP" sz="2400" dirty="0">
              <a:latin typeface="+mj-ea"/>
            </a:endParaRPr>
          </a:p>
        </p:txBody>
      </p:sp>
      <p:cxnSp>
        <p:nvCxnSpPr>
          <p:cNvPr id="7" name="直線コネクタ 6"/>
          <p:cNvCxnSpPr/>
          <p:nvPr/>
        </p:nvCxnSpPr>
        <p:spPr>
          <a:xfrm>
            <a:off x="3143672" y="6597352"/>
            <a:ext cx="662473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21193ADA-330A-114C-8875-CB10188787B5}"/>
              </a:ext>
            </a:extLst>
          </p:cNvPr>
          <p:cNvSpPr txBox="1"/>
          <p:nvPr/>
        </p:nvSpPr>
        <p:spPr>
          <a:xfrm>
            <a:off x="3368001" y="3831662"/>
            <a:ext cx="432048" cy="461665"/>
          </a:xfrm>
          <a:prstGeom prst="rect">
            <a:avLst/>
          </a:prstGeom>
          <a:noFill/>
        </p:spPr>
        <p:txBody>
          <a:bodyPr wrap="square" rtlCol="0">
            <a:spAutoFit/>
          </a:bodyPr>
          <a:lstStyle/>
          <a:p>
            <a:r>
              <a:rPr lang="en-US" altLang="ja-JP" sz="2400" dirty="0"/>
              <a:t>2</a:t>
            </a:r>
            <a:endParaRPr lang="ja-JP" altLang="en-US" sz="2400" dirty="0"/>
          </a:p>
        </p:txBody>
      </p:sp>
      <p:sp>
        <p:nvSpPr>
          <p:cNvPr id="10" name="テキスト ボックス 9">
            <a:extLst>
              <a:ext uri="{FF2B5EF4-FFF2-40B4-BE49-F238E27FC236}">
                <a16:creationId xmlns:a16="http://schemas.microsoft.com/office/drawing/2014/main" id="{C38A4E96-F647-2F4A-8B44-7FB528220A69}"/>
              </a:ext>
            </a:extLst>
          </p:cNvPr>
          <p:cNvSpPr txBox="1"/>
          <p:nvPr/>
        </p:nvSpPr>
        <p:spPr>
          <a:xfrm>
            <a:off x="3368001" y="4479734"/>
            <a:ext cx="432048" cy="461665"/>
          </a:xfrm>
          <a:prstGeom prst="rect">
            <a:avLst/>
          </a:prstGeom>
          <a:noFill/>
        </p:spPr>
        <p:txBody>
          <a:bodyPr wrap="square" rtlCol="0">
            <a:spAutoFit/>
          </a:bodyPr>
          <a:lstStyle/>
          <a:p>
            <a:r>
              <a:rPr lang="en-US" altLang="ja-JP" sz="2400" dirty="0"/>
              <a:t>3</a:t>
            </a:r>
            <a:endParaRPr lang="ja-JP" altLang="en-US" sz="2400" dirty="0"/>
          </a:p>
        </p:txBody>
      </p:sp>
      <p:sp>
        <p:nvSpPr>
          <p:cNvPr id="12" name="テキスト ボックス 11">
            <a:extLst>
              <a:ext uri="{FF2B5EF4-FFF2-40B4-BE49-F238E27FC236}">
                <a16:creationId xmlns:a16="http://schemas.microsoft.com/office/drawing/2014/main" id="{24BD4A8D-A5F9-D444-938F-9C90AEC4AF1A}"/>
              </a:ext>
            </a:extLst>
          </p:cNvPr>
          <p:cNvSpPr txBox="1"/>
          <p:nvPr/>
        </p:nvSpPr>
        <p:spPr>
          <a:xfrm>
            <a:off x="4775853" y="3945910"/>
            <a:ext cx="6216691" cy="461665"/>
          </a:xfrm>
          <a:prstGeom prst="rect">
            <a:avLst/>
          </a:prstGeom>
          <a:noFill/>
        </p:spPr>
        <p:txBody>
          <a:bodyPr wrap="square" rtlCol="0">
            <a:spAutoFit/>
          </a:bodyPr>
          <a:lstStyle/>
          <a:p>
            <a:r>
              <a:rPr lang="en-US" altLang="ja-JP" sz="2400" dirty="0"/>
              <a:t>6</a:t>
            </a:r>
            <a:r>
              <a:rPr lang="ja-JP" altLang="en-US" sz="2400" dirty="0"/>
              <a:t>　・　</a:t>
            </a:r>
            <a:r>
              <a:rPr lang="en-US" altLang="ja-JP" sz="2400" dirty="0"/>
              <a:t>7</a:t>
            </a:r>
            <a:r>
              <a:rPr lang="ja-JP" altLang="en-US" sz="2400" dirty="0"/>
              <a:t>　・　</a:t>
            </a:r>
            <a:r>
              <a:rPr lang="en-US" altLang="ja-JP" sz="2400" dirty="0"/>
              <a:t>9</a:t>
            </a:r>
            <a:r>
              <a:rPr lang="ja-JP" altLang="en-US" sz="2400" dirty="0"/>
              <a:t>　・　</a:t>
            </a:r>
            <a:r>
              <a:rPr lang="en-US" altLang="ja-JP" sz="2400" dirty="0"/>
              <a:t>2</a:t>
            </a:r>
            <a:r>
              <a:rPr lang="ja-JP" altLang="en-US" sz="2400" dirty="0"/>
              <a:t>　・　</a:t>
            </a:r>
            <a:r>
              <a:rPr lang="en-US" altLang="ja-JP" sz="2400" dirty="0"/>
              <a:t>5</a:t>
            </a:r>
            <a:r>
              <a:rPr lang="ja-JP" altLang="en-US" sz="2400" dirty="0"/>
              <a:t>　・　</a:t>
            </a:r>
            <a:r>
              <a:rPr lang="en-US" altLang="ja-JP" sz="2400" dirty="0"/>
              <a:t>8</a:t>
            </a:r>
            <a:endParaRPr lang="ja-JP" altLang="en-US" sz="2400" dirty="0"/>
          </a:p>
        </p:txBody>
      </p:sp>
      <p:sp>
        <p:nvSpPr>
          <p:cNvPr id="13" name="テキスト ボックス 12">
            <a:extLst>
              <a:ext uri="{FF2B5EF4-FFF2-40B4-BE49-F238E27FC236}">
                <a16:creationId xmlns:a16="http://schemas.microsoft.com/office/drawing/2014/main" id="{DD90662F-A6EE-E74E-B4FD-2469FD28789C}"/>
              </a:ext>
            </a:extLst>
          </p:cNvPr>
          <p:cNvSpPr txBox="1"/>
          <p:nvPr/>
        </p:nvSpPr>
        <p:spPr>
          <a:xfrm>
            <a:off x="4775853" y="4592811"/>
            <a:ext cx="4752120" cy="461665"/>
          </a:xfrm>
          <a:prstGeom prst="rect">
            <a:avLst/>
          </a:prstGeom>
          <a:noFill/>
        </p:spPr>
        <p:txBody>
          <a:bodyPr wrap="square" rtlCol="0">
            <a:spAutoFit/>
          </a:bodyPr>
          <a:lstStyle/>
          <a:p>
            <a:r>
              <a:rPr lang="en-US" altLang="ja-JP" sz="2400" dirty="0"/>
              <a:t>9</a:t>
            </a:r>
            <a:r>
              <a:rPr lang="ja-JP" altLang="en-US" sz="2400" dirty="0"/>
              <a:t>　・　</a:t>
            </a:r>
            <a:r>
              <a:rPr lang="en-US" altLang="ja-JP" sz="2400" dirty="0"/>
              <a:t>1</a:t>
            </a:r>
            <a:r>
              <a:rPr lang="ja-JP" altLang="en-US" sz="2400" dirty="0"/>
              <a:t>　・　</a:t>
            </a:r>
            <a:r>
              <a:rPr lang="en-US" altLang="ja-JP" sz="2400" dirty="0"/>
              <a:t>3</a:t>
            </a:r>
            <a:r>
              <a:rPr lang="ja-JP" altLang="en-US" sz="2400" dirty="0"/>
              <a:t>　・　</a:t>
            </a:r>
            <a:r>
              <a:rPr lang="en-US" altLang="ja-JP" sz="2400" dirty="0"/>
              <a:t>4</a:t>
            </a:r>
            <a:endParaRPr lang="ja-JP" altLang="en-US" sz="2400" dirty="0"/>
          </a:p>
        </p:txBody>
      </p:sp>
      <p:cxnSp>
        <p:nvCxnSpPr>
          <p:cNvPr id="26" name="直線コネクタ 25">
            <a:extLst>
              <a:ext uri="{FF2B5EF4-FFF2-40B4-BE49-F238E27FC236}">
                <a16:creationId xmlns:a16="http://schemas.microsoft.com/office/drawing/2014/main" id="{1C9099AB-2049-2F49-91F4-CB3DA1943DA3}"/>
              </a:ext>
            </a:extLst>
          </p:cNvPr>
          <p:cNvCxnSpPr/>
          <p:nvPr/>
        </p:nvCxnSpPr>
        <p:spPr>
          <a:xfrm flipH="1">
            <a:off x="9144546" y="4036557"/>
            <a:ext cx="252028" cy="2875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2BAF4E97-A9B6-724B-ABC7-9951CB2D46B8}"/>
              </a:ext>
            </a:extLst>
          </p:cNvPr>
          <p:cNvCxnSpPr/>
          <p:nvPr/>
        </p:nvCxnSpPr>
        <p:spPr>
          <a:xfrm flipH="1">
            <a:off x="8168742" y="4048357"/>
            <a:ext cx="252028" cy="2875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817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9403" y="267279"/>
            <a:ext cx="10363200" cy="1143000"/>
          </a:xfrm>
        </p:spPr>
        <p:txBody>
          <a:bodyPr/>
          <a:lstStyle/>
          <a:p>
            <a:r>
              <a:rPr lang="ja-JP" altLang="en-US" dirty="0"/>
              <a:t>吉方位</a:t>
            </a:r>
            <a:r>
              <a:rPr lang="ja-JP" altLang="en-US"/>
              <a:t>の求め方（解答例）</a:t>
            </a:r>
            <a:endParaRPr kumimoji="1" lang="ja-JP" altLang="en-US" dirty="0"/>
          </a:p>
        </p:txBody>
      </p:sp>
      <p:sp>
        <p:nvSpPr>
          <p:cNvPr id="11" name="スライド番号プレースホルダ 10"/>
          <p:cNvSpPr>
            <a:spLocks noGrp="1"/>
          </p:cNvSpPr>
          <p:nvPr>
            <p:ph type="sldNum" sz="quarter" idx="12"/>
          </p:nvPr>
        </p:nvSpPr>
        <p:spPr/>
        <p:txBody>
          <a:bodyPr/>
          <a:lstStyle/>
          <a:p>
            <a:fld id="{8419FAA8-2C6F-493A-8B9A-BF0138D4D2E6}" type="slidenum">
              <a:rPr kumimoji="1" lang="ja-JP" altLang="en-US" smtClean="0"/>
              <a:pPr/>
              <a:t>17</a:t>
            </a:fld>
            <a:endParaRPr kumimoji="1" lang="ja-JP" altLang="en-US"/>
          </a:p>
        </p:txBody>
      </p:sp>
      <p:sp>
        <p:nvSpPr>
          <p:cNvPr id="4" name="テキスト ボックス 3"/>
          <p:cNvSpPr txBox="1"/>
          <p:nvPr/>
        </p:nvSpPr>
        <p:spPr>
          <a:xfrm>
            <a:off x="1583499" y="1601449"/>
            <a:ext cx="9499104" cy="1384995"/>
          </a:xfrm>
          <a:prstGeom prst="rect">
            <a:avLst/>
          </a:prstGeom>
          <a:noFill/>
        </p:spPr>
        <p:txBody>
          <a:bodyPr wrap="square" rtlCol="0">
            <a:spAutoFit/>
          </a:bodyPr>
          <a:lstStyle/>
          <a:p>
            <a:r>
              <a:rPr lang="en-US" altLang="ja-JP" sz="2800" dirty="0"/>
              <a:t>1</a:t>
            </a:r>
            <a:r>
              <a:rPr lang="ja-JP" altLang="en-US" sz="2800" dirty="0"/>
              <a:t>　本命及び月命と相性のよい九星を書き出す。</a:t>
            </a:r>
            <a:endParaRPr lang="en-US" altLang="ja-JP" sz="2800" dirty="0"/>
          </a:p>
          <a:p>
            <a:r>
              <a:rPr lang="en-US" altLang="ja-JP" sz="2800" dirty="0"/>
              <a:t>2</a:t>
            </a:r>
            <a:r>
              <a:rPr lang="ja-JP" altLang="en-US" sz="2800" dirty="0"/>
              <a:t>　本命の段から</a:t>
            </a:r>
            <a:r>
              <a:rPr lang="en-US" altLang="ja-JP" sz="2800" dirty="0"/>
              <a:t>5</a:t>
            </a:r>
            <a:r>
              <a:rPr lang="ja-JP" altLang="en-US" sz="2800" dirty="0"/>
              <a:t>、本命星、月命星を消す。</a:t>
            </a:r>
            <a:endParaRPr lang="en-US" altLang="ja-JP" sz="2800" dirty="0"/>
          </a:p>
          <a:p>
            <a:r>
              <a:rPr lang="en-US" altLang="ja-JP" sz="2800" dirty="0"/>
              <a:t>3</a:t>
            </a:r>
            <a:r>
              <a:rPr lang="ja-JP" altLang="en-US" sz="2800" dirty="0"/>
              <a:t>　本命・月命の段、両方にある数字に</a:t>
            </a:r>
            <a:r>
              <a:rPr lang="en-US" altLang="ja-JP" sz="2800" dirty="0"/>
              <a:t>◯</a:t>
            </a:r>
            <a:r>
              <a:rPr lang="ja-JP" altLang="en-US" sz="2800" dirty="0"/>
              <a:t>残りは</a:t>
            </a:r>
            <a:r>
              <a:rPr lang="en-US" altLang="ja-JP" sz="2800" dirty="0"/>
              <a:t>△</a:t>
            </a:r>
            <a:r>
              <a:rPr lang="ja-JP" altLang="en-US" sz="2800" dirty="0"/>
              <a:t>。</a:t>
            </a:r>
            <a:endParaRPr lang="en-US" altLang="en-US" sz="2800" dirty="0"/>
          </a:p>
        </p:txBody>
      </p:sp>
      <p:graphicFrame>
        <p:nvGraphicFramePr>
          <p:cNvPr id="14" name="表 13"/>
          <p:cNvGraphicFramePr>
            <a:graphicFrameLocks noGrp="1"/>
          </p:cNvGraphicFramePr>
          <p:nvPr/>
        </p:nvGraphicFramePr>
        <p:xfrm>
          <a:off x="1328493" y="3429000"/>
          <a:ext cx="9664051" cy="1722120"/>
        </p:xfrm>
        <a:graphic>
          <a:graphicData uri="http://schemas.openxmlformats.org/drawingml/2006/table">
            <a:tbl>
              <a:tblPr firstRow="1" bandRow="1">
                <a:tableStyleId>{5940675A-B579-460E-94D1-54222C63F5DA}</a:tableStyleId>
              </a:tblPr>
              <a:tblGrid>
                <a:gridCol w="1458724">
                  <a:extLst>
                    <a:ext uri="{9D8B030D-6E8A-4147-A177-3AD203B41FA5}">
                      <a16:colId xmlns:a16="http://schemas.microsoft.com/office/drawing/2014/main" val="20000"/>
                    </a:ext>
                  </a:extLst>
                </a:gridCol>
                <a:gridCol w="1914576">
                  <a:extLst>
                    <a:ext uri="{9D8B030D-6E8A-4147-A177-3AD203B41FA5}">
                      <a16:colId xmlns:a16="http://schemas.microsoft.com/office/drawing/2014/main" val="20001"/>
                    </a:ext>
                  </a:extLst>
                </a:gridCol>
                <a:gridCol w="6290751">
                  <a:extLst>
                    <a:ext uri="{9D8B030D-6E8A-4147-A177-3AD203B41FA5}">
                      <a16:colId xmlns:a16="http://schemas.microsoft.com/office/drawing/2014/main" val="20002"/>
                    </a:ext>
                  </a:extLst>
                </a:gridCol>
              </a:tblGrid>
              <a:tr h="375920">
                <a:tc>
                  <a:txBody>
                    <a:bodyPr/>
                    <a:lstStyle/>
                    <a:p>
                      <a:endParaRPr kumimoji="1" lang="ja-JP" altLang="en-US" sz="1900" dirty="0"/>
                    </a:p>
                  </a:txBody>
                  <a:tcPr/>
                </a:tc>
                <a:tc>
                  <a:txBody>
                    <a:bodyPr/>
                    <a:lstStyle/>
                    <a:p>
                      <a:pPr algn="ctr"/>
                      <a:r>
                        <a:rPr kumimoji="1" lang="ja-JP" altLang="en-US" sz="1900" dirty="0"/>
                        <a:t>自分の九星</a:t>
                      </a:r>
                    </a:p>
                  </a:txBody>
                  <a:tcPr/>
                </a:tc>
                <a:tc>
                  <a:txBody>
                    <a:bodyPr/>
                    <a:lstStyle/>
                    <a:p>
                      <a:pPr algn="ctr"/>
                      <a:r>
                        <a:rPr kumimoji="1" lang="ja-JP" altLang="en-US" sz="1900" dirty="0"/>
                        <a:t>相性のよい九星</a:t>
                      </a:r>
                    </a:p>
                  </a:txBody>
                  <a:tcPr/>
                </a:tc>
                <a:extLst>
                  <a:ext uri="{0D108BD9-81ED-4DB2-BD59-A6C34878D82A}">
                    <a16:rowId xmlns:a16="http://schemas.microsoft.com/office/drawing/2014/main" val="10000"/>
                  </a:ext>
                </a:extLst>
              </a:tr>
              <a:tr h="660400">
                <a:tc>
                  <a:txBody>
                    <a:bodyPr/>
                    <a:lstStyle/>
                    <a:p>
                      <a:pPr algn="ctr"/>
                      <a:r>
                        <a:rPr kumimoji="1" lang="ja-JP" altLang="en-US" sz="1900" dirty="0"/>
                        <a:t>本命星</a:t>
                      </a:r>
                    </a:p>
                  </a:txBody>
                  <a:tcPr/>
                </a:tc>
                <a:tc>
                  <a:txBody>
                    <a:bodyPr/>
                    <a:lstStyle/>
                    <a:p>
                      <a:endParaRPr kumimoji="1" lang="ja-JP" altLang="en-US" sz="1900" dirty="0"/>
                    </a:p>
                  </a:txBody>
                  <a:tcPr/>
                </a:tc>
                <a:tc>
                  <a:txBody>
                    <a:bodyPr/>
                    <a:lstStyle/>
                    <a:p>
                      <a:endParaRPr kumimoji="1" lang="en-US" altLang="ja-JP" sz="1900" dirty="0"/>
                    </a:p>
                    <a:p>
                      <a:endParaRPr kumimoji="1" lang="ja-JP" altLang="en-US" sz="1900" dirty="0"/>
                    </a:p>
                  </a:txBody>
                  <a:tcPr/>
                </a:tc>
                <a:extLst>
                  <a:ext uri="{0D108BD9-81ED-4DB2-BD59-A6C34878D82A}">
                    <a16:rowId xmlns:a16="http://schemas.microsoft.com/office/drawing/2014/main" val="10001"/>
                  </a:ext>
                </a:extLst>
              </a:tr>
              <a:tr h="660400">
                <a:tc>
                  <a:txBody>
                    <a:bodyPr/>
                    <a:lstStyle/>
                    <a:p>
                      <a:pPr algn="ctr"/>
                      <a:r>
                        <a:rPr kumimoji="1" lang="ja-JP" altLang="en-US" sz="1900" dirty="0"/>
                        <a:t>月命星</a:t>
                      </a:r>
                    </a:p>
                  </a:txBody>
                  <a:tcPr/>
                </a:tc>
                <a:tc>
                  <a:txBody>
                    <a:bodyPr/>
                    <a:lstStyle/>
                    <a:p>
                      <a:endParaRPr kumimoji="1" lang="ja-JP" altLang="en-US" sz="1900" dirty="0"/>
                    </a:p>
                  </a:txBody>
                  <a:tcPr/>
                </a:tc>
                <a:tc>
                  <a:txBody>
                    <a:bodyPr/>
                    <a:lstStyle/>
                    <a:p>
                      <a:endParaRPr kumimoji="1" lang="en-US" altLang="ja-JP" sz="1900" dirty="0"/>
                    </a:p>
                    <a:p>
                      <a:endParaRPr kumimoji="1" lang="ja-JP" altLang="en-US" sz="1900" dirty="0"/>
                    </a:p>
                  </a:txBody>
                  <a:tcPr/>
                </a:tc>
                <a:extLst>
                  <a:ext uri="{0D108BD9-81ED-4DB2-BD59-A6C34878D82A}">
                    <a16:rowId xmlns:a16="http://schemas.microsoft.com/office/drawing/2014/main" val="10002"/>
                  </a:ext>
                </a:extLst>
              </a:tr>
            </a:tbl>
          </a:graphicData>
        </a:graphic>
      </p:graphicFrame>
      <p:sp>
        <p:nvSpPr>
          <p:cNvPr id="3" name="正方形/長方形 2"/>
          <p:cNvSpPr/>
          <p:nvPr/>
        </p:nvSpPr>
        <p:spPr>
          <a:xfrm>
            <a:off x="4643488" y="3831661"/>
            <a:ext cx="6378152" cy="648656"/>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5" name="正方形/長方形 4"/>
          <p:cNvSpPr/>
          <p:nvPr/>
        </p:nvSpPr>
        <p:spPr>
          <a:xfrm>
            <a:off x="3023659" y="5408423"/>
            <a:ext cx="8532440" cy="1569660"/>
          </a:xfrm>
          <a:prstGeom prst="rect">
            <a:avLst/>
          </a:prstGeom>
        </p:spPr>
        <p:txBody>
          <a:bodyPr wrap="square">
            <a:spAutoFit/>
          </a:bodyPr>
          <a:lstStyle/>
          <a:p>
            <a:r>
              <a:rPr lang="ja-JP" altLang="en-US" sz="2400" dirty="0">
                <a:latin typeface="+mj-ea"/>
              </a:rPr>
              <a:t>最高吉方位</a:t>
            </a:r>
            <a:r>
              <a:rPr lang="ja-JP" altLang="en-US" sz="2400">
                <a:latin typeface="+mj-ea"/>
              </a:rPr>
              <a:t>（</a:t>
            </a:r>
            <a:r>
              <a:rPr lang="en-US" altLang="ja-JP" sz="2400" dirty="0">
                <a:latin typeface="+mj-ea"/>
              </a:rPr>
              <a:t>○</a:t>
            </a:r>
            <a:r>
              <a:rPr lang="ja-JP" altLang="en-US" sz="2400">
                <a:latin typeface="+mj-ea"/>
              </a:rPr>
              <a:t>祐氣</a:t>
            </a:r>
            <a:r>
              <a:rPr lang="ja-JP" altLang="en-US" sz="2400" dirty="0">
                <a:latin typeface="+mj-ea"/>
              </a:rPr>
              <a:t>）</a:t>
            </a:r>
            <a:r>
              <a:rPr lang="ja-JP" altLang="ja-JP" sz="2400">
                <a:latin typeface="+mj-ea"/>
              </a:rPr>
              <a:t>　</a:t>
            </a:r>
            <a:r>
              <a:rPr lang="ja-JP" altLang="en-US" sz="2400" dirty="0">
                <a:latin typeface="+mj-ea"/>
              </a:rPr>
              <a:t>　　吉方位</a:t>
            </a:r>
            <a:r>
              <a:rPr lang="ja-JP" altLang="en-US" sz="2400">
                <a:latin typeface="+mj-ea"/>
              </a:rPr>
              <a:t>（</a:t>
            </a:r>
            <a:r>
              <a:rPr lang="en-US" altLang="ja-JP" sz="2400" dirty="0">
                <a:latin typeface="+mj-ea"/>
              </a:rPr>
              <a:t>△</a:t>
            </a:r>
            <a:r>
              <a:rPr lang="ja-JP" altLang="en-US" sz="2400">
                <a:latin typeface="+mj-ea"/>
              </a:rPr>
              <a:t>祐氣</a:t>
            </a:r>
            <a:r>
              <a:rPr lang="ja-JP" altLang="en-US" sz="2400" dirty="0">
                <a:latin typeface="+mj-ea"/>
              </a:rPr>
              <a:t>）</a:t>
            </a:r>
            <a:endParaRPr lang="en-US" altLang="ja-JP" sz="2400" dirty="0">
              <a:latin typeface="+mj-ea"/>
            </a:endParaRPr>
          </a:p>
          <a:p>
            <a:endParaRPr lang="en-US" altLang="ja-JP" sz="2400" dirty="0">
              <a:latin typeface="+mj-ea"/>
            </a:endParaRPr>
          </a:p>
          <a:p>
            <a:endParaRPr lang="en-US" altLang="ja-JP" sz="2400" dirty="0">
              <a:latin typeface="+mj-ea"/>
            </a:endParaRPr>
          </a:p>
          <a:p>
            <a:endParaRPr lang="en-US" altLang="ja-JP" sz="2400" dirty="0">
              <a:latin typeface="+mj-ea"/>
            </a:endParaRPr>
          </a:p>
        </p:txBody>
      </p:sp>
      <p:cxnSp>
        <p:nvCxnSpPr>
          <p:cNvPr id="7" name="直線コネクタ 6"/>
          <p:cNvCxnSpPr/>
          <p:nvPr/>
        </p:nvCxnSpPr>
        <p:spPr>
          <a:xfrm>
            <a:off x="3143672" y="6597352"/>
            <a:ext cx="662473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21193ADA-330A-114C-8875-CB10188787B5}"/>
              </a:ext>
            </a:extLst>
          </p:cNvPr>
          <p:cNvSpPr txBox="1"/>
          <p:nvPr/>
        </p:nvSpPr>
        <p:spPr>
          <a:xfrm>
            <a:off x="3368001" y="3831662"/>
            <a:ext cx="432048" cy="461665"/>
          </a:xfrm>
          <a:prstGeom prst="rect">
            <a:avLst/>
          </a:prstGeom>
          <a:noFill/>
        </p:spPr>
        <p:txBody>
          <a:bodyPr wrap="square" rtlCol="0">
            <a:spAutoFit/>
          </a:bodyPr>
          <a:lstStyle/>
          <a:p>
            <a:r>
              <a:rPr lang="en-US" altLang="ja-JP" sz="2400" dirty="0"/>
              <a:t>2</a:t>
            </a:r>
            <a:endParaRPr lang="ja-JP" altLang="en-US" sz="2400" dirty="0"/>
          </a:p>
        </p:txBody>
      </p:sp>
      <p:sp>
        <p:nvSpPr>
          <p:cNvPr id="10" name="テキスト ボックス 9">
            <a:extLst>
              <a:ext uri="{FF2B5EF4-FFF2-40B4-BE49-F238E27FC236}">
                <a16:creationId xmlns:a16="http://schemas.microsoft.com/office/drawing/2014/main" id="{C38A4E96-F647-2F4A-8B44-7FB528220A69}"/>
              </a:ext>
            </a:extLst>
          </p:cNvPr>
          <p:cNvSpPr txBox="1"/>
          <p:nvPr/>
        </p:nvSpPr>
        <p:spPr>
          <a:xfrm>
            <a:off x="3368001" y="4479734"/>
            <a:ext cx="432048" cy="461665"/>
          </a:xfrm>
          <a:prstGeom prst="rect">
            <a:avLst/>
          </a:prstGeom>
          <a:noFill/>
        </p:spPr>
        <p:txBody>
          <a:bodyPr wrap="square" rtlCol="0">
            <a:spAutoFit/>
          </a:bodyPr>
          <a:lstStyle/>
          <a:p>
            <a:r>
              <a:rPr lang="en-US" altLang="ja-JP" sz="2400" dirty="0"/>
              <a:t>3</a:t>
            </a:r>
            <a:endParaRPr lang="ja-JP" altLang="en-US" sz="2400" dirty="0"/>
          </a:p>
        </p:txBody>
      </p:sp>
      <p:sp>
        <p:nvSpPr>
          <p:cNvPr id="12" name="テキスト ボックス 11">
            <a:extLst>
              <a:ext uri="{FF2B5EF4-FFF2-40B4-BE49-F238E27FC236}">
                <a16:creationId xmlns:a16="http://schemas.microsoft.com/office/drawing/2014/main" id="{24BD4A8D-A5F9-D444-938F-9C90AEC4AF1A}"/>
              </a:ext>
            </a:extLst>
          </p:cNvPr>
          <p:cNvSpPr txBox="1"/>
          <p:nvPr/>
        </p:nvSpPr>
        <p:spPr>
          <a:xfrm>
            <a:off x="4775853" y="3945910"/>
            <a:ext cx="6216691" cy="461665"/>
          </a:xfrm>
          <a:prstGeom prst="rect">
            <a:avLst/>
          </a:prstGeom>
          <a:noFill/>
        </p:spPr>
        <p:txBody>
          <a:bodyPr wrap="square" rtlCol="0">
            <a:spAutoFit/>
          </a:bodyPr>
          <a:lstStyle/>
          <a:p>
            <a:r>
              <a:rPr lang="en-US" altLang="ja-JP" sz="2400" dirty="0"/>
              <a:t>6</a:t>
            </a:r>
            <a:r>
              <a:rPr lang="ja-JP" altLang="en-US" sz="2400" dirty="0"/>
              <a:t>　・　</a:t>
            </a:r>
            <a:r>
              <a:rPr lang="en-US" altLang="ja-JP" sz="2400" dirty="0"/>
              <a:t>7</a:t>
            </a:r>
            <a:r>
              <a:rPr lang="ja-JP" altLang="en-US" sz="2400" dirty="0"/>
              <a:t>　・　</a:t>
            </a:r>
            <a:r>
              <a:rPr lang="en-US" altLang="ja-JP" sz="2400" dirty="0"/>
              <a:t>9</a:t>
            </a:r>
            <a:r>
              <a:rPr lang="ja-JP" altLang="en-US" sz="2400" dirty="0"/>
              <a:t>　・　</a:t>
            </a:r>
            <a:r>
              <a:rPr lang="en-US" altLang="ja-JP" sz="2400" dirty="0"/>
              <a:t>2</a:t>
            </a:r>
            <a:r>
              <a:rPr lang="ja-JP" altLang="en-US" sz="2400" dirty="0"/>
              <a:t>　・　</a:t>
            </a:r>
            <a:r>
              <a:rPr lang="en-US" altLang="ja-JP" sz="2400" dirty="0"/>
              <a:t>5</a:t>
            </a:r>
            <a:r>
              <a:rPr lang="ja-JP" altLang="en-US" sz="2400" dirty="0"/>
              <a:t>　・　</a:t>
            </a:r>
            <a:r>
              <a:rPr lang="en-US" altLang="ja-JP" sz="2400" dirty="0"/>
              <a:t>8</a:t>
            </a:r>
            <a:endParaRPr lang="ja-JP" altLang="en-US" sz="2400" dirty="0"/>
          </a:p>
        </p:txBody>
      </p:sp>
      <p:sp>
        <p:nvSpPr>
          <p:cNvPr id="13" name="テキスト ボックス 12">
            <a:extLst>
              <a:ext uri="{FF2B5EF4-FFF2-40B4-BE49-F238E27FC236}">
                <a16:creationId xmlns:a16="http://schemas.microsoft.com/office/drawing/2014/main" id="{DD90662F-A6EE-E74E-B4FD-2469FD28789C}"/>
              </a:ext>
            </a:extLst>
          </p:cNvPr>
          <p:cNvSpPr txBox="1"/>
          <p:nvPr/>
        </p:nvSpPr>
        <p:spPr>
          <a:xfrm>
            <a:off x="4775853" y="4592811"/>
            <a:ext cx="4752120" cy="461665"/>
          </a:xfrm>
          <a:prstGeom prst="rect">
            <a:avLst/>
          </a:prstGeom>
          <a:noFill/>
        </p:spPr>
        <p:txBody>
          <a:bodyPr wrap="square" rtlCol="0">
            <a:spAutoFit/>
          </a:bodyPr>
          <a:lstStyle/>
          <a:p>
            <a:r>
              <a:rPr lang="en-US" altLang="ja-JP" sz="2400" dirty="0"/>
              <a:t>9</a:t>
            </a:r>
            <a:r>
              <a:rPr lang="ja-JP" altLang="en-US" sz="2400" dirty="0"/>
              <a:t>　・　</a:t>
            </a:r>
            <a:r>
              <a:rPr lang="en-US" altLang="ja-JP" sz="2400" dirty="0"/>
              <a:t>1</a:t>
            </a:r>
            <a:r>
              <a:rPr lang="ja-JP" altLang="en-US" sz="2400" dirty="0"/>
              <a:t>　・　</a:t>
            </a:r>
            <a:r>
              <a:rPr lang="en-US" altLang="ja-JP" sz="2400" dirty="0"/>
              <a:t>3</a:t>
            </a:r>
            <a:r>
              <a:rPr lang="ja-JP" altLang="en-US" sz="2400" dirty="0"/>
              <a:t>　・　</a:t>
            </a:r>
            <a:r>
              <a:rPr lang="en-US" altLang="ja-JP" sz="2400" dirty="0"/>
              <a:t>4</a:t>
            </a:r>
            <a:endParaRPr lang="ja-JP" altLang="en-US" sz="2400" dirty="0"/>
          </a:p>
        </p:txBody>
      </p:sp>
      <p:cxnSp>
        <p:nvCxnSpPr>
          <p:cNvPr id="15" name="直線コネクタ 14">
            <a:extLst>
              <a:ext uri="{FF2B5EF4-FFF2-40B4-BE49-F238E27FC236}">
                <a16:creationId xmlns:a16="http://schemas.microsoft.com/office/drawing/2014/main" id="{4AD1B923-323C-7D4E-B4CB-AEB04C422FF0}"/>
              </a:ext>
            </a:extLst>
          </p:cNvPr>
          <p:cNvCxnSpPr/>
          <p:nvPr/>
        </p:nvCxnSpPr>
        <p:spPr>
          <a:xfrm flipH="1">
            <a:off x="9144546" y="4036557"/>
            <a:ext cx="252028" cy="2875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6068C8E-36F0-3740-ACD2-EFC07D59408D}"/>
              </a:ext>
            </a:extLst>
          </p:cNvPr>
          <p:cNvCxnSpPr/>
          <p:nvPr/>
        </p:nvCxnSpPr>
        <p:spPr>
          <a:xfrm flipH="1">
            <a:off x="8144119" y="4030225"/>
            <a:ext cx="252028" cy="2875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円/楕円 16">
            <a:extLst>
              <a:ext uri="{FF2B5EF4-FFF2-40B4-BE49-F238E27FC236}">
                <a16:creationId xmlns:a16="http://schemas.microsoft.com/office/drawing/2014/main" id="{1D507515-634B-3040-BC5E-5F0268211626}"/>
              </a:ext>
            </a:extLst>
          </p:cNvPr>
          <p:cNvSpPr/>
          <p:nvPr/>
        </p:nvSpPr>
        <p:spPr>
          <a:xfrm>
            <a:off x="6969736" y="3992592"/>
            <a:ext cx="360040" cy="344121"/>
          </a:xfrm>
          <a:prstGeom prst="ellipse">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18" name="三角形 17">
            <a:extLst>
              <a:ext uri="{FF2B5EF4-FFF2-40B4-BE49-F238E27FC236}">
                <a16:creationId xmlns:a16="http://schemas.microsoft.com/office/drawing/2014/main" id="{CB44F7FF-4965-094A-BD49-47BC4578A3C5}"/>
              </a:ext>
            </a:extLst>
          </p:cNvPr>
          <p:cNvSpPr/>
          <p:nvPr/>
        </p:nvSpPr>
        <p:spPr>
          <a:xfrm>
            <a:off x="4810448" y="4012677"/>
            <a:ext cx="360040" cy="318904"/>
          </a:xfrm>
          <a:prstGeom prst="triangle">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19" name="三角形 18">
            <a:extLst>
              <a:ext uri="{FF2B5EF4-FFF2-40B4-BE49-F238E27FC236}">
                <a16:creationId xmlns:a16="http://schemas.microsoft.com/office/drawing/2014/main" id="{D91689AD-053D-444F-818E-A535EFEF15A2}"/>
              </a:ext>
            </a:extLst>
          </p:cNvPr>
          <p:cNvSpPr/>
          <p:nvPr/>
        </p:nvSpPr>
        <p:spPr>
          <a:xfrm>
            <a:off x="5899560" y="4005200"/>
            <a:ext cx="360040" cy="318904"/>
          </a:xfrm>
          <a:prstGeom prst="triangle">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20" name="三角形 19">
            <a:extLst>
              <a:ext uri="{FF2B5EF4-FFF2-40B4-BE49-F238E27FC236}">
                <a16:creationId xmlns:a16="http://schemas.microsoft.com/office/drawing/2014/main" id="{3C27D02E-6C2A-4743-A652-9D6D4795D501}"/>
              </a:ext>
            </a:extLst>
          </p:cNvPr>
          <p:cNvSpPr/>
          <p:nvPr/>
        </p:nvSpPr>
        <p:spPr>
          <a:xfrm>
            <a:off x="10210916" y="3968023"/>
            <a:ext cx="360040" cy="318904"/>
          </a:xfrm>
          <a:prstGeom prst="triangle">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21" name="円/楕円 20">
            <a:extLst>
              <a:ext uri="{FF2B5EF4-FFF2-40B4-BE49-F238E27FC236}">
                <a16:creationId xmlns:a16="http://schemas.microsoft.com/office/drawing/2014/main" id="{E097D2D1-1304-3E4D-BFCB-8DE3300AAAD6}"/>
              </a:ext>
            </a:extLst>
          </p:cNvPr>
          <p:cNvSpPr/>
          <p:nvPr/>
        </p:nvSpPr>
        <p:spPr>
          <a:xfrm>
            <a:off x="4772756" y="4666972"/>
            <a:ext cx="360040" cy="344121"/>
          </a:xfrm>
          <a:prstGeom prst="ellipse">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22" name="テキスト ボックス 21">
            <a:extLst>
              <a:ext uri="{FF2B5EF4-FFF2-40B4-BE49-F238E27FC236}">
                <a16:creationId xmlns:a16="http://schemas.microsoft.com/office/drawing/2014/main" id="{2C46EFD0-FD47-E748-BBAF-0105388D8B8D}"/>
              </a:ext>
            </a:extLst>
          </p:cNvPr>
          <p:cNvSpPr txBox="1"/>
          <p:nvPr/>
        </p:nvSpPr>
        <p:spPr>
          <a:xfrm>
            <a:off x="4396184" y="5976478"/>
            <a:ext cx="521443" cy="461665"/>
          </a:xfrm>
          <a:prstGeom prst="rect">
            <a:avLst/>
          </a:prstGeom>
          <a:noFill/>
        </p:spPr>
        <p:txBody>
          <a:bodyPr wrap="square" rtlCol="0">
            <a:spAutoFit/>
          </a:bodyPr>
          <a:lstStyle/>
          <a:p>
            <a:r>
              <a:rPr lang="en-US" altLang="ja-JP" sz="2400" dirty="0"/>
              <a:t>9</a:t>
            </a:r>
            <a:r>
              <a:rPr lang="ja-JP" altLang="en-US" sz="2400" dirty="0"/>
              <a:t>　</a:t>
            </a:r>
          </a:p>
        </p:txBody>
      </p:sp>
      <p:sp>
        <p:nvSpPr>
          <p:cNvPr id="23" name="テキスト ボックス 22">
            <a:extLst>
              <a:ext uri="{FF2B5EF4-FFF2-40B4-BE49-F238E27FC236}">
                <a16:creationId xmlns:a16="http://schemas.microsoft.com/office/drawing/2014/main" id="{CD8C881F-118A-124D-BEE6-DB08BCB0D192}"/>
              </a:ext>
            </a:extLst>
          </p:cNvPr>
          <p:cNvSpPr txBox="1"/>
          <p:nvPr/>
        </p:nvSpPr>
        <p:spPr>
          <a:xfrm>
            <a:off x="7535096" y="5983557"/>
            <a:ext cx="2881384" cy="461665"/>
          </a:xfrm>
          <a:prstGeom prst="rect">
            <a:avLst/>
          </a:prstGeom>
          <a:noFill/>
        </p:spPr>
        <p:txBody>
          <a:bodyPr wrap="square" rtlCol="0">
            <a:spAutoFit/>
          </a:bodyPr>
          <a:lstStyle/>
          <a:p>
            <a:r>
              <a:rPr lang="en-US" altLang="ja-JP" sz="2400" dirty="0"/>
              <a:t>6</a:t>
            </a:r>
            <a:r>
              <a:rPr lang="ja-JP" altLang="en-US" sz="2400" dirty="0"/>
              <a:t>　・　</a:t>
            </a:r>
            <a:r>
              <a:rPr lang="en-US" altLang="ja-JP" sz="2400" dirty="0"/>
              <a:t>7</a:t>
            </a:r>
            <a:r>
              <a:rPr lang="ja-JP" altLang="en-US" sz="2400" dirty="0"/>
              <a:t>　・　</a:t>
            </a:r>
            <a:r>
              <a:rPr lang="en-US" altLang="ja-JP" sz="2400" dirty="0"/>
              <a:t>8</a:t>
            </a:r>
            <a:r>
              <a:rPr lang="ja-JP" altLang="en-US" sz="2400" dirty="0"/>
              <a:t>　</a:t>
            </a:r>
          </a:p>
        </p:txBody>
      </p:sp>
    </p:spTree>
    <p:extLst>
      <p:ext uri="{BB962C8B-B14F-4D97-AF65-F5344CB8AC3E}">
        <p14:creationId xmlns:p14="http://schemas.microsoft.com/office/powerpoint/2010/main" val="348016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8260" y="410067"/>
            <a:ext cx="6105872" cy="782960"/>
          </a:xfrm>
        </p:spPr>
        <p:txBody>
          <a:bodyPr>
            <a:normAutofit/>
          </a:bodyPr>
          <a:lstStyle/>
          <a:p>
            <a:r>
              <a:rPr lang="ja-JP" altLang="en-US" dirty="0"/>
              <a:t>「潜在意識」の出し方</a:t>
            </a:r>
            <a:endParaRPr kumimoji="1" lang="ja-JP" altLang="en-US" dirty="0"/>
          </a:p>
        </p:txBody>
      </p:sp>
      <p:sp>
        <p:nvSpPr>
          <p:cNvPr id="3" name="コンテンツ プレースホルダ 2"/>
          <p:cNvSpPr>
            <a:spLocks noGrp="1"/>
          </p:cNvSpPr>
          <p:nvPr>
            <p:ph idx="1"/>
          </p:nvPr>
        </p:nvSpPr>
        <p:spPr>
          <a:xfrm>
            <a:off x="868261" y="1905391"/>
            <a:ext cx="10694911" cy="3168352"/>
          </a:xfrm>
        </p:spPr>
        <p:txBody>
          <a:bodyPr>
            <a:normAutofit/>
          </a:bodyPr>
          <a:lstStyle/>
          <a:p>
            <a:pPr marL="0" indent="0">
              <a:buNone/>
            </a:pPr>
            <a:r>
              <a:rPr lang="ja-JP" altLang="en-US"/>
              <a:t>１）「</a:t>
            </a:r>
            <a:r>
              <a:rPr lang="ja-JP" altLang="en-US" dirty="0"/>
              <a:t>本命星」が真ん中（中宮）に入っている盤を探す。</a:t>
            </a:r>
            <a:endParaRPr lang="en-US" altLang="ja-JP" dirty="0"/>
          </a:p>
          <a:p>
            <a:pPr marL="0" indent="0">
              <a:buNone/>
            </a:pPr>
            <a:endParaRPr lang="en-US" altLang="ja-JP" dirty="0"/>
          </a:p>
          <a:p>
            <a:pPr marL="0" indent="0">
              <a:buNone/>
            </a:pPr>
            <a:r>
              <a:rPr lang="ja-JP" altLang="en-US"/>
              <a:t>２）その</a:t>
            </a:r>
            <a:r>
              <a:rPr lang="ja-JP" altLang="en-US" dirty="0"/>
              <a:t>盤の中で「月命星」を探す。</a:t>
            </a:r>
            <a:endParaRPr lang="en-US" altLang="ja-JP" dirty="0"/>
          </a:p>
          <a:p>
            <a:pPr marL="0" indent="0">
              <a:buNone/>
            </a:pPr>
            <a:endParaRPr lang="en-US" altLang="ja-JP" dirty="0"/>
          </a:p>
          <a:p>
            <a:pPr marL="0" indent="0">
              <a:buNone/>
            </a:pPr>
            <a:r>
              <a:rPr lang="ja-JP" altLang="en-US"/>
              <a:t>３）その</a:t>
            </a:r>
            <a:r>
              <a:rPr lang="ja-JP" altLang="en-US" dirty="0"/>
              <a:t>「月命星」の向い側にあるのが「潜在意識」。</a:t>
            </a:r>
            <a:endParaRPr lang="ja-JP" altLang="ja-JP" dirty="0"/>
          </a:p>
          <a:p>
            <a:pPr marL="0" indent="0">
              <a:buNone/>
            </a:pPr>
            <a:endParaRPr kumimoji="1" lang="ja-JP" altLang="en-US" dirty="0"/>
          </a:p>
        </p:txBody>
      </p:sp>
      <p:sp>
        <p:nvSpPr>
          <p:cNvPr id="4" name="スライド番号プレースホルダ 3"/>
          <p:cNvSpPr>
            <a:spLocks noGrp="1"/>
          </p:cNvSpPr>
          <p:nvPr>
            <p:ph type="sldNum" sz="quarter" idx="12"/>
          </p:nvPr>
        </p:nvSpPr>
        <p:spPr/>
        <p:txBody>
          <a:bodyPr/>
          <a:lstStyle/>
          <a:p>
            <a:fld id="{8419FAA8-2C6F-493A-8B9A-BF0138D4D2E6}" type="slidenum">
              <a:rPr kumimoji="1" lang="ja-JP" altLang="en-US" smtClean="0"/>
              <a:pPr/>
              <a:t>2</a:t>
            </a:fld>
            <a:endParaRPr kumimoji="1" lang="ja-JP" altLang="en-US"/>
          </a:p>
        </p:txBody>
      </p:sp>
      <p:grpSp>
        <p:nvGrpSpPr>
          <p:cNvPr id="11" name="図形グループ 10"/>
          <p:cNvGrpSpPr/>
          <p:nvPr/>
        </p:nvGrpSpPr>
        <p:grpSpPr>
          <a:xfrm>
            <a:off x="2224473" y="4817903"/>
            <a:ext cx="1656184" cy="1872208"/>
            <a:chOff x="971600" y="2636912"/>
            <a:chExt cx="2160240" cy="2160240"/>
          </a:xfrm>
        </p:grpSpPr>
        <p:cxnSp>
          <p:nvCxnSpPr>
            <p:cNvPr id="12" name="直線コネクタ 11"/>
            <p:cNvCxnSpPr/>
            <p:nvPr/>
          </p:nvCxnSpPr>
          <p:spPr>
            <a:xfrm>
              <a:off x="971600" y="3429000"/>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971600" y="4149080"/>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691680" y="2636912"/>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411760" y="2636912"/>
              <a:ext cx="0" cy="208823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角丸四角形 9"/>
          <p:cNvSpPr/>
          <p:nvPr/>
        </p:nvSpPr>
        <p:spPr>
          <a:xfrm>
            <a:off x="10022587" y="306729"/>
            <a:ext cx="1656184" cy="432048"/>
          </a:xfrm>
          <a:prstGeom prst="roundRect">
            <a:avLst/>
          </a:prstGeom>
          <a:solidFill>
            <a:srgbClr val="000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手順</a:t>
            </a:r>
            <a:r>
              <a:rPr lang="ja-JP" altLang="ja-JP" sz="2400" dirty="0"/>
              <a:t>3</a:t>
            </a:r>
            <a:endParaRPr lang="ja-JP" altLang="en-US" sz="2400" dirty="0"/>
          </a:p>
        </p:txBody>
      </p:sp>
      <p:sp>
        <p:nvSpPr>
          <p:cNvPr id="5" name="テキスト ボックス 4"/>
          <p:cNvSpPr txBox="1"/>
          <p:nvPr/>
        </p:nvSpPr>
        <p:spPr>
          <a:xfrm>
            <a:off x="2858836" y="5562674"/>
            <a:ext cx="432048" cy="461665"/>
          </a:xfrm>
          <a:prstGeom prst="rect">
            <a:avLst/>
          </a:prstGeom>
          <a:noFill/>
        </p:spPr>
        <p:txBody>
          <a:bodyPr wrap="square" rtlCol="0">
            <a:spAutoFit/>
          </a:bodyPr>
          <a:lstStyle/>
          <a:p>
            <a:r>
              <a:rPr lang="en-US" altLang="ja-JP" sz="2400"/>
              <a:t>2</a:t>
            </a:r>
            <a:endParaRPr lang="ja-JP" altLang="en-US" sz="2400" dirty="0"/>
          </a:p>
        </p:txBody>
      </p:sp>
      <p:sp>
        <p:nvSpPr>
          <p:cNvPr id="16" name="テキスト ボックス 15"/>
          <p:cNvSpPr txBox="1"/>
          <p:nvPr/>
        </p:nvSpPr>
        <p:spPr>
          <a:xfrm>
            <a:off x="2247615" y="4960594"/>
            <a:ext cx="432048" cy="461665"/>
          </a:xfrm>
          <a:prstGeom prst="rect">
            <a:avLst/>
          </a:prstGeom>
          <a:noFill/>
        </p:spPr>
        <p:txBody>
          <a:bodyPr wrap="square" rtlCol="0">
            <a:spAutoFit/>
          </a:bodyPr>
          <a:lstStyle/>
          <a:p>
            <a:r>
              <a:rPr lang="en-US" altLang="ja-JP" sz="2400" dirty="0"/>
              <a:t>1</a:t>
            </a:r>
            <a:endParaRPr lang="ja-JP" altLang="en-US" sz="2400" dirty="0"/>
          </a:p>
        </p:txBody>
      </p:sp>
      <p:sp>
        <p:nvSpPr>
          <p:cNvPr id="17" name="テキスト ボックス 16"/>
          <p:cNvSpPr txBox="1"/>
          <p:nvPr/>
        </p:nvSpPr>
        <p:spPr>
          <a:xfrm>
            <a:off x="2890799" y="5048880"/>
            <a:ext cx="432048" cy="461665"/>
          </a:xfrm>
          <a:prstGeom prst="rect">
            <a:avLst/>
          </a:prstGeom>
          <a:noFill/>
        </p:spPr>
        <p:txBody>
          <a:bodyPr wrap="square" rtlCol="0">
            <a:spAutoFit/>
          </a:bodyPr>
          <a:lstStyle/>
          <a:p>
            <a:r>
              <a:rPr lang="en-US" altLang="ja-JP" sz="2400" dirty="0"/>
              <a:t>6</a:t>
            </a:r>
            <a:endParaRPr lang="ja-JP" altLang="en-US" sz="2400" dirty="0"/>
          </a:p>
        </p:txBody>
      </p:sp>
      <p:sp>
        <p:nvSpPr>
          <p:cNvPr id="18" name="テキスト ボックス 17"/>
          <p:cNvSpPr txBox="1"/>
          <p:nvPr/>
        </p:nvSpPr>
        <p:spPr>
          <a:xfrm>
            <a:off x="3442860" y="5048880"/>
            <a:ext cx="432048" cy="461665"/>
          </a:xfrm>
          <a:prstGeom prst="rect">
            <a:avLst/>
          </a:prstGeom>
          <a:noFill/>
        </p:spPr>
        <p:txBody>
          <a:bodyPr wrap="square" rtlCol="0">
            <a:spAutoFit/>
          </a:bodyPr>
          <a:lstStyle/>
          <a:p>
            <a:r>
              <a:rPr lang="en-US" altLang="ja-JP" sz="2400" dirty="0"/>
              <a:t>8</a:t>
            </a:r>
            <a:endParaRPr lang="ja-JP" altLang="en-US" sz="2400" dirty="0"/>
          </a:p>
        </p:txBody>
      </p:sp>
      <p:sp>
        <p:nvSpPr>
          <p:cNvPr id="19" name="テキスト ボックス 18"/>
          <p:cNvSpPr txBox="1"/>
          <p:nvPr/>
        </p:nvSpPr>
        <p:spPr>
          <a:xfrm>
            <a:off x="3450363" y="5670145"/>
            <a:ext cx="432048" cy="461665"/>
          </a:xfrm>
          <a:prstGeom prst="rect">
            <a:avLst/>
          </a:prstGeom>
          <a:noFill/>
        </p:spPr>
        <p:txBody>
          <a:bodyPr wrap="square" rtlCol="0">
            <a:spAutoFit/>
          </a:bodyPr>
          <a:lstStyle/>
          <a:p>
            <a:r>
              <a:rPr lang="en-US" altLang="ja-JP" sz="2400" dirty="0"/>
              <a:t>4</a:t>
            </a:r>
            <a:endParaRPr lang="ja-JP" altLang="en-US" sz="2400" dirty="0"/>
          </a:p>
        </p:txBody>
      </p:sp>
      <p:sp>
        <p:nvSpPr>
          <p:cNvPr id="20" name="テキスト ボックス 19"/>
          <p:cNvSpPr txBox="1"/>
          <p:nvPr/>
        </p:nvSpPr>
        <p:spPr>
          <a:xfrm>
            <a:off x="2309192" y="5619757"/>
            <a:ext cx="432048" cy="461665"/>
          </a:xfrm>
          <a:prstGeom prst="rect">
            <a:avLst/>
          </a:prstGeom>
          <a:noFill/>
        </p:spPr>
        <p:txBody>
          <a:bodyPr wrap="square" rtlCol="0">
            <a:spAutoFit/>
          </a:bodyPr>
          <a:lstStyle/>
          <a:p>
            <a:r>
              <a:rPr lang="en-US" altLang="ja-JP" sz="2400" dirty="0"/>
              <a:t>9</a:t>
            </a:r>
            <a:endParaRPr lang="ja-JP" altLang="en-US" sz="2400" dirty="0"/>
          </a:p>
        </p:txBody>
      </p:sp>
      <p:sp>
        <p:nvSpPr>
          <p:cNvPr id="21" name="テキスト ボックス 20"/>
          <p:cNvSpPr txBox="1"/>
          <p:nvPr/>
        </p:nvSpPr>
        <p:spPr>
          <a:xfrm>
            <a:off x="2326971" y="6275029"/>
            <a:ext cx="432048" cy="461665"/>
          </a:xfrm>
          <a:prstGeom prst="rect">
            <a:avLst/>
          </a:prstGeom>
          <a:noFill/>
        </p:spPr>
        <p:txBody>
          <a:bodyPr wrap="square" rtlCol="0">
            <a:spAutoFit/>
          </a:bodyPr>
          <a:lstStyle/>
          <a:p>
            <a:r>
              <a:rPr lang="en-US" altLang="ja-JP" sz="2400" dirty="0"/>
              <a:t>5</a:t>
            </a:r>
            <a:endParaRPr lang="ja-JP" altLang="en-US" sz="2400" dirty="0"/>
          </a:p>
        </p:txBody>
      </p:sp>
      <p:sp>
        <p:nvSpPr>
          <p:cNvPr id="22" name="テキスト ボックス 21"/>
          <p:cNvSpPr txBox="1"/>
          <p:nvPr/>
        </p:nvSpPr>
        <p:spPr>
          <a:xfrm>
            <a:off x="2908612" y="6250873"/>
            <a:ext cx="432048" cy="461665"/>
          </a:xfrm>
          <a:prstGeom prst="rect">
            <a:avLst/>
          </a:prstGeom>
          <a:noFill/>
        </p:spPr>
        <p:txBody>
          <a:bodyPr wrap="square" rtlCol="0">
            <a:spAutoFit/>
          </a:bodyPr>
          <a:lstStyle/>
          <a:p>
            <a:r>
              <a:rPr lang="en-US" altLang="ja-JP" sz="2400" dirty="0"/>
              <a:t>7</a:t>
            </a:r>
            <a:endParaRPr lang="ja-JP" altLang="en-US" sz="2400" dirty="0"/>
          </a:p>
        </p:txBody>
      </p:sp>
      <p:sp>
        <p:nvSpPr>
          <p:cNvPr id="23" name="テキスト ボックス 22"/>
          <p:cNvSpPr txBox="1"/>
          <p:nvPr/>
        </p:nvSpPr>
        <p:spPr>
          <a:xfrm>
            <a:off x="3412352" y="6162588"/>
            <a:ext cx="432048" cy="461665"/>
          </a:xfrm>
          <a:prstGeom prst="rect">
            <a:avLst/>
          </a:prstGeom>
          <a:noFill/>
        </p:spPr>
        <p:txBody>
          <a:bodyPr wrap="square" rtlCol="0">
            <a:spAutoFit/>
          </a:bodyPr>
          <a:lstStyle/>
          <a:p>
            <a:r>
              <a:rPr lang="en-US" altLang="ja-JP" sz="2400" dirty="0"/>
              <a:t>3</a:t>
            </a:r>
            <a:endParaRPr lang="ja-JP" altLang="en-US" sz="2400" dirty="0"/>
          </a:p>
        </p:txBody>
      </p:sp>
      <p:sp>
        <p:nvSpPr>
          <p:cNvPr id="24" name="円/楕円 23"/>
          <p:cNvSpPr/>
          <p:nvPr/>
        </p:nvSpPr>
        <p:spPr>
          <a:xfrm>
            <a:off x="3388665" y="6236470"/>
            <a:ext cx="432048" cy="398116"/>
          </a:xfrm>
          <a:prstGeom prst="ellipse">
            <a:avLst/>
          </a:prstGeom>
          <a:solidFill>
            <a:srgbClr val="92D05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25" name="円/楕円 24"/>
          <p:cNvSpPr/>
          <p:nvPr/>
        </p:nvSpPr>
        <p:spPr>
          <a:xfrm>
            <a:off x="2236537" y="5012334"/>
            <a:ext cx="432048" cy="398116"/>
          </a:xfrm>
          <a:prstGeom prst="ellipse">
            <a:avLst/>
          </a:prstGeom>
          <a:solidFill>
            <a:srgbClr val="FFFF0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26" name="円/楕円 25"/>
          <p:cNvSpPr/>
          <p:nvPr/>
        </p:nvSpPr>
        <p:spPr>
          <a:xfrm>
            <a:off x="2884609" y="5622330"/>
            <a:ext cx="432048" cy="398116"/>
          </a:xfrm>
          <a:prstGeom prst="ellipse">
            <a:avLst/>
          </a:prstGeom>
          <a:solidFill>
            <a:srgbClr val="FFCCFF">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27" name="円/楕円 26"/>
          <p:cNvSpPr/>
          <p:nvPr/>
        </p:nvSpPr>
        <p:spPr>
          <a:xfrm>
            <a:off x="11246723" y="1905391"/>
            <a:ext cx="432048" cy="398116"/>
          </a:xfrm>
          <a:prstGeom prst="ellipse">
            <a:avLst/>
          </a:prstGeom>
          <a:solidFill>
            <a:srgbClr val="FFCCFF">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28" name="円/楕円 27"/>
          <p:cNvSpPr/>
          <p:nvPr/>
        </p:nvSpPr>
        <p:spPr>
          <a:xfrm>
            <a:off x="6981407" y="2852937"/>
            <a:ext cx="432048" cy="398116"/>
          </a:xfrm>
          <a:prstGeom prst="ellipse">
            <a:avLst/>
          </a:prstGeom>
          <a:solidFill>
            <a:srgbClr val="92D05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29" name="円/楕円 28"/>
          <p:cNvSpPr/>
          <p:nvPr/>
        </p:nvSpPr>
        <p:spPr>
          <a:xfrm>
            <a:off x="9879957" y="3963053"/>
            <a:ext cx="432048" cy="398116"/>
          </a:xfrm>
          <a:prstGeom prst="ellipse">
            <a:avLst/>
          </a:prstGeom>
          <a:solidFill>
            <a:srgbClr val="FFFF0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grpSp>
        <p:nvGrpSpPr>
          <p:cNvPr id="30" name="図形グループ 10">
            <a:extLst>
              <a:ext uri="{FF2B5EF4-FFF2-40B4-BE49-F238E27FC236}">
                <a16:creationId xmlns:a16="http://schemas.microsoft.com/office/drawing/2014/main" id="{9794919F-B264-E44D-9D43-D8B179943641}"/>
              </a:ext>
            </a:extLst>
          </p:cNvPr>
          <p:cNvGrpSpPr/>
          <p:nvPr/>
        </p:nvGrpSpPr>
        <p:grpSpPr>
          <a:xfrm>
            <a:off x="6450676" y="4798287"/>
            <a:ext cx="1656184" cy="1872208"/>
            <a:chOff x="971600" y="2636912"/>
            <a:chExt cx="2160240" cy="2160240"/>
          </a:xfrm>
        </p:grpSpPr>
        <p:cxnSp>
          <p:nvCxnSpPr>
            <p:cNvPr id="31" name="直線コネクタ 30">
              <a:extLst>
                <a:ext uri="{FF2B5EF4-FFF2-40B4-BE49-F238E27FC236}">
                  <a16:creationId xmlns:a16="http://schemas.microsoft.com/office/drawing/2014/main" id="{DED74F83-D84A-0647-88A7-816FE92B51DC}"/>
                </a:ext>
              </a:extLst>
            </p:cNvPr>
            <p:cNvCxnSpPr/>
            <p:nvPr/>
          </p:nvCxnSpPr>
          <p:spPr>
            <a:xfrm>
              <a:off x="971600" y="3429000"/>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53B70D42-DE55-6249-865B-FC9F8BEAED13}"/>
                </a:ext>
              </a:extLst>
            </p:cNvPr>
            <p:cNvCxnSpPr/>
            <p:nvPr/>
          </p:nvCxnSpPr>
          <p:spPr>
            <a:xfrm>
              <a:off x="971600" y="4149080"/>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64B2B2E-AE35-914F-BFB7-B7584852E955}"/>
                </a:ext>
              </a:extLst>
            </p:cNvPr>
            <p:cNvCxnSpPr/>
            <p:nvPr/>
          </p:nvCxnSpPr>
          <p:spPr>
            <a:xfrm>
              <a:off x="1691680" y="2636912"/>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AFF92EB4-7D29-F040-AC83-7C1781595DA1}"/>
                </a:ext>
              </a:extLst>
            </p:cNvPr>
            <p:cNvCxnSpPr/>
            <p:nvPr/>
          </p:nvCxnSpPr>
          <p:spPr>
            <a:xfrm>
              <a:off x="2512680" y="2672915"/>
              <a:ext cx="0" cy="2088232"/>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テキスト ボックス 5">
            <a:extLst>
              <a:ext uri="{FF2B5EF4-FFF2-40B4-BE49-F238E27FC236}">
                <a16:creationId xmlns:a16="http://schemas.microsoft.com/office/drawing/2014/main" id="{2A63DF1E-637E-884E-A59B-6C33D141B201}"/>
              </a:ext>
            </a:extLst>
          </p:cNvPr>
          <p:cNvSpPr txBox="1"/>
          <p:nvPr/>
        </p:nvSpPr>
        <p:spPr>
          <a:xfrm>
            <a:off x="1199455" y="4817905"/>
            <a:ext cx="988087" cy="338554"/>
          </a:xfrm>
          <a:prstGeom prst="rect">
            <a:avLst/>
          </a:prstGeom>
          <a:noFill/>
        </p:spPr>
        <p:txBody>
          <a:bodyPr wrap="square" rtlCol="0">
            <a:spAutoFit/>
          </a:bodyPr>
          <a:lstStyle/>
          <a:p>
            <a:r>
              <a:rPr lang="ja-JP" altLang="en-US" sz="1600"/>
              <a:t>（例）</a:t>
            </a:r>
          </a:p>
        </p:txBody>
      </p:sp>
      <p:sp>
        <p:nvSpPr>
          <p:cNvPr id="35" name="テキスト ボックス 34">
            <a:extLst>
              <a:ext uri="{FF2B5EF4-FFF2-40B4-BE49-F238E27FC236}">
                <a16:creationId xmlns:a16="http://schemas.microsoft.com/office/drawing/2014/main" id="{26B0B0D7-6801-D84C-8C2E-FB901366BBA1}"/>
              </a:ext>
            </a:extLst>
          </p:cNvPr>
          <p:cNvSpPr txBox="1"/>
          <p:nvPr/>
        </p:nvSpPr>
        <p:spPr>
          <a:xfrm>
            <a:off x="5387701" y="4738435"/>
            <a:ext cx="1135816" cy="338554"/>
          </a:xfrm>
          <a:prstGeom prst="rect">
            <a:avLst/>
          </a:prstGeom>
          <a:noFill/>
        </p:spPr>
        <p:txBody>
          <a:bodyPr wrap="square" rtlCol="0">
            <a:spAutoFit/>
          </a:bodyPr>
          <a:lstStyle/>
          <a:p>
            <a:r>
              <a:rPr lang="ja-JP" altLang="en-US" sz="1600"/>
              <a:t>（練習）</a:t>
            </a:r>
          </a:p>
        </p:txBody>
      </p:sp>
      <p:sp>
        <p:nvSpPr>
          <p:cNvPr id="36" name="円/楕円 35">
            <a:extLst>
              <a:ext uri="{FF2B5EF4-FFF2-40B4-BE49-F238E27FC236}">
                <a16:creationId xmlns:a16="http://schemas.microsoft.com/office/drawing/2014/main" id="{8058D60D-88D0-524D-A4AE-78D54A33F898}"/>
              </a:ext>
            </a:extLst>
          </p:cNvPr>
          <p:cNvSpPr/>
          <p:nvPr/>
        </p:nvSpPr>
        <p:spPr>
          <a:xfrm>
            <a:off x="7112440" y="5599437"/>
            <a:ext cx="432048" cy="398116"/>
          </a:xfrm>
          <a:prstGeom prst="ellipse">
            <a:avLst/>
          </a:prstGeom>
          <a:solidFill>
            <a:srgbClr val="FFCCFF">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Tree>
    <p:extLst>
      <p:ext uri="{BB962C8B-B14F-4D97-AF65-F5344CB8AC3E}">
        <p14:creationId xmlns:p14="http://schemas.microsoft.com/office/powerpoint/2010/main" val="294824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1100" y="420971"/>
            <a:ext cx="7772400" cy="796951"/>
          </a:xfrm>
        </p:spPr>
        <p:txBody>
          <a:bodyPr>
            <a:normAutofit/>
          </a:bodyPr>
          <a:lstStyle/>
          <a:p>
            <a:r>
              <a:rPr lang="ja-JP" altLang="en-US" dirty="0"/>
              <a:t>「流れ」の出し方</a:t>
            </a:r>
            <a:endParaRPr kumimoji="1" lang="ja-JP" altLang="en-US" dirty="0"/>
          </a:p>
        </p:txBody>
      </p:sp>
      <p:sp>
        <p:nvSpPr>
          <p:cNvPr id="3" name="コンテンツ プレースホルダ 2"/>
          <p:cNvSpPr>
            <a:spLocks noGrp="1"/>
          </p:cNvSpPr>
          <p:nvPr>
            <p:ph idx="1"/>
          </p:nvPr>
        </p:nvSpPr>
        <p:spPr>
          <a:xfrm>
            <a:off x="911436" y="1556792"/>
            <a:ext cx="10753176" cy="4572000"/>
          </a:xfrm>
        </p:spPr>
        <p:txBody>
          <a:bodyPr>
            <a:normAutofit/>
          </a:bodyPr>
          <a:lstStyle/>
          <a:p>
            <a:pPr marL="0" indent="0">
              <a:buNone/>
            </a:pPr>
            <a:r>
              <a:rPr lang="ja-JP" altLang="en-US"/>
              <a:t>１）「</a:t>
            </a:r>
            <a:r>
              <a:rPr lang="ja-JP" altLang="en-US" dirty="0"/>
              <a:t>本命星」が真ん中（中宮）に入っている盤を探す。</a:t>
            </a:r>
            <a:endParaRPr lang="en-US" altLang="ja-JP" dirty="0"/>
          </a:p>
          <a:p>
            <a:pPr marL="0" indent="0">
              <a:buNone/>
            </a:pPr>
            <a:endParaRPr lang="en-US" altLang="ja-JP" dirty="0"/>
          </a:p>
          <a:p>
            <a:pPr marL="0" indent="0">
              <a:buNone/>
            </a:pPr>
            <a:r>
              <a:rPr lang="ja-JP" altLang="en-US"/>
              <a:t>２）その</a:t>
            </a:r>
            <a:r>
              <a:rPr lang="ja-JP" altLang="en-US" dirty="0"/>
              <a:t>盤の中で「月命星」を探す。</a:t>
            </a:r>
            <a:endParaRPr lang="en-US" altLang="ja-JP" dirty="0"/>
          </a:p>
          <a:p>
            <a:pPr marL="0" indent="0">
              <a:buNone/>
            </a:pPr>
            <a:endParaRPr lang="en-US" altLang="ja-JP" dirty="0"/>
          </a:p>
          <a:p>
            <a:pPr marL="0" indent="0">
              <a:buNone/>
            </a:pPr>
            <a:r>
              <a:rPr lang="ja-JP" altLang="en-US"/>
              <a:t>３）「</a:t>
            </a:r>
            <a:r>
              <a:rPr lang="ja-JP" altLang="en-US" dirty="0"/>
              <a:t>本命星」と「月命星」の位置関係を後天定位と比べ、</a:t>
            </a:r>
            <a:endParaRPr lang="en-US" altLang="ja-JP" dirty="0"/>
          </a:p>
          <a:p>
            <a:pPr marL="0" indent="0">
              <a:buNone/>
            </a:pPr>
            <a:r>
              <a:rPr lang="ja-JP" altLang="en-US"/>
              <a:t>　　該当</a:t>
            </a:r>
            <a:r>
              <a:rPr lang="ja-JP" altLang="en-US" dirty="0"/>
              <a:t>するものが「流れ」</a:t>
            </a:r>
            <a:endParaRPr lang="ja-JP" altLang="ja-JP" dirty="0"/>
          </a:p>
          <a:p>
            <a:pPr marL="0" indent="0">
              <a:buNone/>
            </a:pPr>
            <a:endParaRPr kumimoji="1" lang="ja-JP" altLang="en-US" dirty="0"/>
          </a:p>
        </p:txBody>
      </p:sp>
      <p:sp>
        <p:nvSpPr>
          <p:cNvPr id="4" name="スライド番号プレースホルダ 3"/>
          <p:cNvSpPr>
            <a:spLocks noGrp="1"/>
          </p:cNvSpPr>
          <p:nvPr>
            <p:ph type="sldNum" sz="quarter" idx="12"/>
          </p:nvPr>
        </p:nvSpPr>
        <p:spPr/>
        <p:txBody>
          <a:bodyPr/>
          <a:lstStyle/>
          <a:p>
            <a:fld id="{8419FAA8-2C6F-493A-8B9A-BF0138D4D2E6}" type="slidenum">
              <a:rPr kumimoji="1" lang="ja-JP" altLang="en-US" smtClean="0"/>
              <a:pPr/>
              <a:t>3</a:t>
            </a:fld>
            <a:endParaRPr kumimoji="1" lang="ja-JP" altLang="en-US"/>
          </a:p>
        </p:txBody>
      </p:sp>
      <p:sp>
        <p:nvSpPr>
          <p:cNvPr id="11" name="角丸四角形 10"/>
          <p:cNvSpPr/>
          <p:nvPr/>
        </p:nvSpPr>
        <p:spPr>
          <a:xfrm>
            <a:off x="9840416" y="477853"/>
            <a:ext cx="1656184" cy="432048"/>
          </a:xfrm>
          <a:prstGeom prst="roundRect">
            <a:avLst/>
          </a:prstGeom>
          <a:solidFill>
            <a:srgbClr val="000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手順</a:t>
            </a:r>
            <a:r>
              <a:rPr lang="en-US" altLang="ja-JP" sz="2400" dirty="0"/>
              <a:t>4</a:t>
            </a:r>
            <a:endParaRPr lang="ja-JP" altLang="en-US" sz="2400" dirty="0"/>
          </a:p>
        </p:txBody>
      </p:sp>
      <p:grpSp>
        <p:nvGrpSpPr>
          <p:cNvPr id="5" name="図形グループ 4"/>
          <p:cNvGrpSpPr/>
          <p:nvPr/>
        </p:nvGrpSpPr>
        <p:grpSpPr>
          <a:xfrm>
            <a:off x="4074095" y="4896872"/>
            <a:ext cx="1680188" cy="1910231"/>
            <a:chOff x="7164288" y="4725144"/>
            <a:chExt cx="1680188" cy="1910232"/>
          </a:xfrm>
        </p:grpSpPr>
        <p:grpSp>
          <p:nvGrpSpPr>
            <p:cNvPr id="6" name="図形グループ 5"/>
            <p:cNvGrpSpPr/>
            <p:nvPr/>
          </p:nvGrpSpPr>
          <p:grpSpPr>
            <a:xfrm>
              <a:off x="7164288" y="4725144"/>
              <a:ext cx="1656184" cy="1872208"/>
              <a:chOff x="971600" y="2636912"/>
              <a:chExt cx="2160240" cy="2160240"/>
            </a:xfrm>
          </p:grpSpPr>
          <p:cxnSp>
            <p:nvCxnSpPr>
              <p:cNvPr id="7" name="直線コネクタ 6"/>
              <p:cNvCxnSpPr/>
              <p:nvPr/>
            </p:nvCxnSpPr>
            <p:spPr>
              <a:xfrm>
                <a:off x="971600" y="3429000"/>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71600" y="4149080"/>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691680" y="2636912"/>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411760" y="2636912"/>
                <a:ext cx="0" cy="208823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7818549" y="4905705"/>
              <a:ext cx="432048" cy="461665"/>
            </a:xfrm>
            <a:prstGeom prst="rect">
              <a:avLst/>
            </a:prstGeom>
            <a:noFill/>
          </p:spPr>
          <p:txBody>
            <a:bodyPr wrap="square" rtlCol="0">
              <a:spAutoFit/>
            </a:bodyPr>
            <a:lstStyle/>
            <a:p>
              <a:r>
                <a:rPr lang="en-US" altLang="ja-JP" sz="2400" dirty="0"/>
                <a:t>6</a:t>
              </a:r>
              <a:endParaRPr lang="ja-JP" altLang="en-US" sz="2400" dirty="0"/>
            </a:p>
          </p:txBody>
        </p:sp>
        <p:sp>
          <p:nvSpPr>
            <p:cNvPr id="18" name="テキスト ボックス 17"/>
            <p:cNvSpPr txBox="1"/>
            <p:nvPr/>
          </p:nvSpPr>
          <p:spPr>
            <a:xfrm>
              <a:off x="7836363" y="5538990"/>
              <a:ext cx="432048" cy="461665"/>
            </a:xfrm>
            <a:prstGeom prst="rect">
              <a:avLst/>
            </a:prstGeom>
            <a:noFill/>
          </p:spPr>
          <p:txBody>
            <a:bodyPr wrap="square" rtlCol="0">
              <a:spAutoFit/>
            </a:bodyPr>
            <a:lstStyle/>
            <a:p>
              <a:r>
                <a:rPr lang="en-US" altLang="ja-JP" sz="2400" dirty="0"/>
                <a:t>2</a:t>
              </a:r>
              <a:endParaRPr lang="ja-JP" altLang="en-US" sz="2400" dirty="0"/>
            </a:p>
          </p:txBody>
        </p:sp>
        <p:sp>
          <p:nvSpPr>
            <p:cNvPr id="19" name="テキスト ボックス 18"/>
            <p:cNvSpPr txBox="1"/>
            <p:nvPr/>
          </p:nvSpPr>
          <p:spPr>
            <a:xfrm>
              <a:off x="8412428" y="4896356"/>
              <a:ext cx="432048" cy="461665"/>
            </a:xfrm>
            <a:prstGeom prst="rect">
              <a:avLst/>
            </a:prstGeom>
            <a:noFill/>
          </p:spPr>
          <p:txBody>
            <a:bodyPr wrap="square" rtlCol="0">
              <a:spAutoFit/>
            </a:bodyPr>
            <a:lstStyle/>
            <a:p>
              <a:r>
                <a:rPr lang="en-US" altLang="ja-JP" sz="2400" dirty="0"/>
                <a:t>8</a:t>
              </a:r>
              <a:endParaRPr lang="ja-JP" altLang="en-US" sz="2400" dirty="0"/>
            </a:p>
          </p:txBody>
        </p:sp>
        <p:sp>
          <p:nvSpPr>
            <p:cNvPr id="20" name="テキスト ボックス 19"/>
            <p:cNvSpPr txBox="1"/>
            <p:nvPr/>
          </p:nvSpPr>
          <p:spPr>
            <a:xfrm>
              <a:off x="7232417" y="4914920"/>
              <a:ext cx="432048" cy="461665"/>
            </a:xfrm>
            <a:prstGeom prst="rect">
              <a:avLst/>
            </a:prstGeom>
            <a:noFill/>
          </p:spPr>
          <p:txBody>
            <a:bodyPr wrap="square" rtlCol="0">
              <a:spAutoFit/>
            </a:bodyPr>
            <a:lstStyle/>
            <a:p>
              <a:r>
                <a:rPr lang="en-US" altLang="ja-JP" sz="2400" dirty="0"/>
                <a:t>1</a:t>
              </a:r>
              <a:endParaRPr lang="ja-JP" altLang="en-US" sz="2400" dirty="0"/>
            </a:p>
          </p:txBody>
        </p:sp>
        <p:sp>
          <p:nvSpPr>
            <p:cNvPr id="21" name="テキスト ボックス 20"/>
            <p:cNvSpPr txBox="1"/>
            <p:nvPr/>
          </p:nvSpPr>
          <p:spPr>
            <a:xfrm>
              <a:off x="7258343" y="5522447"/>
              <a:ext cx="432048" cy="461665"/>
            </a:xfrm>
            <a:prstGeom prst="rect">
              <a:avLst/>
            </a:prstGeom>
            <a:noFill/>
          </p:spPr>
          <p:txBody>
            <a:bodyPr wrap="square" rtlCol="0">
              <a:spAutoFit/>
            </a:bodyPr>
            <a:lstStyle/>
            <a:p>
              <a:r>
                <a:rPr lang="en-US" altLang="ja-JP" sz="2400" dirty="0"/>
                <a:t>9</a:t>
              </a:r>
              <a:endParaRPr lang="ja-JP" altLang="en-US" sz="2400" dirty="0"/>
            </a:p>
          </p:txBody>
        </p:sp>
        <p:sp>
          <p:nvSpPr>
            <p:cNvPr id="22" name="テキスト ボックス 21"/>
            <p:cNvSpPr txBox="1"/>
            <p:nvPr/>
          </p:nvSpPr>
          <p:spPr>
            <a:xfrm>
              <a:off x="7258343" y="6146516"/>
              <a:ext cx="432048" cy="461665"/>
            </a:xfrm>
            <a:prstGeom prst="rect">
              <a:avLst/>
            </a:prstGeom>
            <a:noFill/>
          </p:spPr>
          <p:txBody>
            <a:bodyPr wrap="square" rtlCol="0">
              <a:spAutoFit/>
            </a:bodyPr>
            <a:lstStyle/>
            <a:p>
              <a:r>
                <a:rPr lang="en-US" altLang="ja-JP" sz="2400" dirty="0"/>
                <a:t>5</a:t>
              </a:r>
              <a:endParaRPr lang="ja-JP" altLang="en-US" sz="2400" dirty="0"/>
            </a:p>
          </p:txBody>
        </p:sp>
        <p:sp>
          <p:nvSpPr>
            <p:cNvPr id="23" name="テキスト ボックス 22"/>
            <p:cNvSpPr txBox="1"/>
            <p:nvPr/>
          </p:nvSpPr>
          <p:spPr>
            <a:xfrm>
              <a:off x="7838059" y="6173711"/>
              <a:ext cx="432048" cy="461665"/>
            </a:xfrm>
            <a:prstGeom prst="rect">
              <a:avLst/>
            </a:prstGeom>
            <a:noFill/>
          </p:spPr>
          <p:txBody>
            <a:bodyPr wrap="square" rtlCol="0">
              <a:spAutoFit/>
            </a:bodyPr>
            <a:lstStyle/>
            <a:p>
              <a:r>
                <a:rPr lang="en-US" altLang="ja-JP" sz="2400" dirty="0"/>
                <a:t>7</a:t>
              </a:r>
              <a:endParaRPr lang="ja-JP" altLang="en-US" sz="2400" dirty="0"/>
            </a:p>
          </p:txBody>
        </p:sp>
        <p:sp>
          <p:nvSpPr>
            <p:cNvPr id="24" name="テキスト ボックス 23"/>
            <p:cNvSpPr txBox="1"/>
            <p:nvPr/>
          </p:nvSpPr>
          <p:spPr>
            <a:xfrm>
              <a:off x="8396539" y="5557155"/>
              <a:ext cx="432048" cy="461665"/>
            </a:xfrm>
            <a:prstGeom prst="rect">
              <a:avLst/>
            </a:prstGeom>
            <a:noFill/>
          </p:spPr>
          <p:txBody>
            <a:bodyPr wrap="square" rtlCol="0">
              <a:spAutoFit/>
            </a:bodyPr>
            <a:lstStyle/>
            <a:p>
              <a:r>
                <a:rPr lang="en-US" altLang="ja-JP" sz="2400" dirty="0"/>
                <a:t>4</a:t>
              </a:r>
              <a:endParaRPr lang="ja-JP" altLang="en-US" sz="2400" dirty="0"/>
            </a:p>
          </p:txBody>
        </p:sp>
        <p:sp>
          <p:nvSpPr>
            <p:cNvPr id="25" name="テキスト ボックス 24"/>
            <p:cNvSpPr txBox="1"/>
            <p:nvPr/>
          </p:nvSpPr>
          <p:spPr>
            <a:xfrm>
              <a:off x="8412428" y="6160923"/>
              <a:ext cx="432048" cy="461665"/>
            </a:xfrm>
            <a:prstGeom prst="rect">
              <a:avLst/>
            </a:prstGeom>
            <a:noFill/>
          </p:spPr>
          <p:txBody>
            <a:bodyPr wrap="square" rtlCol="0">
              <a:spAutoFit/>
            </a:bodyPr>
            <a:lstStyle/>
            <a:p>
              <a:r>
                <a:rPr lang="en-US" altLang="ja-JP" sz="2400" dirty="0"/>
                <a:t>3</a:t>
              </a:r>
              <a:endParaRPr lang="ja-JP" altLang="en-US" sz="2400" dirty="0"/>
            </a:p>
          </p:txBody>
        </p:sp>
      </p:grpSp>
      <p:grpSp>
        <p:nvGrpSpPr>
          <p:cNvPr id="26" name="図形グループ 25"/>
          <p:cNvGrpSpPr/>
          <p:nvPr/>
        </p:nvGrpSpPr>
        <p:grpSpPr>
          <a:xfrm>
            <a:off x="1841847" y="4896872"/>
            <a:ext cx="1680188" cy="1910231"/>
            <a:chOff x="7164288" y="4725144"/>
            <a:chExt cx="1680188" cy="1910232"/>
          </a:xfrm>
        </p:grpSpPr>
        <p:grpSp>
          <p:nvGrpSpPr>
            <p:cNvPr id="27" name="図形グループ 26"/>
            <p:cNvGrpSpPr/>
            <p:nvPr/>
          </p:nvGrpSpPr>
          <p:grpSpPr>
            <a:xfrm>
              <a:off x="7164288" y="4725144"/>
              <a:ext cx="1656184" cy="1872208"/>
              <a:chOff x="971600" y="2636912"/>
              <a:chExt cx="2160240" cy="2160240"/>
            </a:xfrm>
          </p:grpSpPr>
          <p:cxnSp>
            <p:nvCxnSpPr>
              <p:cNvPr id="37" name="直線コネクタ 36"/>
              <p:cNvCxnSpPr/>
              <p:nvPr/>
            </p:nvCxnSpPr>
            <p:spPr>
              <a:xfrm>
                <a:off x="971600" y="3429000"/>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971600" y="4149080"/>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691680" y="2636912"/>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411760" y="2636912"/>
                <a:ext cx="0" cy="208823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テキスト ボックス 27"/>
            <p:cNvSpPr txBox="1"/>
            <p:nvPr/>
          </p:nvSpPr>
          <p:spPr>
            <a:xfrm>
              <a:off x="7818549" y="4905705"/>
              <a:ext cx="432048" cy="461665"/>
            </a:xfrm>
            <a:prstGeom prst="rect">
              <a:avLst/>
            </a:prstGeom>
            <a:noFill/>
          </p:spPr>
          <p:txBody>
            <a:bodyPr wrap="square" rtlCol="0">
              <a:spAutoFit/>
            </a:bodyPr>
            <a:lstStyle/>
            <a:p>
              <a:r>
                <a:rPr lang="en-US" altLang="ja-JP" sz="2400" dirty="0"/>
                <a:t>9</a:t>
              </a:r>
              <a:endParaRPr lang="ja-JP" altLang="en-US" sz="2400" dirty="0"/>
            </a:p>
          </p:txBody>
        </p:sp>
        <p:sp>
          <p:nvSpPr>
            <p:cNvPr id="29" name="テキスト ボックス 28"/>
            <p:cNvSpPr txBox="1"/>
            <p:nvPr/>
          </p:nvSpPr>
          <p:spPr>
            <a:xfrm>
              <a:off x="7836363" y="5538990"/>
              <a:ext cx="432048" cy="461665"/>
            </a:xfrm>
            <a:prstGeom prst="rect">
              <a:avLst/>
            </a:prstGeom>
            <a:noFill/>
          </p:spPr>
          <p:txBody>
            <a:bodyPr wrap="square" rtlCol="0">
              <a:spAutoFit/>
            </a:bodyPr>
            <a:lstStyle/>
            <a:p>
              <a:r>
                <a:rPr lang="en-US" altLang="ja-JP" sz="2400" dirty="0"/>
                <a:t>5</a:t>
              </a:r>
              <a:endParaRPr lang="ja-JP" altLang="en-US" sz="2400" dirty="0"/>
            </a:p>
          </p:txBody>
        </p:sp>
        <p:sp>
          <p:nvSpPr>
            <p:cNvPr id="30" name="テキスト ボックス 29"/>
            <p:cNvSpPr txBox="1"/>
            <p:nvPr/>
          </p:nvSpPr>
          <p:spPr>
            <a:xfrm>
              <a:off x="8412428" y="4896356"/>
              <a:ext cx="432048" cy="461665"/>
            </a:xfrm>
            <a:prstGeom prst="rect">
              <a:avLst/>
            </a:prstGeom>
            <a:noFill/>
          </p:spPr>
          <p:txBody>
            <a:bodyPr wrap="square" rtlCol="0">
              <a:spAutoFit/>
            </a:bodyPr>
            <a:lstStyle/>
            <a:p>
              <a:r>
                <a:rPr lang="en-US" altLang="ja-JP" sz="2400"/>
                <a:t>2</a:t>
              </a:r>
              <a:endParaRPr lang="ja-JP" altLang="en-US" sz="2400" dirty="0"/>
            </a:p>
          </p:txBody>
        </p:sp>
        <p:sp>
          <p:nvSpPr>
            <p:cNvPr id="31" name="テキスト ボックス 30"/>
            <p:cNvSpPr txBox="1"/>
            <p:nvPr/>
          </p:nvSpPr>
          <p:spPr>
            <a:xfrm>
              <a:off x="7232417" y="4914920"/>
              <a:ext cx="432048" cy="461665"/>
            </a:xfrm>
            <a:prstGeom prst="rect">
              <a:avLst/>
            </a:prstGeom>
            <a:noFill/>
          </p:spPr>
          <p:txBody>
            <a:bodyPr wrap="square" rtlCol="0">
              <a:spAutoFit/>
            </a:bodyPr>
            <a:lstStyle/>
            <a:p>
              <a:r>
                <a:rPr lang="en-US" altLang="ja-JP" sz="2400" dirty="0"/>
                <a:t>4</a:t>
              </a:r>
              <a:endParaRPr lang="ja-JP" altLang="en-US" sz="2400" dirty="0"/>
            </a:p>
          </p:txBody>
        </p:sp>
        <p:sp>
          <p:nvSpPr>
            <p:cNvPr id="32" name="テキスト ボックス 31"/>
            <p:cNvSpPr txBox="1"/>
            <p:nvPr/>
          </p:nvSpPr>
          <p:spPr>
            <a:xfrm>
              <a:off x="7258343" y="5522447"/>
              <a:ext cx="432048" cy="461665"/>
            </a:xfrm>
            <a:prstGeom prst="rect">
              <a:avLst/>
            </a:prstGeom>
            <a:noFill/>
          </p:spPr>
          <p:txBody>
            <a:bodyPr wrap="square" rtlCol="0">
              <a:spAutoFit/>
            </a:bodyPr>
            <a:lstStyle/>
            <a:p>
              <a:r>
                <a:rPr lang="en-US" altLang="ja-JP" sz="2400" dirty="0"/>
                <a:t>3</a:t>
              </a:r>
              <a:endParaRPr lang="ja-JP" altLang="en-US" sz="2400" dirty="0"/>
            </a:p>
          </p:txBody>
        </p:sp>
        <p:sp>
          <p:nvSpPr>
            <p:cNvPr id="33" name="テキスト ボックス 32"/>
            <p:cNvSpPr txBox="1"/>
            <p:nvPr/>
          </p:nvSpPr>
          <p:spPr>
            <a:xfrm>
              <a:off x="7258343" y="6146516"/>
              <a:ext cx="432048" cy="461665"/>
            </a:xfrm>
            <a:prstGeom prst="rect">
              <a:avLst/>
            </a:prstGeom>
            <a:noFill/>
          </p:spPr>
          <p:txBody>
            <a:bodyPr wrap="square" rtlCol="0">
              <a:spAutoFit/>
            </a:bodyPr>
            <a:lstStyle/>
            <a:p>
              <a:r>
                <a:rPr lang="en-US" altLang="ja-JP" sz="2400" dirty="0"/>
                <a:t>8</a:t>
              </a:r>
              <a:endParaRPr lang="ja-JP" altLang="en-US" sz="2400" dirty="0"/>
            </a:p>
          </p:txBody>
        </p:sp>
        <p:sp>
          <p:nvSpPr>
            <p:cNvPr id="34" name="テキスト ボックス 33"/>
            <p:cNvSpPr txBox="1"/>
            <p:nvPr/>
          </p:nvSpPr>
          <p:spPr>
            <a:xfrm>
              <a:off x="7838059" y="6173711"/>
              <a:ext cx="432048" cy="461665"/>
            </a:xfrm>
            <a:prstGeom prst="rect">
              <a:avLst/>
            </a:prstGeom>
            <a:noFill/>
          </p:spPr>
          <p:txBody>
            <a:bodyPr wrap="square" rtlCol="0">
              <a:spAutoFit/>
            </a:bodyPr>
            <a:lstStyle/>
            <a:p>
              <a:r>
                <a:rPr lang="en-US" altLang="ja-JP" sz="2400" dirty="0"/>
                <a:t>1</a:t>
              </a:r>
              <a:endParaRPr lang="ja-JP" altLang="en-US" sz="2400" dirty="0"/>
            </a:p>
          </p:txBody>
        </p:sp>
        <p:sp>
          <p:nvSpPr>
            <p:cNvPr id="35" name="テキスト ボックス 34"/>
            <p:cNvSpPr txBox="1"/>
            <p:nvPr/>
          </p:nvSpPr>
          <p:spPr>
            <a:xfrm>
              <a:off x="8396539" y="5557155"/>
              <a:ext cx="432048" cy="461665"/>
            </a:xfrm>
            <a:prstGeom prst="rect">
              <a:avLst/>
            </a:prstGeom>
            <a:noFill/>
          </p:spPr>
          <p:txBody>
            <a:bodyPr wrap="square" rtlCol="0">
              <a:spAutoFit/>
            </a:bodyPr>
            <a:lstStyle/>
            <a:p>
              <a:r>
                <a:rPr lang="en-US" altLang="ja-JP" sz="2400" dirty="0"/>
                <a:t>7</a:t>
              </a:r>
              <a:endParaRPr lang="ja-JP" altLang="en-US" sz="2400" dirty="0"/>
            </a:p>
          </p:txBody>
        </p:sp>
        <p:sp>
          <p:nvSpPr>
            <p:cNvPr id="36" name="テキスト ボックス 35"/>
            <p:cNvSpPr txBox="1"/>
            <p:nvPr/>
          </p:nvSpPr>
          <p:spPr>
            <a:xfrm>
              <a:off x="8412428" y="6160923"/>
              <a:ext cx="432048" cy="461665"/>
            </a:xfrm>
            <a:prstGeom prst="rect">
              <a:avLst/>
            </a:prstGeom>
            <a:noFill/>
          </p:spPr>
          <p:txBody>
            <a:bodyPr wrap="square" rtlCol="0">
              <a:spAutoFit/>
            </a:bodyPr>
            <a:lstStyle/>
            <a:p>
              <a:r>
                <a:rPr lang="en-US" altLang="ja-JP" sz="2400" dirty="0"/>
                <a:t>6</a:t>
              </a:r>
              <a:endParaRPr lang="ja-JP" altLang="en-US" sz="2400" dirty="0"/>
            </a:p>
          </p:txBody>
        </p:sp>
      </p:grpSp>
      <p:sp>
        <p:nvSpPr>
          <p:cNvPr id="41" name="円/楕円 40"/>
          <p:cNvSpPr/>
          <p:nvPr/>
        </p:nvSpPr>
        <p:spPr>
          <a:xfrm>
            <a:off x="4656247" y="5677151"/>
            <a:ext cx="432048" cy="398116"/>
          </a:xfrm>
          <a:prstGeom prst="ellipse">
            <a:avLst/>
          </a:prstGeom>
          <a:solidFill>
            <a:srgbClr val="FFCCFF">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43" name="円/楕円 42"/>
          <p:cNvSpPr/>
          <p:nvPr/>
        </p:nvSpPr>
        <p:spPr>
          <a:xfrm>
            <a:off x="5322235" y="6370966"/>
            <a:ext cx="432048" cy="398116"/>
          </a:xfrm>
          <a:prstGeom prst="ellipse">
            <a:avLst/>
          </a:prstGeom>
          <a:solidFill>
            <a:srgbClr val="92D05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44" name="円/楕円 43"/>
          <p:cNvSpPr/>
          <p:nvPr/>
        </p:nvSpPr>
        <p:spPr>
          <a:xfrm>
            <a:off x="2495907" y="5689255"/>
            <a:ext cx="432048" cy="398116"/>
          </a:xfrm>
          <a:prstGeom prst="ellipse">
            <a:avLst/>
          </a:prstGeom>
          <a:solidFill>
            <a:srgbClr val="FFCCFF">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45" name="円/楕円 44"/>
          <p:cNvSpPr/>
          <p:nvPr/>
        </p:nvSpPr>
        <p:spPr>
          <a:xfrm>
            <a:off x="3139693" y="6362167"/>
            <a:ext cx="432048" cy="398116"/>
          </a:xfrm>
          <a:prstGeom prst="ellipse">
            <a:avLst/>
          </a:prstGeom>
          <a:solidFill>
            <a:srgbClr val="00B0F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46" name="円/楕円 45"/>
          <p:cNvSpPr/>
          <p:nvPr/>
        </p:nvSpPr>
        <p:spPr>
          <a:xfrm>
            <a:off x="5855976" y="4197086"/>
            <a:ext cx="432048" cy="398116"/>
          </a:xfrm>
          <a:prstGeom prst="ellipse">
            <a:avLst/>
          </a:prstGeom>
          <a:solidFill>
            <a:srgbClr val="00B0F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cxnSp>
        <p:nvCxnSpPr>
          <p:cNvPr id="48" name="直線矢印コネクタ 47"/>
          <p:cNvCxnSpPr/>
          <p:nvPr/>
        </p:nvCxnSpPr>
        <p:spPr>
          <a:xfrm>
            <a:off x="2889849" y="6077822"/>
            <a:ext cx="248143" cy="3312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5062259" y="6023562"/>
            <a:ext cx="248143" cy="3312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円/楕円 50"/>
          <p:cNvSpPr/>
          <p:nvPr/>
        </p:nvSpPr>
        <p:spPr>
          <a:xfrm>
            <a:off x="7196064" y="2580174"/>
            <a:ext cx="432048" cy="398116"/>
          </a:xfrm>
          <a:prstGeom prst="ellipse">
            <a:avLst/>
          </a:prstGeom>
          <a:solidFill>
            <a:srgbClr val="92D05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grpSp>
        <p:nvGrpSpPr>
          <p:cNvPr id="49" name="図形グループ 5">
            <a:extLst>
              <a:ext uri="{FF2B5EF4-FFF2-40B4-BE49-F238E27FC236}">
                <a16:creationId xmlns:a16="http://schemas.microsoft.com/office/drawing/2014/main" id="{B5C9AE79-6F6E-0049-9E32-D5C550DFACFC}"/>
              </a:ext>
            </a:extLst>
          </p:cNvPr>
          <p:cNvGrpSpPr/>
          <p:nvPr/>
        </p:nvGrpSpPr>
        <p:grpSpPr>
          <a:xfrm>
            <a:off x="9686329" y="4792780"/>
            <a:ext cx="1656184" cy="1872208"/>
            <a:chOff x="971600" y="2636912"/>
            <a:chExt cx="2160240" cy="2160240"/>
          </a:xfrm>
        </p:grpSpPr>
        <p:cxnSp>
          <p:nvCxnSpPr>
            <p:cNvPr id="61" name="直線コネクタ 60">
              <a:extLst>
                <a:ext uri="{FF2B5EF4-FFF2-40B4-BE49-F238E27FC236}">
                  <a16:creationId xmlns:a16="http://schemas.microsoft.com/office/drawing/2014/main" id="{68E33F28-0AEB-7E41-A13B-E997B6F254FA}"/>
                </a:ext>
              </a:extLst>
            </p:cNvPr>
            <p:cNvCxnSpPr/>
            <p:nvPr/>
          </p:nvCxnSpPr>
          <p:spPr>
            <a:xfrm>
              <a:off x="971600" y="3429000"/>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C5D6CE08-B46A-1349-B012-69F9C5F1DB87}"/>
                </a:ext>
              </a:extLst>
            </p:cNvPr>
            <p:cNvCxnSpPr/>
            <p:nvPr/>
          </p:nvCxnSpPr>
          <p:spPr>
            <a:xfrm>
              <a:off x="971600" y="4149080"/>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5BDD36F1-FED2-B849-9053-84DDE46776CB}"/>
                </a:ext>
              </a:extLst>
            </p:cNvPr>
            <p:cNvCxnSpPr/>
            <p:nvPr/>
          </p:nvCxnSpPr>
          <p:spPr>
            <a:xfrm>
              <a:off x="1691680" y="2636912"/>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9E55A018-9546-1E42-8290-A73A89D3B03E}"/>
                </a:ext>
              </a:extLst>
            </p:cNvPr>
            <p:cNvCxnSpPr/>
            <p:nvPr/>
          </p:nvCxnSpPr>
          <p:spPr>
            <a:xfrm>
              <a:off x="2411760" y="2636912"/>
              <a:ext cx="0" cy="208823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5" name="図形グループ 25">
            <a:extLst>
              <a:ext uri="{FF2B5EF4-FFF2-40B4-BE49-F238E27FC236}">
                <a16:creationId xmlns:a16="http://schemas.microsoft.com/office/drawing/2014/main" id="{5B483034-28AE-924D-9EBC-6D397D2696A1}"/>
              </a:ext>
            </a:extLst>
          </p:cNvPr>
          <p:cNvGrpSpPr/>
          <p:nvPr/>
        </p:nvGrpSpPr>
        <p:grpSpPr>
          <a:xfrm>
            <a:off x="7385247" y="4797573"/>
            <a:ext cx="1680188" cy="1910231"/>
            <a:chOff x="7164288" y="4725144"/>
            <a:chExt cx="1680188" cy="1910232"/>
          </a:xfrm>
        </p:grpSpPr>
        <p:grpSp>
          <p:nvGrpSpPr>
            <p:cNvPr id="66" name="図形グループ 26">
              <a:extLst>
                <a:ext uri="{FF2B5EF4-FFF2-40B4-BE49-F238E27FC236}">
                  <a16:creationId xmlns:a16="http://schemas.microsoft.com/office/drawing/2014/main" id="{0061DCAE-40F1-8646-A935-D7458C31775C}"/>
                </a:ext>
              </a:extLst>
            </p:cNvPr>
            <p:cNvGrpSpPr/>
            <p:nvPr/>
          </p:nvGrpSpPr>
          <p:grpSpPr>
            <a:xfrm>
              <a:off x="7164288" y="4725144"/>
              <a:ext cx="1656184" cy="1872208"/>
              <a:chOff x="971600" y="2636912"/>
              <a:chExt cx="2160240" cy="2160240"/>
            </a:xfrm>
          </p:grpSpPr>
          <p:cxnSp>
            <p:nvCxnSpPr>
              <p:cNvPr id="76" name="直線コネクタ 75">
                <a:extLst>
                  <a:ext uri="{FF2B5EF4-FFF2-40B4-BE49-F238E27FC236}">
                    <a16:creationId xmlns:a16="http://schemas.microsoft.com/office/drawing/2014/main" id="{99B6DEC1-B071-A548-A665-A63831321945}"/>
                  </a:ext>
                </a:extLst>
              </p:cNvPr>
              <p:cNvCxnSpPr/>
              <p:nvPr/>
            </p:nvCxnSpPr>
            <p:spPr>
              <a:xfrm>
                <a:off x="971600" y="3429000"/>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C81E1F53-F8D9-6144-8A56-CF058EA2E628}"/>
                  </a:ext>
                </a:extLst>
              </p:cNvPr>
              <p:cNvCxnSpPr/>
              <p:nvPr/>
            </p:nvCxnSpPr>
            <p:spPr>
              <a:xfrm>
                <a:off x="971600" y="4149080"/>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41D263AC-40E8-ED4B-967C-C5FDE57AE7F1}"/>
                  </a:ext>
                </a:extLst>
              </p:cNvPr>
              <p:cNvCxnSpPr/>
              <p:nvPr/>
            </p:nvCxnSpPr>
            <p:spPr>
              <a:xfrm>
                <a:off x="1691680" y="2636912"/>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44FC035D-64CB-F040-AB97-D29438ACBA44}"/>
                  </a:ext>
                </a:extLst>
              </p:cNvPr>
              <p:cNvCxnSpPr/>
              <p:nvPr/>
            </p:nvCxnSpPr>
            <p:spPr>
              <a:xfrm>
                <a:off x="2411760" y="2636912"/>
                <a:ext cx="0" cy="2088232"/>
              </a:xfrm>
              <a:prstGeom prst="line">
                <a:avLst/>
              </a:prstGeom>
            </p:spPr>
            <p:style>
              <a:lnRef idx="1">
                <a:schemeClr val="accent1"/>
              </a:lnRef>
              <a:fillRef idx="0">
                <a:schemeClr val="accent1"/>
              </a:fillRef>
              <a:effectRef idx="0">
                <a:schemeClr val="accent1"/>
              </a:effectRef>
              <a:fontRef idx="minor">
                <a:schemeClr val="tx1"/>
              </a:fontRef>
            </p:style>
          </p:cxnSp>
        </p:grpSp>
        <p:sp>
          <p:nvSpPr>
            <p:cNvPr id="67" name="テキスト ボックス 66">
              <a:extLst>
                <a:ext uri="{FF2B5EF4-FFF2-40B4-BE49-F238E27FC236}">
                  <a16:creationId xmlns:a16="http://schemas.microsoft.com/office/drawing/2014/main" id="{AEBD4FC8-9489-AF4E-ACF1-8DC18A531E01}"/>
                </a:ext>
              </a:extLst>
            </p:cNvPr>
            <p:cNvSpPr txBox="1"/>
            <p:nvPr/>
          </p:nvSpPr>
          <p:spPr>
            <a:xfrm>
              <a:off x="7818549" y="4905705"/>
              <a:ext cx="432048" cy="461665"/>
            </a:xfrm>
            <a:prstGeom prst="rect">
              <a:avLst/>
            </a:prstGeom>
            <a:noFill/>
          </p:spPr>
          <p:txBody>
            <a:bodyPr wrap="square" rtlCol="0">
              <a:spAutoFit/>
            </a:bodyPr>
            <a:lstStyle/>
            <a:p>
              <a:r>
                <a:rPr lang="en-US" altLang="ja-JP" sz="2400" dirty="0"/>
                <a:t>9</a:t>
              </a:r>
              <a:endParaRPr lang="ja-JP" altLang="en-US" sz="2400" dirty="0"/>
            </a:p>
          </p:txBody>
        </p:sp>
        <p:sp>
          <p:nvSpPr>
            <p:cNvPr id="68" name="テキスト ボックス 67">
              <a:extLst>
                <a:ext uri="{FF2B5EF4-FFF2-40B4-BE49-F238E27FC236}">
                  <a16:creationId xmlns:a16="http://schemas.microsoft.com/office/drawing/2014/main" id="{3787512B-520E-5145-A38F-C5037BD79A2A}"/>
                </a:ext>
              </a:extLst>
            </p:cNvPr>
            <p:cNvSpPr txBox="1"/>
            <p:nvPr/>
          </p:nvSpPr>
          <p:spPr>
            <a:xfrm>
              <a:off x="7836363" y="5538990"/>
              <a:ext cx="432048" cy="461665"/>
            </a:xfrm>
            <a:prstGeom prst="rect">
              <a:avLst/>
            </a:prstGeom>
            <a:noFill/>
          </p:spPr>
          <p:txBody>
            <a:bodyPr wrap="square" rtlCol="0">
              <a:spAutoFit/>
            </a:bodyPr>
            <a:lstStyle/>
            <a:p>
              <a:r>
                <a:rPr lang="en-US" altLang="ja-JP" sz="2400" dirty="0"/>
                <a:t>5</a:t>
              </a:r>
              <a:endParaRPr lang="ja-JP" altLang="en-US" sz="2400" dirty="0"/>
            </a:p>
          </p:txBody>
        </p:sp>
        <p:sp>
          <p:nvSpPr>
            <p:cNvPr id="69" name="テキスト ボックス 68">
              <a:extLst>
                <a:ext uri="{FF2B5EF4-FFF2-40B4-BE49-F238E27FC236}">
                  <a16:creationId xmlns:a16="http://schemas.microsoft.com/office/drawing/2014/main" id="{99D01BAA-49C8-7947-8977-27B2A42224F8}"/>
                </a:ext>
              </a:extLst>
            </p:cNvPr>
            <p:cNvSpPr txBox="1"/>
            <p:nvPr/>
          </p:nvSpPr>
          <p:spPr>
            <a:xfrm>
              <a:off x="8412428" y="4896356"/>
              <a:ext cx="432048" cy="461665"/>
            </a:xfrm>
            <a:prstGeom prst="rect">
              <a:avLst/>
            </a:prstGeom>
            <a:noFill/>
          </p:spPr>
          <p:txBody>
            <a:bodyPr wrap="square" rtlCol="0">
              <a:spAutoFit/>
            </a:bodyPr>
            <a:lstStyle/>
            <a:p>
              <a:r>
                <a:rPr lang="en-US" altLang="ja-JP" sz="2400" dirty="0"/>
                <a:t>2</a:t>
              </a:r>
              <a:endParaRPr lang="ja-JP" altLang="en-US" sz="2400" dirty="0"/>
            </a:p>
          </p:txBody>
        </p:sp>
        <p:sp>
          <p:nvSpPr>
            <p:cNvPr id="70" name="テキスト ボックス 69">
              <a:extLst>
                <a:ext uri="{FF2B5EF4-FFF2-40B4-BE49-F238E27FC236}">
                  <a16:creationId xmlns:a16="http://schemas.microsoft.com/office/drawing/2014/main" id="{1F5018AF-AA54-AD42-A4C3-51A3CA172CD5}"/>
                </a:ext>
              </a:extLst>
            </p:cNvPr>
            <p:cNvSpPr txBox="1"/>
            <p:nvPr/>
          </p:nvSpPr>
          <p:spPr>
            <a:xfrm>
              <a:off x="7232417" y="4914920"/>
              <a:ext cx="432048" cy="461665"/>
            </a:xfrm>
            <a:prstGeom prst="rect">
              <a:avLst/>
            </a:prstGeom>
            <a:noFill/>
          </p:spPr>
          <p:txBody>
            <a:bodyPr wrap="square" rtlCol="0">
              <a:spAutoFit/>
            </a:bodyPr>
            <a:lstStyle/>
            <a:p>
              <a:r>
                <a:rPr lang="en-US" altLang="ja-JP" sz="2400" dirty="0"/>
                <a:t>4</a:t>
              </a:r>
              <a:endParaRPr lang="ja-JP" altLang="en-US" sz="2400" dirty="0"/>
            </a:p>
          </p:txBody>
        </p:sp>
        <p:sp>
          <p:nvSpPr>
            <p:cNvPr id="71" name="テキスト ボックス 70">
              <a:extLst>
                <a:ext uri="{FF2B5EF4-FFF2-40B4-BE49-F238E27FC236}">
                  <a16:creationId xmlns:a16="http://schemas.microsoft.com/office/drawing/2014/main" id="{AAA8D870-874B-224D-A975-D12754D774E2}"/>
                </a:ext>
              </a:extLst>
            </p:cNvPr>
            <p:cNvSpPr txBox="1"/>
            <p:nvPr/>
          </p:nvSpPr>
          <p:spPr>
            <a:xfrm>
              <a:off x="7258343" y="5522447"/>
              <a:ext cx="432048" cy="461665"/>
            </a:xfrm>
            <a:prstGeom prst="rect">
              <a:avLst/>
            </a:prstGeom>
            <a:noFill/>
          </p:spPr>
          <p:txBody>
            <a:bodyPr wrap="square" rtlCol="0">
              <a:spAutoFit/>
            </a:bodyPr>
            <a:lstStyle/>
            <a:p>
              <a:r>
                <a:rPr lang="en-US" altLang="ja-JP" sz="2400" dirty="0"/>
                <a:t>3</a:t>
              </a:r>
              <a:endParaRPr lang="ja-JP" altLang="en-US" sz="2400" dirty="0"/>
            </a:p>
          </p:txBody>
        </p:sp>
        <p:sp>
          <p:nvSpPr>
            <p:cNvPr id="72" name="テキスト ボックス 71">
              <a:extLst>
                <a:ext uri="{FF2B5EF4-FFF2-40B4-BE49-F238E27FC236}">
                  <a16:creationId xmlns:a16="http://schemas.microsoft.com/office/drawing/2014/main" id="{54B259A3-4568-114B-B09C-D93DEED729DF}"/>
                </a:ext>
              </a:extLst>
            </p:cNvPr>
            <p:cNvSpPr txBox="1"/>
            <p:nvPr/>
          </p:nvSpPr>
          <p:spPr>
            <a:xfrm>
              <a:off x="7258343" y="6146516"/>
              <a:ext cx="432048" cy="461665"/>
            </a:xfrm>
            <a:prstGeom prst="rect">
              <a:avLst/>
            </a:prstGeom>
            <a:noFill/>
          </p:spPr>
          <p:txBody>
            <a:bodyPr wrap="square" rtlCol="0">
              <a:spAutoFit/>
            </a:bodyPr>
            <a:lstStyle/>
            <a:p>
              <a:r>
                <a:rPr lang="en-US" altLang="ja-JP" sz="2400" dirty="0"/>
                <a:t>8</a:t>
              </a:r>
              <a:endParaRPr lang="ja-JP" altLang="en-US" sz="2400" dirty="0"/>
            </a:p>
          </p:txBody>
        </p:sp>
        <p:sp>
          <p:nvSpPr>
            <p:cNvPr id="73" name="テキスト ボックス 72">
              <a:extLst>
                <a:ext uri="{FF2B5EF4-FFF2-40B4-BE49-F238E27FC236}">
                  <a16:creationId xmlns:a16="http://schemas.microsoft.com/office/drawing/2014/main" id="{27CD65EC-3803-BE46-9AE9-0C183802EB43}"/>
                </a:ext>
              </a:extLst>
            </p:cNvPr>
            <p:cNvSpPr txBox="1"/>
            <p:nvPr/>
          </p:nvSpPr>
          <p:spPr>
            <a:xfrm>
              <a:off x="7838059" y="6173711"/>
              <a:ext cx="432048" cy="461665"/>
            </a:xfrm>
            <a:prstGeom prst="rect">
              <a:avLst/>
            </a:prstGeom>
            <a:noFill/>
          </p:spPr>
          <p:txBody>
            <a:bodyPr wrap="square" rtlCol="0">
              <a:spAutoFit/>
            </a:bodyPr>
            <a:lstStyle/>
            <a:p>
              <a:r>
                <a:rPr lang="en-US" altLang="ja-JP" sz="2400" dirty="0"/>
                <a:t>1</a:t>
              </a:r>
              <a:endParaRPr lang="ja-JP" altLang="en-US" sz="2400" dirty="0"/>
            </a:p>
          </p:txBody>
        </p:sp>
        <p:sp>
          <p:nvSpPr>
            <p:cNvPr id="74" name="テキスト ボックス 73">
              <a:extLst>
                <a:ext uri="{FF2B5EF4-FFF2-40B4-BE49-F238E27FC236}">
                  <a16:creationId xmlns:a16="http://schemas.microsoft.com/office/drawing/2014/main" id="{02745366-3FBC-A146-96E3-C6205057AD22}"/>
                </a:ext>
              </a:extLst>
            </p:cNvPr>
            <p:cNvSpPr txBox="1"/>
            <p:nvPr/>
          </p:nvSpPr>
          <p:spPr>
            <a:xfrm>
              <a:off x="8396539" y="5557155"/>
              <a:ext cx="432048" cy="461665"/>
            </a:xfrm>
            <a:prstGeom prst="rect">
              <a:avLst/>
            </a:prstGeom>
            <a:noFill/>
          </p:spPr>
          <p:txBody>
            <a:bodyPr wrap="square" rtlCol="0">
              <a:spAutoFit/>
            </a:bodyPr>
            <a:lstStyle/>
            <a:p>
              <a:r>
                <a:rPr lang="en-US" altLang="ja-JP" sz="2400" dirty="0"/>
                <a:t>7</a:t>
              </a:r>
              <a:endParaRPr lang="ja-JP" altLang="en-US" sz="2400" dirty="0"/>
            </a:p>
          </p:txBody>
        </p:sp>
        <p:sp>
          <p:nvSpPr>
            <p:cNvPr id="75" name="テキスト ボックス 74">
              <a:extLst>
                <a:ext uri="{FF2B5EF4-FFF2-40B4-BE49-F238E27FC236}">
                  <a16:creationId xmlns:a16="http://schemas.microsoft.com/office/drawing/2014/main" id="{84C1463D-2ADF-6046-9579-748DE54E0F1C}"/>
                </a:ext>
              </a:extLst>
            </p:cNvPr>
            <p:cNvSpPr txBox="1"/>
            <p:nvPr/>
          </p:nvSpPr>
          <p:spPr>
            <a:xfrm>
              <a:off x="8412428" y="6160923"/>
              <a:ext cx="432048" cy="461665"/>
            </a:xfrm>
            <a:prstGeom prst="rect">
              <a:avLst/>
            </a:prstGeom>
            <a:noFill/>
          </p:spPr>
          <p:txBody>
            <a:bodyPr wrap="square" rtlCol="0">
              <a:spAutoFit/>
            </a:bodyPr>
            <a:lstStyle/>
            <a:p>
              <a:r>
                <a:rPr lang="en-US" altLang="ja-JP" sz="2400" dirty="0"/>
                <a:t>6</a:t>
              </a:r>
              <a:endParaRPr lang="ja-JP" altLang="en-US" sz="2400" dirty="0"/>
            </a:p>
          </p:txBody>
        </p:sp>
      </p:grpSp>
      <p:sp>
        <p:nvSpPr>
          <p:cNvPr id="80" name="テキスト ボックス 79">
            <a:extLst>
              <a:ext uri="{FF2B5EF4-FFF2-40B4-BE49-F238E27FC236}">
                <a16:creationId xmlns:a16="http://schemas.microsoft.com/office/drawing/2014/main" id="{B5EEEF77-0B3D-5A4B-A486-EF5FFDD87601}"/>
              </a:ext>
            </a:extLst>
          </p:cNvPr>
          <p:cNvSpPr txBox="1"/>
          <p:nvPr/>
        </p:nvSpPr>
        <p:spPr>
          <a:xfrm>
            <a:off x="1199455" y="4817905"/>
            <a:ext cx="988087" cy="338554"/>
          </a:xfrm>
          <a:prstGeom prst="rect">
            <a:avLst/>
          </a:prstGeom>
          <a:noFill/>
        </p:spPr>
        <p:txBody>
          <a:bodyPr wrap="square" rtlCol="0">
            <a:spAutoFit/>
          </a:bodyPr>
          <a:lstStyle/>
          <a:p>
            <a:r>
              <a:rPr lang="ja-JP" altLang="en-US" sz="1600"/>
              <a:t>（例）</a:t>
            </a:r>
          </a:p>
        </p:txBody>
      </p:sp>
      <p:sp>
        <p:nvSpPr>
          <p:cNvPr id="82" name="円/楕円 81">
            <a:extLst>
              <a:ext uri="{FF2B5EF4-FFF2-40B4-BE49-F238E27FC236}">
                <a16:creationId xmlns:a16="http://schemas.microsoft.com/office/drawing/2014/main" id="{6D1FE6BA-49D7-244D-9BDE-07C1D9E61B83}"/>
              </a:ext>
            </a:extLst>
          </p:cNvPr>
          <p:cNvSpPr/>
          <p:nvPr/>
        </p:nvSpPr>
        <p:spPr>
          <a:xfrm>
            <a:off x="10358403" y="5624742"/>
            <a:ext cx="432048" cy="398116"/>
          </a:xfrm>
          <a:prstGeom prst="ellipse">
            <a:avLst/>
          </a:prstGeom>
          <a:solidFill>
            <a:srgbClr val="FFCCFF">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83" name="テキスト ボックス 82">
            <a:extLst>
              <a:ext uri="{FF2B5EF4-FFF2-40B4-BE49-F238E27FC236}">
                <a16:creationId xmlns:a16="http://schemas.microsoft.com/office/drawing/2014/main" id="{7B05BF13-286D-C946-B0C1-B75CB9ED2A12}"/>
              </a:ext>
            </a:extLst>
          </p:cNvPr>
          <p:cNvSpPr txBox="1"/>
          <p:nvPr/>
        </p:nvSpPr>
        <p:spPr>
          <a:xfrm>
            <a:off x="6356965" y="4775849"/>
            <a:ext cx="1135816" cy="338554"/>
          </a:xfrm>
          <a:prstGeom prst="rect">
            <a:avLst/>
          </a:prstGeom>
          <a:noFill/>
        </p:spPr>
        <p:txBody>
          <a:bodyPr wrap="square" rtlCol="0">
            <a:spAutoFit/>
          </a:bodyPr>
          <a:lstStyle/>
          <a:p>
            <a:r>
              <a:rPr lang="ja-JP" altLang="en-US" sz="1600"/>
              <a:t>（練習）</a:t>
            </a:r>
          </a:p>
        </p:txBody>
      </p:sp>
    </p:spTree>
    <p:extLst>
      <p:ext uri="{BB962C8B-B14F-4D97-AF65-F5344CB8AC3E}">
        <p14:creationId xmlns:p14="http://schemas.microsoft.com/office/powerpoint/2010/main" val="87221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サッカー, 椅子, 時計 が含まれている画像&#10;&#10;自動的に生成された説明">
            <a:extLst>
              <a:ext uri="{FF2B5EF4-FFF2-40B4-BE49-F238E27FC236}">
                <a16:creationId xmlns:a16="http://schemas.microsoft.com/office/drawing/2014/main" id="{6EB530A4-4418-3446-B3EE-88D87D73CA90}"/>
              </a:ext>
            </a:extLst>
          </p:cNvPr>
          <p:cNvPicPr>
            <a:picLocks noChangeAspect="1"/>
          </p:cNvPicPr>
          <p:nvPr/>
        </p:nvPicPr>
        <p:blipFill>
          <a:blip r:embed="rId3"/>
          <a:stretch>
            <a:fillRect/>
          </a:stretch>
        </p:blipFill>
        <p:spPr>
          <a:xfrm>
            <a:off x="8708914" y="0"/>
            <a:ext cx="3483086" cy="3272650"/>
          </a:xfrm>
          <a:prstGeom prst="rect">
            <a:avLst/>
          </a:prstGeom>
        </p:spPr>
      </p:pic>
      <p:pic>
        <p:nvPicPr>
          <p:cNvPr id="7" name="図 6" descr="サッカー, 時計 が含まれている画像&#10;&#10;自動的に生成された説明">
            <a:extLst>
              <a:ext uri="{FF2B5EF4-FFF2-40B4-BE49-F238E27FC236}">
                <a16:creationId xmlns:a16="http://schemas.microsoft.com/office/drawing/2014/main" id="{AF79A1DE-BCA8-5144-BCD6-D75A44A2D39D}"/>
              </a:ext>
            </a:extLst>
          </p:cNvPr>
          <p:cNvPicPr>
            <a:picLocks noChangeAspect="1"/>
          </p:cNvPicPr>
          <p:nvPr/>
        </p:nvPicPr>
        <p:blipFill>
          <a:blip r:embed="rId4"/>
          <a:stretch>
            <a:fillRect/>
          </a:stretch>
        </p:blipFill>
        <p:spPr>
          <a:xfrm>
            <a:off x="2612914" y="854850"/>
            <a:ext cx="6096000" cy="5727700"/>
          </a:xfrm>
          <a:prstGeom prst="rect">
            <a:avLst/>
          </a:prstGeom>
        </p:spPr>
      </p:pic>
      <p:sp>
        <p:nvSpPr>
          <p:cNvPr id="8" name="円/楕円 7">
            <a:extLst>
              <a:ext uri="{FF2B5EF4-FFF2-40B4-BE49-F238E27FC236}">
                <a16:creationId xmlns:a16="http://schemas.microsoft.com/office/drawing/2014/main" id="{211C91DE-8B6E-744E-AD87-5AA52E85B949}"/>
              </a:ext>
            </a:extLst>
          </p:cNvPr>
          <p:cNvSpPr/>
          <p:nvPr/>
        </p:nvSpPr>
        <p:spPr>
          <a:xfrm>
            <a:off x="3354624" y="275449"/>
            <a:ext cx="1307166" cy="1249034"/>
          </a:xfrm>
          <a:prstGeom prst="ellipse">
            <a:avLst/>
          </a:prstGeom>
          <a:solidFill>
            <a:srgbClr val="FFCCFF">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9" name="円/楕円 8">
            <a:extLst>
              <a:ext uri="{FF2B5EF4-FFF2-40B4-BE49-F238E27FC236}">
                <a16:creationId xmlns:a16="http://schemas.microsoft.com/office/drawing/2014/main" id="{C805FF9E-2E0F-CF48-8F35-7B213E7B605B}"/>
              </a:ext>
            </a:extLst>
          </p:cNvPr>
          <p:cNvSpPr/>
          <p:nvPr/>
        </p:nvSpPr>
        <p:spPr>
          <a:xfrm>
            <a:off x="1807057" y="275449"/>
            <a:ext cx="1307166" cy="1249034"/>
          </a:xfrm>
          <a:prstGeom prst="ellipse">
            <a:avLst/>
          </a:prstGeom>
          <a:solidFill>
            <a:srgbClr val="92D05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6" name="円/楕円 5">
            <a:extLst>
              <a:ext uri="{FF2B5EF4-FFF2-40B4-BE49-F238E27FC236}">
                <a16:creationId xmlns:a16="http://schemas.microsoft.com/office/drawing/2014/main" id="{A7D8C89B-1C6A-E44A-BE04-21CEF2738E10}"/>
              </a:ext>
            </a:extLst>
          </p:cNvPr>
          <p:cNvSpPr/>
          <p:nvPr/>
        </p:nvSpPr>
        <p:spPr>
          <a:xfrm>
            <a:off x="8535870" y="275450"/>
            <a:ext cx="560995" cy="534361"/>
          </a:xfrm>
          <a:prstGeom prst="ellipse">
            <a:avLst/>
          </a:prstGeom>
          <a:solidFill>
            <a:srgbClr val="FFCCFF">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
        <p:nvSpPr>
          <p:cNvPr id="10" name="円/楕円 9">
            <a:extLst>
              <a:ext uri="{FF2B5EF4-FFF2-40B4-BE49-F238E27FC236}">
                <a16:creationId xmlns:a16="http://schemas.microsoft.com/office/drawing/2014/main" id="{CBEFD0C7-E5F4-9742-AF15-49DF2CC5012B}"/>
              </a:ext>
            </a:extLst>
          </p:cNvPr>
          <p:cNvSpPr/>
          <p:nvPr/>
        </p:nvSpPr>
        <p:spPr>
          <a:xfrm>
            <a:off x="7888353" y="275449"/>
            <a:ext cx="560995" cy="534361"/>
          </a:xfrm>
          <a:prstGeom prst="ellipse">
            <a:avLst/>
          </a:prstGeom>
          <a:solidFill>
            <a:srgbClr val="92D05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srgbClr val="000000"/>
              </a:solidFill>
            </a:endParaRPr>
          </a:p>
        </p:txBody>
      </p:sp>
    </p:spTree>
    <p:extLst>
      <p:ext uri="{BB962C8B-B14F-4D97-AF65-F5344CB8AC3E}">
        <p14:creationId xmlns:p14="http://schemas.microsoft.com/office/powerpoint/2010/main" val="423872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a:extLst>
              <a:ext uri="{FF2B5EF4-FFF2-40B4-BE49-F238E27FC236}">
                <a16:creationId xmlns:a16="http://schemas.microsoft.com/office/drawing/2014/main" id="{69631452-E53D-9B43-8707-5CD2C9E59427}"/>
              </a:ext>
            </a:extLst>
          </p:cNvPr>
          <p:cNvSpPr txBox="1">
            <a:spLocks/>
          </p:cNvSpPr>
          <p:nvPr/>
        </p:nvSpPr>
        <p:spPr>
          <a:xfrm>
            <a:off x="1143000" y="841772"/>
            <a:ext cx="6885384" cy="1009898"/>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700"/>
              <a:t>こよみすと</a:t>
            </a:r>
            <a:r>
              <a:rPr lang="en-US" altLang="ja-JP" sz="2700" dirty="0"/>
              <a:t>®️</a:t>
            </a:r>
          </a:p>
          <a:p>
            <a:pPr algn="l"/>
            <a:r>
              <a:rPr lang="ja-JP" altLang="en-US" sz="2700"/>
              <a:t>インストラクター認定用スライド　</a:t>
            </a:r>
            <a:r>
              <a:rPr lang="en-US" altLang="ja-JP" sz="2700" dirty="0"/>
              <a:t>2</a:t>
            </a:r>
          </a:p>
        </p:txBody>
      </p:sp>
      <p:pic>
        <p:nvPicPr>
          <p:cNvPr id="5" name="図 4" descr="ロゴ が含まれている画像&#10;&#10;自動的に生成された説明">
            <a:extLst>
              <a:ext uri="{FF2B5EF4-FFF2-40B4-BE49-F238E27FC236}">
                <a16:creationId xmlns:a16="http://schemas.microsoft.com/office/drawing/2014/main" id="{69316522-26B3-3F47-B638-EF21962D7C27}"/>
              </a:ext>
            </a:extLst>
          </p:cNvPr>
          <p:cNvPicPr>
            <a:picLocks noChangeAspect="1"/>
          </p:cNvPicPr>
          <p:nvPr/>
        </p:nvPicPr>
        <p:blipFill>
          <a:blip r:embed="rId2"/>
          <a:stretch>
            <a:fillRect/>
          </a:stretch>
        </p:blipFill>
        <p:spPr>
          <a:xfrm>
            <a:off x="9497763" y="732786"/>
            <a:ext cx="1728192" cy="1728192"/>
          </a:xfrm>
          <a:prstGeom prst="rect">
            <a:avLst/>
          </a:prstGeom>
        </p:spPr>
      </p:pic>
      <p:sp>
        <p:nvSpPr>
          <p:cNvPr id="6" name="テキスト ボックス 5">
            <a:extLst>
              <a:ext uri="{FF2B5EF4-FFF2-40B4-BE49-F238E27FC236}">
                <a16:creationId xmlns:a16="http://schemas.microsoft.com/office/drawing/2014/main" id="{FE3C1F45-67C0-B54A-8470-7B2DC2B71CCE}"/>
              </a:ext>
            </a:extLst>
          </p:cNvPr>
          <p:cNvSpPr txBox="1"/>
          <p:nvPr/>
        </p:nvSpPr>
        <p:spPr>
          <a:xfrm>
            <a:off x="1149178" y="2460978"/>
            <a:ext cx="7315200" cy="369332"/>
          </a:xfrm>
          <a:prstGeom prst="rect">
            <a:avLst/>
          </a:prstGeom>
          <a:noFill/>
        </p:spPr>
        <p:txBody>
          <a:bodyPr wrap="square" rtlCol="0">
            <a:spAutoFit/>
          </a:bodyPr>
          <a:lstStyle/>
          <a:p>
            <a:r>
              <a:rPr lang="en-US" altLang="ja-JP" dirty="0"/>
              <a:t>2022</a:t>
            </a:r>
            <a:r>
              <a:rPr lang="ja-JP" altLang="en-US"/>
              <a:t>年の年盤を事例として解説すること、</a:t>
            </a:r>
            <a:endParaRPr kumimoji="1" lang="ja-JP" altLang="en-US"/>
          </a:p>
        </p:txBody>
      </p:sp>
    </p:spTree>
    <p:extLst>
      <p:ext uri="{BB962C8B-B14F-4D97-AF65-F5344CB8AC3E}">
        <p14:creationId xmlns:p14="http://schemas.microsoft.com/office/powerpoint/2010/main" val="395301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kigaku5.jpg">
            <a:extLst>
              <a:ext uri="{FF2B5EF4-FFF2-40B4-BE49-F238E27FC236}">
                <a16:creationId xmlns:a16="http://schemas.microsoft.com/office/drawing/2014/main" id="{6DA44A59-4D72-B945-9C09-7A46AE6E1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307" y="2513806"/>
            <a:ext cx="3743167" cy="3520917"/>
          </a:xfrm>
          <a:prstGeom prst="rect">
            <a:avLst/>
          </a:prstGeom>
        </p:spPr>
      </p:pic>
      <p:pic>
        <p:nvPicPr>
          <p:cNvPr id="34" name="図 33" descr="kigaku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732" y="2583415"/>
            <a:ext cx="3610041" cy="3395693"/>
          </a:xfrm>
          <a:prstGeom prst="rect">
            <a:avLst/>
          </a:prstGeom>
        </p:spPr>
      </p:pic>
      <p:pic>
        <p:nvPicPr>
          <p:cNvPr id="35" name="図 34" descr="kigaku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795" y="2583417"/>
            <a:ext cx="3743167" cy="3520916"/>
          </a:xfrm>
          <a:prstGeom prst="rect">
            <a:avLst/>
          </a:prstGeom>
        </p:spPr>
      </p:pic>
      <p:sp>
        <p:nvSpPr>
          <p:cNvPr id="4" name="スライド番号プレースホルダー 3"/>
          <p:cNvSpPr>
            <a:spLocks noGrp="1"/>
          </p:cNvSpPr>
          <p:nvPr>
            <p:ph type="sldNum" sz="quarter" idx="12"/>
          </p:nvPr>
        </p:nvSpPr>
        <p:spPr/>
        <p:txBody>
          <a:bodyPr/>
          <a:lstStyle/>
          <a:p>
            <a:fld id="{8419FAA8-2C6F-493A-8B9A-BF0138D4D2E6}" type="slidenum">
              <a:rPr kumimoji="1" lang="ja-JP" altLang="en-US" smtClean="0"/>
              <a:pPr/>
              <a:t>6</a:t>
            </a:fld>
            <a:endParaRPr kumimoji="1" lang="ja-JP" altLang="en-US"/>
          </a:p>
        </p:txBody>
      </p:sp>
      <p:sp>
        <p:nvSpPr>
          <p:cNvPr id="7" name="タイトル 1"/>
          <p:cNvSpPr>
            <a:spLocks noGrp="1"/>
          </p:cNvSpPr>
          <p:nvPr>
            <p:ph type="title"/>
          </p:nvPr>
        </p:nvSpPr>
        <p:spPr>
          <a:xfrm>
            <a:off x="911425" y="380007"/>
            <a:ext cx="4193209" cy="1328399"/>
          </a:xfrm>
        </p:spPr>
        <p:txBody>
          <a:bodyPr>
            <a:normAutofit/>
          </a:bodyPr>
          <a:lstStyle/>
          <a:p>
            <a:r>
              <a:rPr lang="ja-JP" altLang="en-US" sz="3200">
                <a:latin typeface="+mj-ea"/>
              </a:rPr>
              <a:t>時の運気の鑑定方法</a:t>
            </a:r>
            <a:endParaRPr lang="ja-JP" altLang="en-US" sz="3200" dirty="0"/>
          </a:p>
        </p:txBody>
      </p:sp>
      <p:sp>
        <p:nvSpPr>
          <p:cNvPr id="12" name="テキスト ボックス 11"/>
          <p:cNvSpPr txBox="1"/>
          <p:nvPr/>
        </p:nvSpPr>
        <p:spPr>
          <a:xfrm>
            <a:off x="1766065" y="2473083"/>
            <a:ext cx="1697137" cy="502766"/>
          </a:xfrm>
          <a:prstGeom prst="rect">
            <a:avLst/>
          </a:prstGeom>
          <a:noFill/>
        </p:spPr>
        <p:txBody>
          <a:bodyPr wrap="square" rtlCol="0">
            <a:spAutoFit/>
          </a:bodyPr>
          <a:lstStyle/>
          <a:p>
            <a:r>
              <a:rPr lang="en-US" altLang="ja-JP" sz="2667" dirty="0"/>
              <a:t>2020</a:t>
            </a:r>
            <a:endParaRPr lang="ja-JP" altLang="en-US" sz="2667" dirty="0"/>
          </a:p>
        </p:txBody>
      </p:sp>
      <p:sp>
        <p:nvSpPr>
          <p:cNvPr id="15" name="テキスト ボックス 14"/>
          <p:cNvSpPr txBox="1"/>
          <p:nvPr/>
        </p:nvSpPr>
        <p:spPr>
          <a:xfrm>
            <a:off x="9161001" y="2495083"/>
            <a:ext cx="1697137" cy="502766"/>
          </a:xfrm>
          <a:prstGeom prst="rect">
            <a:avLst/>
          </a:prstGeom>
          <a:noFill/>
        </p:spPr>
        <p:txBody>
          <a:bodyPr wrap="square" rtlCol="0">
            <a:spAutoFit/>
          </a:bodyPr>
          <a:lstStyle/>
          <a:p>
            <a:r>
              <a:rPr lang="en-US" altLang="ja-JP" sz="2667" dirty="0"/>
              <a:t>2022</a:t>
            </a:r>
            <a:endParaRPr lang="ja-JP" altLang="en-US" sz="2667" dirty="0"/>
          </a:p>
        </p:txBody>
      </p:sp>
      <p:sp>
        <p:nvSpPr>
          <p:cNvPr id="38" name="テキスト ボックス 37">
            <a:extLst>
              <a:ext uri="{FF2B5EF4-FFF2-40B4-BE49-F238E27FC236}">
                <a16:creationId xmlns:a16="http://schemas.microsoft.com/office/drawing/2014/main" id="{C9B3F40F-260C-3B41-BDDE-9C7632B5F9B8}"/>
              </a:ext>
            </a:extLst>
          </p:cNvPr>
          <p:cNvSpPr txBox="1"/>
          <p:nvPr/>
        </p:nvSpPr>
        <p:spPr>
          <a:xfrm>
            <a:off x="5463533" y="2432471"/>
            <a:ext cx="1697137" cy="502766"/>
          </a:xfrm>
          <a:prstGeom prst="rect">
            <a:avLst/>
          </a:prstGeom>
          <a:noFill/>
        </p:spPr>
        <p:txBody>
          <a:bodyPr wrap="square" rtlCol="0">
            <a:spAutoFit/>
          </a:bodyPr>
          <a:lstStyle/>
          <a:p>
            <a:r>
              <a:rPr lang="en-US" altLang="ja-JP" sz="2667" dirty="0"/>
              <a:t>2021</a:t>
            </a:r>
            <a:endParaRPr lang="ja-JP" altLang="en-US" sz="2667" dirty="0"/>
          </a:p>
        </p:txBody>
      </p:sp>
      <p:pic>
        <p:nvPicPr>
          <p:cNvPr id="36" name="図 35" descr="kigaku5.jpg">
            <a:extLst>
              <a:ext uri="{FF2B5EF4-FFF2-40B4-BE49-F238E27FC236}">
                <a16:creationId xmlns:a16="http://schemas.microsoft.com/office/drawing/2014/main" id="{498FD2FC-57FA-5646-80A6-7FE10FC86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075" y="136525"/>
            <a:ext cx="2226228" cy="2094047"/>
          </a:xfrm>
          <a:prstGeom prst="rect">
            <a:avLst/>
          </a:prstGeom>
        </p:spPr>
      </p:pic>
      <p:sp>
        <p:nvSpPr>
          <p:cNvPr id="40" name="円/楕円 39">
            <a:extLst>
              <a:ext uri="{FF2B5EF4-FFF2-40B4-BE49-F238E27FC236}">
                <a16:creationId xmlns:a16="http://schemas.microsoft.com/office/drawing/2014/main" id="{2FC3D1F5-B8E5-C542-A9B5-07B64879F1A2}"/>
              </a:ext>
            </a:extLst>
          </p:cNvPr>
          <p:cNvSpPr/>
          <p:nvPr/>
        </p:nvSpPr>
        <p:spPr>
          <a:xfrm>
            <a:off x="2601948" y="3311604"/>
            <a:ext cx="672075" cy="672075"/>
          </a:xfrm>
          <a:prstGeom prst="ellipse">
            <a:avLst/>
          </a:prstGeom>
          <a:solidFill>
            <a:srgbClr val="FFCCF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41" name="円/楕円 40">
            <a:extLst>
              <a:ext uri="{FF2B5EF4-FFF2-40B4-BE49-F238E27FC236}">
                <a16:creationId xmlns:a16="http://schemas.microsoft.com/office/drawing/2014/main" id="{4471E997-4DD3-9248-9B26-99A5C7BC65DB}"/>
              </a:ext>
            </a:extLst>
          </p:cNvPr>
          <p:cNvSpPr/>
          <p:nvPr/>
        </p:nvSpPr>
        <p:spPr>
          <a:xfrm>
            <a:off x="4638507" y="4025047"/>
            <a:ext cx="672075" cy="672075"/>
          </a:xfrm>
          <a:prstGeom prst="ellipse">
            <a:avLst/>
          </a:prstGeom>
          <a:solidFill>
            <a:srgbClr val="FFCCF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42" name="円/楕円 41">
            <a:extLst>
              <a:ext uri="{FF2B5EF4-FFF2-40B4-BE49-F238E27FC236}">
                <a16:creationId xmlns:a16="http://schemas.microsoft.com/office/drawing/2014/main" id="{83C08FB2-A76F-0148-9040-3042B04E4A6E}"/>
              </a:ext>
            </a:extLst>
          </p:cNvPr>
          <p:cNvSpPr/>
          <p:nvPr/>
        </p:nvSpPr>
        <p:spPr>
          <a:xfrm>
            <a:off x="8692733" y="3332831"/>
            <a:ext cx="672075" cy="672075"/>
          </a:xfrm>
          <a:prstGeom prst="ellipse">
            <a:avLst/>
          </a:prstGeom>
          <a:solidFill>
            <a:srgbClr val="FFCCF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9" name="テキスト ボックス 8">
            <a:extLst>
              <a:ext uri="{FF2B5EF4-FFF2-40B4-BE49-F238E27FC236}">
                <a16:creationId xmlns:a16="http://schemas.microsoft.com/office/drawing/2014/main" id="{C9F321AB-D428-A843-89C2-56C099D5D9FF}"/>
              </a:ext>
            </a:extLst>
          </p:cNvPr>
          <p:cNvSpPr txBox="1"/>
          <p:nvPr/>
        </p:nvSpPr>
        <p:spPr>
          <a:xfrm>
            <a:off x="790558" y="1464650"/>
            <a:ext cx="9191641" cy="502766"/>
          </a:xfrm>
          <a:prstGeom prst="rect">
            <a:avLst/>
          </a:prstGeom>
          <a:noFill/>
        </p:spPr>
        <p:txBody>
          <a:bodyPr wrap="square" rtlCol="0">
            <a:spAutoFit/>
          </a:bodyPr>
          <a:lstStyle/>
          <a:p>
            <a:r>
              <a:rPr lang="ja-JP" altLang="en-US" sz="2667"/>
              <a:t>その星が位置する後天定位盤の本来の星の影響を受ける。</a:t>
            </a:r>
          </a:p>
        </p:txBody>
      </p:sp>
      <p:sp>
        <p:nvSpPr>
          <p:cNvPr id="10" name="テキスト ボックス 9">
            <a:extLst>
              <a:ext uri="{FF2B5EF4-FFF2-40B4-BE49-F238E27FC236}">
                <a16:creationId xmlns:a16="http://schemas.microsoft.com/office/drawing/2014/main" id="{2131463E-51D4-CF45-9BCC-83E1A581A7AC}"/>
              </a:ext>
            </a:extLst>
          </p:cNvPr>
          <p:cNvSpPr txBox="1"/>
          <p:nvPr/>
        </p:nvSpPr>
        <p:spPr>
          <a:xfrm>
            <a:off x="261052" y="2569911"/>
            <a:ext cx="1344149" cy="461665"/>
          </a:xfrm>
          <a:prstGeom prst="rect">
            <a:avLst/>
          </a:prstGeom>
          <a:noFill/>
        </p:spPr>
        <p:txBody>
          <a:bodyPr wrap="square" rtlCol="0">
            <a:spAutoFit/>
          </a:bodyPr>
          <a:lstStyle/>
          <a:p>
            <a:r>
              <a:rPr lang="en-US" altLang="ja-JP" sz="2400" dirty="0"/>
              <a:t>【</a:t>
            </a:r>
            <a:r>
              <a:rPr lang="ja-JP" altLang="en-US" sz="2400"/>
              <a:t>例</a:t>
            </a:r>
            <a:r>
              <a:rPr lang="en-US" altLang="ja-JP" sz="2400" dirty="0"/>
              <a:t>】</a:t>
            </a:r>
            <a:endParaRPr lang="ja-JP" altLang="en-US" sz="2400"/>
          </a:p>
        </p:txBody>
      </p:sp>
      <p:sp>
        <p:nvSpPr>
          <p:cNvPr id="11" name="テキスト ボックス 10">
            <a:extLst>
              <a:ext uri="{FF2B5EF4-FFF2-40B4-BE49-F238E27FC236}">
                <a16:creationId xmlns:a16="http://schemas.microsoft.com/office/drawing/2014/main" id="{47901450-8FCF-7F46-BEB2-255CB3ADEC82}"/>
              </a:ext>
            </a:extLst>
          </p:cNvPr>
          <p:cNvSpPr txBox="1"/>
          <p:nvPr/>
        </p:nvSpPr>
        <p:spPr>
          <a:xfrm>
            <a:off x="1044299" y="5765699"/>
            <a:ext cx="2743200" cy="954300"/>
          </a:xfrm>
          <a:prstGeom prst="rect">
            <a:avLst/>
          </a:prstGeom>
          <a:noFill/>
        </p:spPr>
        <p:txBody>
          <a:bodyPr wrap="square" rtlCol="0">
            <a:spAutoFit/>
          </a:bodyPr>
          <a:lstStyle/>
          <a:p>
            <a:r>
              <a:rPr lang="en-US" altLang="ja-JP" sz="1867" dirty="0"/>
              <a:t>2020</a:t>
            </a:r>
            <a:r>
              <a:rPr lang="ja-JP" altLang="en-US" sz="1867"/>
              <a:t>年の四緑木星は、二黒土星の影響を受け家庭的になる。</a:t>
            </a:r>
          </a:p>
        </p:txBody>
      </p:sp>
      <p:sp>
        <p:nvSpPr>
          <p:cNvPr id="43" name="テキスト ボックス 42">
            <a:extLst>
              <a:ext uri="{FF2B5EF4-FFF2-40B4-BE49-F238E27FC236}">
                <a16:creationId xmlns:a16="http://schemas.microsoft.com/office/drawing/2014/main" id="{E16F3301-CB06-4841-BB39-98F98342C46F}"/>
              </a:ext>
            </a:extLst>
          </p:cNvPr>
          <p:cNvSpPr txBox="1"/>
          <p:nvPr/>
        </p:nvSpPr>
        <p:spPr>
          <a:xfrm>
            <a:off x="4461068" y="5823052"/>
            <a:ext cx="2743200" cy="954300"/>
          </a:xfrm>
          <a:prstGeom prst="rect">
            <a:avLst/>
          </a:prstGeom>
          <a:noFill/>
        </p:spPr>
        <p:txBody>
          <a:bodyPr wrap="square" rtlCol="0">
            <a:spAutoFit/>
          </a:bodyPr>
          <a:lstStyle/>
          <a:p>
            <a:r>
              <a:rPr lang="en-US" altLang="ja-JP" sz="1867" dirty="0"/>
              <a:t>2021</a:t>
            </a:r>
            <a:r>
              <a:rPr lang="ja-JP" altLang="en-US" sz="1867"/>
              <a:t>年の四緑木星は、三碧木星の影響を受け健康的になる。</a:t>
            </a:r>
          </a:p>
        </p:txBody>
      </p:sp>
      <p:sp>
        <p:nvSpPr>
          <p:cNvPr id="44" name="テキスト ボックス 43">
            <a:extLst>
              <a:ext uri="{FF2B5EF4-FFF2-40B4-BE49-F238E27FC236}">
                <a16:creationId xmlns:a16="http://schemas.microsoft.com/office/drawing/2014/main" id="{7374660A-CB39-8042-B259-EC845CA6B5FA}"/>
              </a:ext>
            </a:extLst>
          </p:cNvPr>
          <p:cNvSpPr txBox="1"/>
          <p:nvPr/>
        </p:nvSpPr>
        <p:spPr>
          <a:xfrm>
            <a:off x="8610599" y="5823052"/>
            <a:ext cx="2743200" cy="954300"/>
          </a:xfrm>
          <a:prstGeom prst="rect">
            <a:avLst/>
          </a:prstGeom>
          <a:noFill/>
        </p:spPr>
        <p:txBody>
          <a:bodyPr wrap="square" rtlCol="0">
            <a:spAutoFit/>
          </a:bodyPr>
          <a:lstStyle/>
          <a:p>
            <a:r>
              <a:rPr lang="en-US" altLang="ja-JP" sz="1867" dirty="0"/>
              <a:t>2022</a:t>
            </a:r>
            <a:r>
              <a:rPr lang="ja-JP" altLang="en-US" sz="1867"/>
              <a:t>年の四緑木星は本来の位置に戻り人気と信用に恵まれる。</a:t>
            </a:r>
          </a:p>
        </p:txBody>
      </p:sp>
    </p:spTree>
    <p:extLst>
      <p:ext uri="{BB962C8B-B14F-4D97-AF65-F5344CB8AC3E}">
        <p14:creationId xmlns:p14="http://schemas.microsoft.com/office/powerpoint/2010/main" val="2035679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kigaku5.jpg">
            <a:extLst>
              <a:ext uri="{FF2B5EF4-FFF2-40B4-BE49-F238E27FC236}">
                <a16:creationId xmlns:a16="http://schemas.microsoft.com/office/drawing/2014/main" id="{6DA44A59-4D72-B945-9C09-7A46AE6E1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443" y="2514466"/>
            <a:ext cx="3743167" cy="3520917"/>
          </a:xfrm>
          <a:prstGeom prst="rect">
            <a:avLst/>
          </a:prstGeom>
        </p:spPr>
      </p:pic>
      <p:pic>
        <p:nvPicPr>
          <p:cNvPr id="34" name="図 33" descr="kigaku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68" y="2584075"/>
            <a:ext cx="3610041" cy="3395693"/>
          </a:xfrm>
          <a:prstGeom prst="rect">
            <a:avLst/>
          </a:prstGeom>
        </p:spPr>
      </p:pic>
      <p:pic>
        <p:nvPicPr>
          <p:cNvPr id="35" name="図 34" descr="kigaku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4931" y="2584077"/>
            <a:ext cx="3743167" cy="3520916"/>
          </a:xfrm>
          <a:prstGeom prst="rect">
            <a:avLst/>
          </a:prstGeom>
        </p:spPr>
      </p:pic>
      <p:sp>
        <p:nvSpPr>
          <p:cNvPr id="4" name="スライド番号プレースホルダー 3"/>
          <p:cNvSpPr>
            <a:spLocks noGrp="1"/>
          </p:cNvSpPr>
          <p:nvPr>
            <p:ph type="sldNum" sz="quarter" idx="12"/>
          </p:nvPr>
        </p:nvSpPr>
        <p:spPr/>
        <p:txBody>
          <a:bodyPr/>
          <a:lstStyle/>
          <a:p>
            <a:fld id="{8419FAA8-2C6F-493A-8B9A-BF0138D4D2E6}" type="slidenum">
              <a:rPr kumimoji="1" lang="ja-JP" altLang="en-US" smtClean="0"/>
              <a:pPr/>
              <a:t>7</a:t>
            </a:fld>
            <a:endParaRPr kumimoji="1" lang="ja-JP" altLang="en-US"/>
          </a:p>
        </p:txBody>
      </p:sp>
      <p:sp>
        <p:nvSpPr>
          <p:cNvPr id="7" name="タイトル 1"/>
          <p:cNvSpPr>
            <a:spLocks noGrp="1"/>
          </p:cNvSpPr>
          <p:nvPr>
            <p:ph type="title"/>
          </p:nvPr>
        </p:nvSpPr>
        <p:spPr>
          <a:xfrm>
            <a:off x="911424" y="380007"/>
            <a:ext cx="5376597" cy="1328399"/>
          </a:xfrm>
        </p:spPr>
        <p:txBody>
          <a:bodyPr>
            <a:normAutofit/>
          </a:bodyPr>
          <a:lstStyle/>
          <a:p>
            <a:r>
              <a:rPr lang="ja-JP" altLang="en-US" sz="3200"/>
              <a:t>好調期と低迷期の区別</a:t>
            </a:r>
            <a:endParaRPr lang="ja-JP" altLang="en-US" sz="3200" dirty="0"/>
          </a:p>
        </p:txBody>
      </p:sp>
      <p:sp>
        <p:nvSpPr>
          <p:cNvPr id="12" name="テキスト ボックス 11"/>
          <p:cNvSpPr txBox="1"/>
          <p:nvPr/>
        </p:nvSpPr>
        <p:spPr>
          <a:xfrm>
            <a:off x="1729201" y="2473743"/>
            <a:ext cx="1697137" cy="502766"/>
          </a:xfrm>
          <a:prstGeom prst="rect">
            <a:avLst/>
          </a:prstGeom>
          <a:noFill/>
        </p:spPr>
        <p:txBody>
          <a:bodyPr wrap="square" rtlCol="0">
            <a:spAutoFit/>
          </a:bodyPr>
          <a:lstStyle/>
          <a:p>
            <a:r>
              <a:rPr lang="en-US" altLang="ja-JP" sz="2667" dirty="0"/>
              <a:t>2020</a:t>
            </a:r>
            <a:endParaRPr lang="ja-JP" altLang="en-US" sz="2667" dirty="0"/>
          </a:p>
        </p:txBody>
      </p:sp>
      <p:sp>
        <p:nvSpPr>
          <p:cNvPr id="15" name="テキスト ボックス 14"/>
          <p:cNvSpPr txBox="1"/>
          <p:nvPr/>
        </p:nvSpPr>
        <p:spPr>
          <a:xfrm>
            <a:off x="9124137" y="2495743"/>
            <a:ext cx="1697137" cy="502766"/>
          </a:xfrm>
          <a:prstGeom prst="rect">
            <a:avLst/>
          </a:prstGeom>
          <a:noFill/>
        </p:spPr>
        <p:txBody>
          <a:bodyPr wrap="square" rtlCol="0">
            <a:spAutoFit/>
          </a:bodyPr>
          <a:lstStyle/>
          <a:p>
            <a:r>
              <a:rPr lang="en-US" altLang="ja-JP" sz="2667" dirty="0"/>
              <a:t>2022</a:t>
            </a:r>
            <a:endParaRPr lang="ja-JP" altLang="en-US" sz="2667" dirty="0"/>
          </a:p>
        </p:txBody>
      </p:sp>
      <p:sp>
        <p:nvSpPr>
          <p:cNvPr id="38" name="テキスト ボックス 37">
            <a:extLst>
              <a:ext uri="{FF2B5EF4-FFF2-40B4-BE49-F238E27FC236}">
                <a16:creationId xmlns:a16="http://schemas.microsoft.com/office/drawing/2014/main" id="{C9B3F40F-260C-3B41-BDDE-9C7632B5F9B8}"/>
              </a:ext>
            </a:extLst>
          </p:cNvPr>
          <p:cNvSpPr txBox="1"/>
          <p:nvPr/>
        </p:nvSpPr>
        <p:spPr>
          <a:xfrm>
            <a:off x="5426669" y="2433131"/>
            <a:ext cx="1697137" cy="502766"/>
          </a:xfrm>
          <a:prstGeom prst="rect">
            <a:avLst/>
          </a:prstGeom>
          <a:noFill/>
        </p:spPr>
        <p:txBody>
          <a:bodyPr wrap="square" rtlCol="0">
            <a:spAutoFit/>
          </a:bodyPr>
          <a:lstStyle/>
          <a:p>
            <a:r>
              <a:rPr lang="en-US" altLang="ja-JP" sz="2667" dirty="0"/>
              <a:t>2021</a:t>
            </a:r>
            <a:endParaRPr lang="ja-JP" altLang="en-US" sz="2667" dirty="0"/>
          </a:p>
        </p:txBody>
      </p:sp>
      <p:pic>
        <p:nvPicPr>
          <p:cNvPr id="36" name="図 35" descr="kigaku5.jpg">
            <a:extLst>
              <a:ext uri="{FF2B5EF4-FFF2-40B4-BE49-F238E27FC236}">
                <a16:creationId xmlns:a16="http://schemas.microsoft.com/office/drawing/2014/main" id="{498FD2FC-57FA-5646-80A6-7FE10FC86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075" y="136525"/>
            <a:ext cx="2226228" cy="2094047"/>
          </a:xfrm>
          <a:prstGeom prst="rect">
            <a:avLst/>
          </a:prstGeom>
        </p:spPr>
      </p:pic>
      <p:sp>
        <p:nvSpPr>
          <p:cNvPr id="41" name="円/楕円 40">
            <a:extLst>
              <a:ext uri="{FF2B5EF4-FFF2-40B4-BE49-F238E27FC236}">
                <a16:creationId xmlns:a16="http://schemas.microsoft.com/office/drawing/2014/main" id="{4471E997-4DD3-9248-9B26-99A5C7BC65DB}"/>
              </a:ext>
            </a:extLst>
          </p:cNvPr>
          <p:cNvSpPr/>
          <p:nvPr/>
        </p:nvSpPr>
        <p:spPr>
          <a:xfrm>
            <a:off x="5622965" y="5076352"/>
            <a:ext cx="672075" cy="672075"/>
          </a:xfrm>
          <a:prstGeom prst="ellipse">
            <a:avLst/>
          </a:prstGeom>
          <a:solidFill>
            <a:srgbClr val="FFCCF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9" name="テキスト ボックス 8">
            <a:extLst>
              <a:ext uri="{FF2B5EF4-FFF2-40B4-BE49-F238E27FC236}">
                <a16:creationId xmlns:a16="http://schemas.microsoft.com/office/drawing/2014/main" id="{C9F321AB-D428-A843-89C2-56C099D5D9FF}"/>
              </a:ext>
            </a:extLst>
          </p:cNvPr>
          <p:cNvSpPr txBox="1"/>
          <p:nvPr/>
        </p:nvSpPr>
        <p:spPr>
          <a:xfrm>
            <a:off x="790558" y="1464649"/>
            <a:ext cx="9191641" cy="913199"/>
          </a:xfrm>
          <a:prstGeom prst="rect">
            <a:avLst/>
          </a:prstGeom>
          <a:noFill/>
        </p:spPr>
        <p:txBody>
          <a:bodyPr wrap="square" rtlCol="0">
            <a:spAutoFit/>
          </a:bodyPr>
          <a:lstStyle/>
          <a:p>
            <a:r>
              <a:rPr lang="ja-JP" altLang="en-US" sz="2667"/>
              <a:t>凶殺と呼ばれる障があるとその時期は低迷期となる。</a:t>
            </a:r>
            <a:endParaRPr lang="en-US" altLang="ja-JP" sz="2667" dirty="0"/>
          </a:p>
          <a:p>
            <a:r>
              <a:rPr lang="ja-JP" altLang="en-US" sz="2667"/>
              <a:t>なければ基本的には好調。</a:t>
            </a:r>
          </a:p>
        </p:txBody>
      </p:sp>
      <p:sp>
        <p:nvSpPr>
          <p:cNvPr id="10" name="テキスト ボックス 9">
            <a:extLst>
              <a:ext uri="{FF2B5EF4-FFF2-40B4-BE49-F238E27FC236}">
                <a16:creationId xmlns:a16="http://schemas.microsoft.com/office/drawing/2014/main" id="{2131463E-51D4-CF45-9BCC-83E1A581A7AC}"/>
              </a:ext>
            </a:extLst>
          </p:cNvPr>
          <p:cNvSpPr txBox="1"/>
          <p:nvPr/>
        </p:nvSpPr>
        <p:spPr>
          <a:xfrm>
            <a:off x="261052" y="2569911"/>
            <a:ext cx="1344149" cy="461665"/>
          </a:xfrm>
          <a:prstGeom prst="rect">
            <a:avLst/>
          </a:prstGeom>
          <a:noFill/>
        </p:spPr>
        <p:txBody>
          <a:bodyPr wrap="square" rtlCol="0">
            <a:spAutoFit/>
          </a:bodyPr>
          <a:lstStyle/>
          <a:p>
            <a:r>
              <a:rPr lang="en-US" altLang="ja-JP" sz="2400" dirty="0"/>
              <a:t>【</a:t>
            </a:r>
            <a:r>
              <a:rPr lang="ja-JP" altLang="en-US" sz="2400"/>
              <a:t>例</a:t>
            </a:r>
            <a:r>
              <a:rPr lang="en-US" altLang="ja-JP" sz="2400" dirty="0"/>
              <a:t>】</a:t>
            </a:r>
            <a:endParaRPr lang="ja-JP" altLang="en-US" sz="2400"/>
          </a:p>
        </p:txBody>
      </p:sp>
      <p:sp>
        <p:nvSpPr>
          <p:cNvPr id="11" name="テキスト ボックス 10">
            <a:extLst>
              <a:ext uri="{FF2B5EF4-FFF2-40B4-BE49-F238E27FC236}">
                <a16:creationId xmlns:a16="http://schemas.microsoft.com/office/drawing/2014/main" id="{47901450-8FCF-7F46-BEB2-255CB3ADEC82}"/>
              </a:ext>
            </a:extLst>
          </p:cNvPr>
          <p:cNvSpPr txBox="1"/>
          <p:nvPr/>
        </p:nvSpPr>
        <p:spPr>
          <a:xfrm>
            <a:off x="1007435" y="5766359"/>
            <a:ext cx="2743200" cy="954300"/>
          </a:xfrm>
          <a:prstGeom prst="rect">
            <a:avLst/>
          </a:prstGeom>
          <a:noFill/>
        </p:spPr>
        <p:txBody>
          <a:bodyPr wrap="square" rtlCol="0">
            <a:spAutoFit/>
          </a:bodyPr>
          <a:lstStyle/>
          <a:p>
            <a:r>
              <a:rPr lang="en-US" altLang="ja-JP" sz="1867" dirty="0"/>
              <a:t>2021</a:t>
            </a:r>
            <a:r>
              <a:rPr lang="ja-JP" altLang="en-US" sz="1867"/>
              <a:t>年の二黒土星は、九紫火星の影響が不調として現れる。</a:t>
            </a:r>
          </a:p>
        </p:txBody>
      </p:sp>
      <p:sp>
        <p:nvSpPr>
          <p:cNvPr id="43" name="テキスト ボックス 42">
            <a:extLst>
              <a:ext uri="{FF2B5EF4-FFF2-40B4-BE49-F238E27FC236}">
                <a16:creationId xmlns:a16="http://schemas.microsoft.com/office/drawing/2014/main" id="{E16F3301-CB06-4841-BB39-98F98342C46F}"/>
              </a:ext>
            </a:extLst>
          </p:cNvPr>
          <p:cNvSpPr txBox="1"/>
          <p:nvPr/>
        </p:nvSpPr>
        <p:spPr>
          <a:xfrm>
            <a:off x="4424204" y="5823712"/>
            <a:ext cx="2743200" cy="954300"/>
          </a:xfrm>
          <a:prstGeom prst="rect">
            <a:avLst/>
          </a:prstGeom>
          <a:noFill/>
        </p:spPr>
        <p:txBody>
          <a:bodyPr wrap="square" rtlCol="0">
            <a:spAutoFit/>
          </a:bodyPr>
          <a:lstStyle/>
          <a:p>
            <a:r>
              <a:rPr lang="en-US" altLang="ja-JP" sz="1867" dirty="0"/>
              <a:t>2021</a:t>
            </a:r>
            <a:r>
              <a:rPr lang="ja-JP" altLang="en-US" sz="1867"/>
              <a:t>年の二黒土星は、一白水星の影響を受け愛情に恵まれる。</a:t>
            </a:r>
          </a:p>
        </p:txBody>
      </p:sp>
      <p:sp>
        <p:nvSpPr>
          <p:cNvPr id="44" name="テキスト ボックス 43">
            <a:extLst>
              <a:ext uri="{FF2B5EF4-FFF2-40B4-BE49-F238E27FC236}">
                <a16:creationId xmlns:a16="http://schemas.microsoft.com/office/drawing/2014/main" id="{7374660A-CB39-8042-B259-EC845CA6B5FA}"/>
              </a:ext>
            </a:extLst>
          </p:cNvPr>
          <p:cNvSpPr txBox="1"/>
          <p:nvPr/>
        </p:nvSpPr>
        <p:spPr>
          <a:xfrm>
            <a:off x="8573735" y="5823713"/>
            <a:ext cx="2743200" cy="954300"/>
          </a:xfrm>
          <a:prstGeom prst="rect">
            <a:avLst/>
          </a:prstGeom>
          <a:noFill/>
        </p:spPr>
        <p:txBody>
          <a:bodyPr wrap="square" rtlCol="0">
            <a:spAutoFit/>
          </a:bodyPr>
          <a:lstStyle/>
          <a:p>
            <a:r>
              <a:rPr lang="en-US" altLang="ja-JP" sz="1867" dirty="0"/>
              <a:t>2021</a:t>
            </a:r>
            <a:r>
              <a:rPr lang="ja-JP" altLang="en-US" sz="1867"/>
              <a:t>年の二黒土星は本来の位置に戻るが、短所が出て本領発揮不可。</a:t>
            </a:r>
          </a:p>
        </p:txBody>
      </p:sp>
      <p:sp>
        <p:nvSpPr>
          <p:cNvPr id="19" name="円/楕円 18">
            <a:extLst>
              <a:ext uri="{FF2B5EF4-FFF2-40B4-BE49-F238E27FC236}">
                <a16:creationId xmlns:a16="http://schemas.microsoft.com/office/drawing/2014/main" id="{7948F435-ABB0-874E-9B59-76E53C88D088}"/>
              </a:ext>
            </a:extLst>
          </p:cNvPr>
          <p:cNvSpPr/>
          <p:nvPr/>
        </p:nvSpPr>
        <p:spPr>
          <a:xfrm>
            <a:off x="1908737" y="3056923"/>
            <a:ext cx="672075" cy="672075"/>
          </a:xfrm>
          <a:prstGeom prst="ellipse">
            <a:avLst/>
          </a:prstGeom>
          <a:solidFill>
            <a:schemeClr val="bg2">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20" name="円/楕円 19">
            <a:extLst>
              <a:ext uri="{FF2B5EF4-FFF2-40B4-BE49-F238E27FC236}">
                <a16:creationId xmlns:a16="http://schemas.microsoft.com/office/drawing/2014/main" id="{537C3721-A2BF-6F49-A96B-A3C852BF5C7B}"/>
              </a:ext>
            </a:extLst>
          </p:cNvPr>
          <p:cNvSpPr/>
          <p:nvPr/>
        </p:nvSpPr>
        <p:spPr>
          <a:xfrm>
            <a:off x="10121955" y="3379629"/>
            <a:ext cx="672075" cy="672075"/>
          </a:xfrm>
          <a:prstGeom prst="ellipse">
            <a:avLst/>
          </a:prstGeom>
          <a:solidFill>
            <a:schemeClr val="bg2">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Tree>
    <p:extLst>
      <p:ext uri="{BB962C8B-B14F-4D97-AF65-F5344CB8AC3E}">
        <p14:creationId xmlns:p14="http://schemas.microsoft.com/office/powerpoint/2010/main" val="3989222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kigaku5.jpg">
            <a:extLst>
              <a:ext uri="{FF2B5EF4-FFF2-40B4-BE49-F238E27FC236}">
                <a16:creationId xmlns:a16="http://schemas.microsoft.com/office/drawing/2014/main" id="{D054C1BD-A75B-C04C-AFC3-5B4B29E99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594" y="2473372"/>
            <a:ext cx="4195407" cy="3946304"/>
          </a:xfrm>
          <a:prstGeom prst="rect">
            <a:avLst/>
          </a:prstGeom>
        </p:spPr>
      </p:pic>
      <p:sp>
        <p:nvSpPr>
          <p:cNvPr id="2" name="タイトル 1"/>
          <p:cNvSpPr>
            <a:spLocks noGrp="1"/>
          </p:cNvSpPr>
          <p:nvPr>
            <p:ph type="title"/>
          </p:nvPr>
        </p:nvSpPr>
        <p:spPr/>
        <p:txBody>
          <a:bodyPr>
            <a:normAutofit/>
          </a:bodyPr>
          <a:lstStyle/>
          <a:p>
            <a:r>
              <a:rPr lang="en-US" altLang="ja-JP" sz="4800" dirty="0">
                <a:latin typeface="+mj-ea"/>
              </a:rPr>
              <a:t>2022</a:t>
            </a:r>
            <a:r>
              <a:rPr lang="ja-JP" altLang="en-US" sz="4800">
                <a:latin typeface="+mj-ea"/>
              </a:rPr>
              <a:t>年の年盤で</a:t>
            </a:r>
            <a:r>
              <a:rPr lang="ja-JP" altLang="en-US" sz="4800">
                <a:latin typeface="+mn-ea"/>
              </a:rPr>
              <a:t>鑑定する方法</a:t>
            </a:r>
            <a:endParaRPr kumimoji="1" lang="ja-JP" altLang="en-US" dirty="0"/>
          </a:p>
        </p:txBody>
      </p:sp>
      <p:sp>
        <p:nvSpPr>
          <p:cNvPr id="23" name="コンテンツ プレースホルダ 22"/>
          <p:cNvSpPr>
            <a:spLocks noGrp="1"/>
          </p:cNvSpPr>
          <p:nvPr>
            <p:ph sz="quarter" idx="1"/>
          </p:nvPr>
        </p:nvSpPr>
        <p:spPr>
          <a:xfrm>
            <a:off x="686870" y="1827914"/>
            <a:ext cx="10634397" cy="489247"/>
          </a:xfrm>
        </p:spPr>
        <p:txBody>
          <a:bodyPr>
            <a:noAutofit/>
          </a:bodyPr>
          <a:lstStyle/>
          <a:p>
            <a:pPr marL="0" indent="0">
              <a:buNone/>
            </a:pPr>
            <a:r>
              <a:rPr lang="en-US" altLang="ja-JP" sz="3200" dirty="0">
                <a:latin typeface="+mj-ea"/>
                <a:ea typeface="+mj-ea"/>
              </a:rPr>
              <a:t>【</a:t>
            </a:r>
            <a:r>
              <a:rPr lang="ja-JP" altLang="en-US" sz="3200" dirty="0">
                <a:latin typeface="+mj-ea"/>
                <a:ea typeface="+mj-ea"/>
              </a:rPr>
              <a:t>年</a:t>
            </a:r>
            <a:r>
              <a:rPr lang="en-US" altLang="ja-JP" sz="3200" dirty="0">
                <a:latin typeface="+mj-ea"/>
                <a:ea typeface="+mj-ea"/>
              </a:rPr>
              <a:t>】</a:t>
            </a:r>
            <a:r>
              <a:rPr lang="ja-JP" altLang="en-US" sz="3200" dirty="0">
                <a:latin typeface="+mj-ea"/>
                <a:ea typeface="+mj-ea"/>
              </a:rPr>
              <a:t>　年盤　海外旅行・引越し・今生一度のこと</a:t>
            </a:r>
            <a:br>
              <a:rPr lang="en-US" altLang="ja-JP" sz="3200" dirty="0">
                <a:latin typeface="+mj-ea"/>
                <a:ea typeface="+mj-ea"/>
              </a:rPr>
            </a:br>
            <a:endParaRPr lang="en-US" altLang="ja-JP" sz="3200" dirty="0">
              <a:latin typeface="+mj-ea"/>
              <a:ea typeface="+mj-ea"/>
            </a:endParaRPr>
          </a:p>
        </p:txBody>
      </p:sp>
      <p:sp>
        <p:nvSpPr>
          <p:cNvPr id="4" name="スライド番号プレースホルダ 3"/>
          <p:cNvSpPr>
            <a:spLocks noGrp="1"/>
          </p:cNvSpPr>
          <p:nvPr>
            <p:ph type="sldNum" sz="quarter" idx="12"/>
          </p:nvPr>
        </p:nvSpPr>
        <p:spPr/>
        <p:txBody>
          <a:bodyPr/>
          <a:lstStyle/>
          <a:p>
            <a:fld id="{8419FAA8-2C6F-493A-8B9A-BF0138D4D2E6}" type="slidenum">
              <a:rPr kumimoji="1" lang="ja-JP" altLang="en-US" smtClean="0"/>
              <a:pPr/>
              <a:t>8</a:t>
            </a:fld>
            <a:endParaRPr kumimoji="1" lang="ja-JP" altLang="en-US"/>
          </a:p>
        </p:txBody>
      </p:sp>
      <p:sp>
        <p:nvSpPr>
          <p:cNvPr id="6" name="テキスト ボックス 5">
            <a:extLst>
              <a:ext uri="{FF2B5EF4-FFF2-40B4-BE49-F238E27FC236}">
                <a16:creationId xmlns:a16="http://schemas.microsoft.com/office/drawing/2014/main" id="{507036B4-3F71-9542-A75F-0C01CFB0B55D}"/>
              </a:ext>
            </a:extLst>
          </p:cNvPr>
          <p:cNvSpPr txBox="1"/>
          <p:nvPr/>
        </p:nvSpPr>
        <p:spPr>
          <a:xfrm>
            <a:off x="4751717" y="2984093"/>
            <a:ext cx="965480" cy="461665"/>
          </a:xfrm>
          <a:prstGeom prst="rect">
            <a:avLst/>
          </a:prstGeom>
          <a:noFill/>
        </p:spPr>
        <p:txBody>
          <a:bodyPr wrap="square" rtlCol="0">
            <a:spAutoFit/>
          </a:bodyPr>
          <a:lstStyle/>
          <a:p>
            <a:r>
              <a:rPr lang="ja-JP" altLang="en-US" sz="2400" dirty="0">
                <a:solidFill>
                  <a:srgbClr val="FF0000"/>
                </a:solidFill>
              </a:rPr>
              <a:t>歳破</a:t>
            </a:r>
          </a:p>
        </p:txBody>
      </p:sp>
      <p:sp>
        <p:nvSpPr>
          <p:cNvPr id="15" name="テキスト ボックス 14">
            <a:extLst>
              <a:ext uri="{FF2B5EF4-FFF2-40B4-BE49-F238E27FC236}">
                <a16:creationId xmlns:a16="http://schemas.microsoft.com/office/drawing/2014/main" id="{3F19E491-9211-754B-934D-7CC3EA5FD54A}"/>
              </a:ext>
            </a:extLst>
          </p:cNvPr>
          <p:cNvSpPr txBox="1"/>
          <p:nvPr/>
        </p:nvSpPr>
        <p:spPr>
          <a:xfrm>
            <a:off x="5446187" y="3014721"/>
            <a:ext cx="504056" cy="461665"/>
          </a:xfrm>
          <a:prstGeom prst="rect">
            <a:avLst/>
          </a:prstGeom>
          <a:noFill/>
        </p:spPr>
        <p:txBody>
          <a:bodyPr wrap="square" rtlCol="0">
            <a:spAutoFit/>
          </a:bodyPr>
          <a:lstStyle/>
          <a:p>
            <a:r>
              <a:rPr lang="ja-JP" altLang="en-US" sz="2400" dirty="0"/>
              <a:t>❌</a:t>
            </a:r>
          </a:p>
        </p:txBody>
      </p:sp>
      <p:sp>
        <p:nvSpPr>
          <p:cNvPr id="16" name="テキスト ボックス 15">
            <a:extLst>
              <a:ext uri="{FF2B5EF4-FFF2-40B4-BE49-F238E27FC236}">
                <a16:creationId xmlns:a16="http://schemas.microsoft.com/office/drawing/2014/main" id="{D2196CDE-94F1-7A40-B607-126DFA19347A}"/>
              </a:ext>
            </a:extLst>
          </p:cNvPr>
          <p:cNvSpPr txBox="1"/>
          <p:nvPr/>
        </p:nvSpPr>
        <p:spPr>
          <a:xfrm>
            <a:off x="2119019" y="5541235"/>
            <a:ext cx="576064" cy="584775"/>
          </a:xfrm>
          <a:prstGeom prst="rect">
            <a:avLst/>
          </a:prstGeom>
          <a:noFill/>
        </p:spPr>
        <p:txBody>
          <a:bodyPr wrap="square" rtlCol="0">
            <a:spAutoFit/>
          </a:bodyPr>
          <a:lstStyle/>
          <a:p>
            <a:r>
              <a:rPr lang="ja-JP" altLang="en-US" sz="3200"/>
              <a:t>寅</a:t>
            </a:r>
            <a:endParaRPr lang="ja-JP" altLang="en-US" sz="3200" dirty="0"/>
          </a:p>
        </p:txBody>
      </p:sp>
      <p:pic>
        <p:nvPicPr>
          <p:cNvPr id="17" name="図 16" descr="kigaku5.jpg">
            <a:extLst>
              <a:ext uri="{FF2B5EF4-FFF2-40B4-BE49-F238E27FC236}">
                <a16:creationId xmlns:a16="http://schemas.microsoft.com/office/drawing/2014/main" id="{FB246BF7-9DA5-4047-956B-720317E27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76" y="2642707"/>
            <a:ext cx="2085675" cy="1961837"/>
          </a:xfrm>
          <a:prstGeom prst="rect">
            <a:avLst/>
          </a:prstGeom>
        </p:spPr>
      </p:pic>
      <p:sp>
        <p:nvSpPr>
          <p:cNvPr id="3" name="テキスト ボックス 2">
            <a:extLst>
              <a:ext uri="{FF2B5EF4-FFF2-40B4-BE49-F238E27FC236}">
                <a16:creationId xmlns:a16="http://schemas.microsoft.com/office/drawing/2014/main" id="{1A634F55-D6C0-894B-87A3-ED19625C3868}"/>
              </a:ext>
            </a:extLst>
          </p:cNvPr>
          <p:cNvSpPr txBox="1"/>
          <p:nvPr/>
        </p:nvSpPr>
        <p:spPr>
          <a:xfrm>
            <a:off x="6480043" y="3014720"/>
            <a:ext cx="4704523" cy="2677656"/>
          </a:xfrm>
          <a:prstGeom prst="rect">
            <a:avLst/>
          </a:prstGeom>
          <a:noFill/>
        </p:spPr>
        <p:txBody>
          <a:bodyPr wrap="square" rtlCol="0">
            <a:spAutoFit/>
          </a:bodyPr>
          <a:lstStyle/>
          <a:p>
            <a:r>
              <a:rPr lang="en-US" altLang="ja-JP" sz="2400" dirty="0">
                <a:latin typeface="Yu Gothic" panose="020B0400000000000000" pitchFamily="34" charset="-128"/>
                <a:ea typeface="Yu Gothic" panose="020B0400000000000000" pitchFamily="34" charset="-128"/>
              </a:rPr>
              <a:t>2022</a:t>
            </a:r>
            <a:r>
              <a:rPr lang="ja-JP" altLang="en-US" sz="2400">
                <a:latin typeface="Yu Gothic" panose="020B0400000000000000" pitchFamily="34" charset="-128"/>
                <a:ea typeface="Yu Gothic" panose="020B0400000000000000" pitchFamily="34" charset="-128"/>
              </a:rPr>
              <a:t>年は五黄中宮なので、</a:t>
            </a:r>
            <a:endParaRPr lang="en-US" altLang="ja-JP" sz="2400" dirty="0">
              <a:latin typeface="Yu Gothic" panose="020B0400000000000000" pitchFamily="34" charset="-128"/>
              <a:ea typeface="Yu Gothic" panose="020B0400000000000000" pitchFamily="34" charset="-128"/>
            </a:endParaRPr>
          </a:p>
          <a:p>
            <a:r>
              <a:rPr lang="ja-JP" altLang="en-US" sz="2400">
                <a:latin typeface="Yu Gothic" panose="020B0400000000000000" pitchFamily="34" charset="-128"/>
                <a:ea typeface="Yu Gothic" panose="020B0400000000000000" pitchFamily="34" charset="-128"/>
              </a:rPr>
              <a:t>各九星は自分のホームポジションに戻る。本来の自分のエネルギーだけで過ごせる希少なタイミングとなる。</a:t>
            </a:r>
            <a:endParaRPr lang="en-US" altLang="ja-JP" sz="2400" dirty="0">
              <a:latin typeface="Yu Gothic" panose="020B0400000000000000" pitchFamily="34" charset="-128"/>
              <a:ea typeface="Yu Gothic" panose="020B0400000000000000" pitchFamily="34" charset="-128"/>
            </a:endParaRPr>
          </a:p>
          <a:p>
            <a:endParaRPr lang="en-US" altLang="ja-JP" sz="2400" dirty="0">
              <a:latin typeface="Yu Gothic" panose="020B0400000000000000" pitchFamily="34" charset="-128"/>
              <a:ea typeface="Yu Gothic" panose="020B0400000000000000" pitchFamily="34" charset="-128"/>
            </a:endParaRPr>
          </a:p>
          <a:p>
            <a:r>
              <a:rPr lang="ja-JP" altLang="en-US" sz="2400">
                <a:latin typeface="Yu Gothic" panose="020B0400000000000000" pitchFamily="34" charset="-128"/>
                <a:ea typeface="Yu Gothic" panose="020B0400000000000000" pitchFamily="34" charset="-128"/>
              </a:rPr>
              <a:t>二黒土星のみ低迷期</a:t>
            </a:r>
            <a:endParaRPr lang="en-US" altLang="ja-JP" sz="2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247242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低迷期の種類</a:t>
            </a:r>
            <a:endParaRPr kumimoji="1" lang="ja-JP" altLang="en-US" dirty="0"/>
          </a:p>
        </p:txBody>
      </p:sp>
      <p:sp>
        <p:nvSpPr>
          <p:cNvPr id="4" name="スライド番号プレースホルダ 3"/>
          <p:cNvSpPr>
            <a:spLocks noGrp="1"/>
          </p:cNvSpPr>
          <p:nvPr>
            <p:ph type="sldNum" sz="quarter" idx="12"/>
          </p:nvPr>
        </p:nvSpPr>
        <p:spPr/>
        <p:txBody>
          <a:bodyPr/>
          <a:lstStyle/>
          <a:p>
            <a:fld id="{8419FAA8-2C6F-493A-8B9A-BF0138D4D2E6}" type="slidenum">
              <a:rPr kumimoji="1" lang="ja-JP" altLang="en-US" smtClean="0"/>
              <a:pPr/>
              <a:t>9</a:t>
            </a:fld>
            <a:endParaRPr kumimoji="1" lang="ja-JP" altLang="en-US"/>
          </a:p>
        </p:txBody>
      </p:sp>
      <p:sp>
        <p:nvSpPr>
          <p:cNvPr id="3" name="テキスト ボックス 2">
            <a:extLst>
              <a:ext uri="{FF2B5EF4-FFF2-40B4-BE49-F238E27FC236}">
                <a16:creationId xmlns:a16="http://schemas.microsoft.com/office/drawing/2014/main" id="{268AA067-022B-1548-AD63-C9E87175696D}"/>
              </a:ext>
            </a:extLst>
          </p:cNvPr>
          <p:cNvSpPr txBox="1"/>
          <p:nvPr/>
        </p:nvSpPr>
        <p:spPr>
          <a:xfrm>
            <a:off x="1103445" y="1988841"/>
            <a:ext cx="10250355" cy="4524315"/>
          </a:xfrm>
          <a:prstGeom prst="rect">
            <a:avLst/>
          </a:prstGeom>
          <a:noFill/>
        </p:spPr>
        <p:txBody>
          <a:bodyPr wrap="square" rtlCol="0">
            <a:spAutoFit/>
          </a:bodyPr>
          <a:lstStyle/>
          <a:p>
            <a:r>
              <a:rPr lang="ja-JP" altLang="en-US" sz="2400">
                <a:latin typeface="+mn-ea"/>
              </a:rPr>
              <a:t>● 中宮（ちゅうきゅう）中央に入った時</a:t>
            </a:r>
            <a:endParaRPr lang="en-US" altLang="ja-JP" sz="2400" dirty="0">
              <a:latin typeface="+mn-ea"/>
            </a:endParaRPr>
          </a:p>
          <a:p>
            <a:r>
              <a:rPr lang="ja-JP" altLang="en-US" sz="2400">
                <a:latin typeface="+mn-ea"/>
              </a:rPr>
              <a:t>八方塞がり。思うように動けない閉塞感がある。</a:t>
            </a:r>
            <a:endParaRPr lang="en-US" altLang="ja-JP" sz="2400" dirty="0">
              <a:latin typeface="+mn-ea"/>
            </a:endParaRPr>
          </a:p>
          <a:p>
            <a:endParaRPr lang="en-US" altLang="ja-JP" sz="2400" dirty="0">
              <a:latin typeface="+mn-ea"/>
            </a:endParaRPr>
          </a:p>
          <a:p>
            <a:r>
              <a:rPr lang="ja-JP" altLang="en-US" sz="2400">
                <a:latin typeface="+mn-ea"/>
              </a:rPr>
              <a:t>●暗剣殺（あんけんさつ）五黄土星の向い。</a:t>
            </a:r>
            <a:endParaRPr lang="en-US" altLang="ja-JP" sz="2400" dirty="0">
              <a:latin typeface="+mn-ea"/>
            </a:endParaRPr>
          </a:p>
          <a:p>
            <a:r>
              <a:rPr lang="ja-JP" altLang="en-US" sz="2400">
                <a:latin typeface="+mn-ea"/>
              </a:rPr>
              <a:t>他者によって運氣の低迷が起きる。</a:t>
            </a:r>
            <a:endParaRPr lang="en-US" altLang="ja-JP" sz="2400" dirty="0">
              <a:latin typeface="+mn-ea"/>
            </a:endParaRPr>
          </a:p>
          <a:p>
            <a:endParaRPr lang="en-US" altLang="ja-JP" sz="2400" dirty="0">
              <a:latin typeface="+mn-ea"/>
            </a:endParaRPr>
          </a:p>
          <a:p>
            <a:r>
              <a:rPr lang="ja-JP" altLang="en-US" sz="2400">
                <a:latin typeface="+mn-ea"/>
              </a:rPr>
              <a:t>●破（やぶれ）十二支の向い。</a:t>
            </a:r>
            <a:endParaRPr lang="en-US" altLang="ja-JP" sz="2400" dirty="0">
              <a:latin typeface="+mn-ea"/>
            </a:endParaRPr>
          </a:p>
          <a:p>
            <a:r>
              <a:rPr lang="ja-JP" altLang="en-US" sz="2400">
                <a:latin typeface="+mn-ea"/>
              </a:rPr>
              <a:t>歳破（さいは）・月破（げっぱ）・日破（にっぱ）　</a:t>
            </a:r>
            <a:endParaRPr lang="en-US" altLang="ja-JP" sz="2400" dirty="0">
              <a:latin typeface="+mn-ea"/>
            </a:endParaRPr>
          </a:p>
          <a:p>
            <a:r>
              <a:rPr lang="ja-JP" altLang="en-US" sz="2400">
                <a:latin typeface="+mn-ea"/>
              </a:rPr>
              <a:t>持っているものを失う。　</a:t>
            </a:r>
            <a:endParaRPr lang="en-US" altLang="ja-JP" sz="2400" dirty="0">
              <a:latin typeface="+mn-ea"/>
            </a:endParaRPr>
          </a:p>
          <a:p>
            <a:endParaRPr lang="en-US" altLang="ja-JP" sz="2400" dirty="0">
              <a:latin typeface="+mn-ea"/>
            </a:endParaRPr>
          </a:p>
          <a:p>
            <a:r>
              <a:rPr lang="ja-JP" altLang="en-US" sz="2400">
                <a:latin typeface="+mn-ea"/>
              </a:rPr>
              <a:t>●水火殺（すいかさつ）　九紫火星と一白水星の人のみ　</a:t>
            </a:r>
            <a:r>
              <a:rPr lang="en-US" altLang="ja-JP" sz="1867" dirty="0">
                <a:latin typeface="+mn-ea"/>
              </a:rPr>
              <a:t>※</a:t>
            </a:r>
            <a:r>
              <a:rPr lang="ja-JP" altLang="en-US" sz="1867">
                <a:latin typeface="+mn-ea"/>
              </a:rPr>
              <a:t> 後述</a:t>
            </a:r>
            <a:endParaRPr lang="en-US" altLang="ja-JP" sz="1867" dirty="0">
              <a:latin typeface="+mn-ea"/>
            </a:endParaRPr>
          </a:p>
          <a:p>
            <a:endParaRPr lang="ja-JP" altLang="en-US" sz="2400"/>
          </a:p>
        </p:txBody>
      </p:sp>
    </p:spTree>
    <p:extLst>
      <p:ext uri="{BB962C8B-B14F-4D97-AF65-F5344CB8AC3E}">
        <p14:creationId xmlns:p14="http://schemas.microsoft.com/office/powerpoint/2010/main" val="10602013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3155</Words>
  <Application>Microsoft Macintosh PowerPoint</Application>
  <PresentationFormat>ワイド画面</PresentationFormat>
  <Paragraphs>531</Paragraphs>
  <Slides>17</Slides>
  <Notes>14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游ゴシック</vt:lpstr>
      <vt:lpstr>游ゴシック</vt:lpstr>
      <vt:lpstr>游ゴシック Light</vt:lpstr>
      <vt:lpstr>Arial</vt:lpstr>
      <vt:lpstr>Office テーマ</vt:lpstr>
      <vt:lpstr>PowerPoint プレゼンテーション</vt:lpstr>
      <vt:lpstr>「潜在意識」の出し方</vt:lpstr>
      <vt:lpstr>「流れ」の出し方</vt:lpstr>
      <vt:lpstr>PowerPoint プレゼンテーション</vt:lpstr>
      <vt:lpstr>PowerPoint プレゼンテーション</vt:lpstr>
      <vt:lpstr>時の運気の鑑定方法</vt:lpstr>
      <vt:lpstr>好調期と低迷期の区別</vt:lpstr>
      <vt:lpstr>2022年の年盤で鑑定する方法</vt:lpstr>
      <vt:lpstr>低迷期の種類</vt:lpstr>
      <vt:lpstr>「水火殺（すいかさつ）」について</vt:lpstr>
      <vt:lpstr>PowerPoint プレゼンテーション</vt:lpstr>
      <vt:lpstr>5）吉方位鑑定法</vt:lpstr>
      <vt:lpstr>基本的な考え方</vt:lpstr>
      <vt:lpstr>吉方位の求め方１</vt:lpstr>
      <vt:lpstr>吉方位の求め方2</vt:lpstr>
      <vt:lpstr>吉方位の求め方（解答例）</vt:lpstr>
      <vt:lpstr>吉方位の求め方（解答例）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木下 直子</dc:creator>
  <cp:lastModifiedBy>藤野 淳</cp:lastModifiedBy>
  <cp:revision>1</cp:revision>
  <dcterms:created xsi:type="dcterms:W3CDTF">2021-11-20T00:03:55Z</dcterms:created>
  <dcterms:modified xsi:type="dcterms:W3CDTF">2021-11-20T00:14:49Z</dcterms:modified>
</cp:coreProperties>
</file>