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531" r:id="rId2"/>
    <p:sldId id="497" r:id="rId3"/>
    <p:sldId id="532" r:id="rId4"/>
    <p:sldId id="568" r:id="rId5"/>
    <p:sldId id="569" r:id="rId6"/>
    <p:sldId id="286" r:id="rId7"/>
    <p:sldId id="570" r:id="rId8"/>
    <p:sldId id="1552" r:id="rId9"/>
    <p:sldId id="1549" r:id="rId10"/>
    <p:sldId id="1551" r:id="rId11"/>
    <p:sldId id="500" r:id="rId12"/>
    <p:sldId id="1556" r:id="rId13"/>
    <p:sldId id="1557" r:id="rId14"/>
    <p:sldId id="1558" r:id="rId15"/>
    <p:sldId id="1553" r:id="rId16"/>
    <p:sldId id="1560" r:id="rId17"/>
    <p:sldId id="1559" r:id="rId18"/>
    <p:sldId id="1561" r:id="rId19"/>
    <p:sldId id="1562" r:id="rId20"/>
    <p:sldId id="1563" r:id="rId21"/>
    <p:sldId id="1564" r:id="rId22"/>
    <p:sldId id="1565" r:id="rId23"/>
    <p:sldId id="1566" r:id="rId24"/>
    <p:sldId id="1567" r:id="rId25"/>
    <p:sldId id="1568" r:id="rId26"/>
    <p:sldId id="1555" r:id="rId27"/>
    <p:sldId id="1573" r:id="rId28"/>
    <p:sldId id="1569" r:id="rId29"/>
    <p:sldId id="1570" r:id="rId30"/>
    <p:sldId id="1574" r:id="rId31"/>
    <p:sldId id="539" r:id="rId32"/>
    <p:sldId id="567" r:id="rId3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6327"/>
  </p:normalViewPr>
  <p:slideViewPr>
    <p:cSldViewPr snapToGrid="0" snapToObjects="1">
      <p:cViewPr varScale="1">
        <p:scale>
          <a:sx n="85" d="100"/>
          <a:sy n="85" d="100"/>
        </p:scale>
        <p:origin x="36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9685-25A8-0F49-8708-6476CBF99DAB}" type="datetimeFigureOut">
              <a:rPr kumimoji="1" lang="ja-JP" altLang="en-US" smtClean="0"/>
              <a:t>2022/8/14</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217F4-B815-5C49-A17A-91830092727B}" type="slidenum">
              <a:rPr kumimoji="1" lang="ja-JP" altLang="en-US" smtClean="0"/>
              <a:t>‹#›</a:t>
            </a:fld>
            <a:endParaRPr kumimoji="1" lang="ja-JP" altLang="en-US"/>
          </a:p>
        </p:txBody>
      </p:sp>
    </p:spTree>
    <p:extLst>
      <p:ext uri="{BB962C8B-B14F-4D97-AF65-F5344CB8AC3E}">
        <p14:creationId xmlns:p14="http://schemas.microsoft.com/office/powerpoint/2010/main" val="18834678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a:normAutofit/>
          </a:bodyPr>
          <a:lstStyle/>
          <a:p>
            <a:endParaRPr kumimoji="1" lang="en-US" altLang="ja-JP" noProof="0" dirty="0"/>
          </a:p>
        </p:txBody>
      </p:sp>
      <p:sp>
        <p:nvSpPr>
          <p:cNvPr id="4" name="スライド番号プレースホルダー 3"/>
          <p:cNvSpPr>
            <a:spLocks noGrp="1"/>
          </p:cNvSpPr>
          <p:nvPr>
            <p:ph type="sldNum" sz="quarter" idx="10"/>
          </p:nvPr>
        </p:nvSpPr>
        <p:spPr/>
        <p:txBody>
          <a:bodyPr/>
          <a:lstStyle/>
          <a:p>
            <a:fld id="{C20D2B2C-404A-3B44-A675-A260A7B16B96}" type="slidenum">
              <a:rPr kumimoji="1" lang="ja-JP" altLang="en-US" smtClean="0"/>
              <a:t>9</a:t>
            </a:fld>
            <a:endParaRPr kumimoji="1" lang="ja-JP" altLang="en-US"/>
          </a:p>
        </p:txBody>
      </p:sp>
    </p:spTree>
    <p:extLst>
      <p:ext uri="{BB962C8B-B14F-4D97-AF65-F5344CB8AC3E}">
        <p14:creationId xmlns:p14="http://schemas.microsoft.com/office/powerpoint/2010/main" val="322060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0613" y="1143000"/>
            <a:ext cx="2136775" cy="3086100"/>
          </a:xfrm>
        </p:spPr>
      </p:sp>
      <p:sp>
        <p:nvSpPr>
          <p:cNvPr id="3" name="ノート プレースホルダー 2"/>
          <p:cNvSpPr>
            <a:spLocks noGrp="1"/>
          </p:cNvSpPr>
          <p:nvPr>
            <p:ph type="body" idx="1"/>
          </p:nvPr>
        </p:nvSpPr>
        <p:spPr/>
        <p:txBody>
          <a:bodyPr>
            <a:normAutofit/>
          </a:bodyPr>
          <a:lstStyle/>
          <a:p>
            <a:endParaRPr kumimoji="1" lang="en-US" altLang="ja-JP" noProof="0" dirty="0"/>
          </a:p>
        </p:txBody>
      </p:sp>
      <p:sp>
        <p:nvSpPr>
          <p:cNvPr id="4" name="スライド番号プレースホルダー 3"/>
          <p:cNvSpPr>
            <a:spLocks noGrp="1"/>
          </p:cNvSpPr>
          <p:nvPr>
            <p:ph type="sldNum" sz="quarter" idx="10"/>
          </p:nvPr>
        </p:nvSpPr>
        <p:spPr/>
        <p:txBody>
          <a:bodyPr/>
          <a:lstStyle/>
          <a:p>
            <a:fld id="{C20D2B2C-404A-3B44-A675-A260A7B16B96}" type="slidenum">
              <a:rPr kumimoji="1" lang="ja-JP" altLang="en-US" smtClean="0"/>
              <a:t>10</a:t>
            </a:fld>
            <a:endParaRPr kumimoji="1" lang="ja-JP" altLang="en-US"/>
          </a:p>
        </p:txBody>
      </p:sp>
    </p:spTree>
    <p:extLst>
      <p:ext uri="{BB962C8B-B14F-4D97-AF65-F5344CB8AC3E}">
        <p14:creationId xmlns:p14="http://schemas.microsoft.com/office/powerpoint/2010/main" val="248162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176564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49979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324369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47349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217072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121862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209371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392551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30217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17622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126C81-ED1C-C242-92A4-497C7CAB6884}" type="datetimeFigureOut">
              <a:rPr kumimoji="1" lang="ja-JP" altLang="en-US" smtClean="0"/>
              <a:t>2022/8/14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500334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7126C81-ED1C-C242-92A4-497C7CAB6884}" type="datetimeFigureOut">
              <a:rPr kumimoji="1" lang="ja-JP" altLang="en-US" smtClean="0"/>
              <a:t>2022/8/14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259A29F-8E37-B441-BB86-1BD01A8DF8DA}" type="slidenum">
              <a:rPr kumimoji="1" lang="ja-JP" altLang="en-US" smtClean="0"/>
              <a:t>‹#›</a:t>
            </a:fld>
            <a:endParaRPr kumimoji="1" lang="ja-JP" altLang="en-US"/>
          </a:p>
        </p:txBody>
      </p:sp>
    </p:spTree>
    <p:extLst>
      <p:ext uri="{BB962C8B-B14F-4D97-AF65-F5344CB8AC3E}">
        <p14:creationId xmlns:p14="http://schemas.microsoft.com/office/powerpoint/2010/main" val="1183270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406EFEB-28B2-2840-ABC4-4C944BB99B46}"/>
              </a:ext>
            </a:extLst>
          </p:cNvPr>
          <p:cNvSpPr txBox="1"/>
          <p:nvPr/>
        </p:nvSpPr>
        <p:spPr>
          <a:xfrm>
            <a:off x="742954" y="3383340"/>
            <a:ext cx="5272087" cy="1077218"/>
          </a:xfrm>
          <a:prstGeom prst="rect">
            <a:avLst/>
          </a:prstGeom>
          <a:noFill/>
        </p:spPr>
        <p:txBody>
          <a:bodyPr wrap="square" rtlCol="0">
            <a:spAutoFit/>
          </a:bodyPr>
          <a:lstStyle/>
          <a:p>
            <a:r>
              <a:rPr lang="ja-JP" altLang="en-US" sz="3200" b="1"/>
              <a:t>経済を</a:t>
            </a:r>
            <a:r>
              <a:rPr lang="en-US" altLang="ja-JP" sz="3200" b="1" dirty="0"/>
              <a:t>V</a:t>
            </a:r>
            <a:r>
              <a:rPr lang="ja-JP" altLang="en-US" sz="3200" b="1"/>
              <a:t>字回復する</a:t>
            </a:r>
            <a:endParaRPr lang="en-US" altLang="ja-JP" sz="3200" b="1" dirty="0"/>
          </a:p>
          <a:p>
            <a:r>
              <a:rPr lang="en-US" altLang="ja-JP" sz="3200" b="1" dirty="0"/>
              <a:t>5</a:t>
            </a:r>
            <a:r>
              <a:rPr lang="ja-JP" altLang="en-US" sz="3200" b="1"/>
              <a:t>つの開運ルール</a:t>
            </a:r>
            <a:endParaRPr kumimoji="1" lang="ja-JP" altLang="en-US" sz="3200"/>
          </a:p>
        </p:txBody>
      </p:sp>
      <p:sp>
        <p:nvSpPr>
          <p:cNvPr id="6" name="テキスト ボックス 5">
            <a:extLst>
              <a:ext uri="{FF2B5EF4-FFF2-40B4-BE49-F238E27FC236}">
                <a16:creationId xmlns:a16="http://schemas.microsoft.com/office/drawing/2014/main" id="{462E2EA9-DAA2-5D4E-A587-AC023CB4532F}"/>
              </a:ext>
            </a:extLst>
          </p:cNvPr>
          <p:cNvSpPr txBox="1"/>
          <p:nvPr/>
        </p:nvSpPr>
        <p:spPr>
          <a:xfrm>
            <a:off x="742954" y="1703600"/>
            <a:ext cx="3586162" cy="584775"/>
          </a:xfrm>
          <a:prstGeom prst="rect">
            <a:avLst/>
          </a:prstGeom>
          <a:noFill/>
        </p:spPr>
        <p:txBody>
          <a:bodyPr wrap="square" rtlCol="0">
            <a:spAutoFit/>
          </a:bodyPr>
          <a:lstStyle/>
          <a:p>
            <a:r>
              <a:rPr lang="ja-JP" altLang="en-US" sz="3200" b="1"/>
              <a:t>開運</a:t>
            </a:r>
            <a:r>
              <a:rPr lang="en-US" altLang="ja-JP" sz="3200" b="1" dirty="0"/>
              <a:t> x </a:t>
            </a:r>
            <a:r>
              <a:rPr lang="ja-JP" altLang="en-US" sz="3200" b="1"/>
              <a:t>お金</a:t>
            </a:r>
            <a:r>
              <a:rPr lang="en-US" altLang="ja-JP" sz="3200" b="1" dirty="0"/>
              <a:t>  </a:t>
            </a:r>
          </a:p>
        </p:txBody>
      </p:sp>
      <p:sp>
        <p:nvSpPr>
          <p:cNvPr id="7" name="テキスト ボックス 6">
            <a:extLst>
              <a:ext uri="{FF2B5EF4-FFF2-40B4-BE49-F238E27FC236}">
                <a16:creationId xmlns:a16="http://schemas.microsoft.com/office/drawing/2014/main" id="{34E03DA7-85C2-AC4B-AE0C-D7FFAFE8C370}"/>
              </a:ext>
            </a:extLst>
          </p:cNvPr>
          <p:cNvSpPr txBox="1"/>
          <p:nvPr/>
        </p:nvSpPr>
        <p:spPr>
          <a:xfrm>
            <a:off x="603648" y="5515428"/>
            <a:ext cx="5650703" cy="1384995"/>
          </a:xfrm>
          <a:prstGeom prst="rect">
            <a:avLst/>
          </a:prstGeom>
          <a:noFill/>
        </p:spPr>
        <p:txBody>
          <a:bodyPr wrap="square" rtlCol="0">
            <a:spAutoFit/>
          </a:bodyPr>
          <a:lstStyle/>
          <a:p>
            <a:r>
              <a:rPr kumimoji="1" lang="ja-JP" altLang="en-US" sz="2800"/>
              <a:t>金運アップだけでは</a:t>
            </a:r>
            <a:endParaRPr kumimoji="1" lang="en-US" altLang="ja-JP" sz="2800" dirty="0"/>
          </a:p>
          <a:p>
            <a:r>
              <a:rPr kumimoji="1" lang="ja-JP" altLang="en-US" sz="2800"/>
              <a:t>もったいない</a:t>
            </a:r>
            <a:endParaRPr kumimoji="1" lang="en-US" altLang="ja-JP" sz="2800" dirty="0"/>
          </a:p>
          <a:p>
            <a:r>
              <a:rPr kumimoji="1" lang="ja-JP" altLang="en-US" sz="2800"/>
              <a:t>お金の運気をパワーアップ！</a:t>
            </a:r>
            <a:endParaRPr kumimoji="1" lang="en-US" altLang="ja-JP" sz="2800" dirty="0"/>
          </a:p>
        </p:txBody>
      </p:sp>
      <p:grpSp>
        <p:nvGrpSpPr>
          <p:cNvPr id="11" name="グループ化 10">
            <a:extLst>
              <a:ext uri="{FF2B5EF4-FFF2-40B4-BE49-F238E27FC236}">
                <a16:creationId xmlns:a16="http://schemas.microsoft.com/office/drawing/2014/main" id="{4715C893-5C59-A240-92A1-15721E1F6B85}"/>
              </a:ext>
            </a:extLst>
          </p:cNvPr>
          <p:cNvGrpSpPr/>
          <p:nvPr/>
        </p:nvGrpSpPr>
        <p:grpSpPr>
          <a:xfrm>
            <a:off x="4766519" y="404512"/>
            <a:ext cx="1684819" cy="2935073"/>
            <a:chOff x="4766519" y="404512"/>
            <a:chExt cx="1684819" cy="2935073"/>
          </a:xfrm>
        </p:grpSpPr>
        <p:pic>
          <p:nvPicPr>
            <p:cNvPr id="3" name="図 2" descr="ロゴ, 会社名&#10;&#10;自動的に生成された説明">
              <a:extLst>
                <a:ext uri="{FF2B5EF4-FFF2-40B4-BE49-F238E27FC236}">
                  <a16:creationId xmlns:a16="http://schemas.microsoft.com/office/drawing/2014/main" id="{1EDB7B63-422B-1C4C-91E0-D493BBCFE4AB}"/>
                </a:ext>
              </a:extLst>
            </p:cNvPr>
            <p:cNvPicPr>
              <a:picLocks noChangeAspect="1"/>
            </p:cNvPicPr>
            <p:nvPr/>
          </p:nvPicPr>
          <p:blipFill>
            <a:blip r:embed="rId2"/>
            <a:stretch>
              <a:fillRect/>
            </a:stretch>
          </p:blipFill>
          <p:spPr>
            <a:xfrm>
              <a:off x="4766519" y="404512"/>
              <a:ext cx="1487832" cy="1988760"/>
            </a:xfrm>
            <a:prstGeom prst="rect">
              <a:avLst/>
            </a:prstGeom>
          </p:spPr>
        </p:pic>
        <p:pic>
          <p:nvPicPr>
            <p:cNvPr id="9" name="図 8" descr="ロゴ, 会社名&#10;&#10;自動的に生成された説明">
              <a:extLst>
                <a:ext uri="{FF2B5EF4-FFF2-40B4-BE49-F238E27FC236}">
                  <a16:creationId xmlns:a16="http://schemas.microsoft.com/office/drawing/2014/main" id="{69417B5C-4EC3-CF41-9BA8-7344565DF61B}"/>
                </a:ext>
              </a:extLst>
            </p:cNvPr>
            <p:cNvPicPr>
              <a:picLocks noChangeAspect="1"/>
            </p:cNvPicPr>
            <p:nvPr/>
          </p:nvPicPr>
          <p:blipFill>
            <a:blip r:embed="rId3"/>
            <a:stretch>
              <a:fillRect/>
            </a:stretch>
          </p:blipFill>
          <p:spPr>
            <a:xfrm>
              <a:off x="5778753" y="1512307"/>
              <a:ext cx="672585" cy="967360"/>
            </a:xfrm>
            <a:prstGeom prst="rect">
              <a:avLst/>
            </a:prstGeom>
          </p:spPr>
        </p:pic>
        <p:pic>
          <p:nvPicPr>
            <p:cNvPr id="10" name="図 9" descr="ロゴ, 会社名&#10;&#10;自動的に生成された説明">
              <a:extLst>
                <a:ext uri="{FF2B5EF4-FFF2-40B4-BE49-F238E27FC236}">
                  <a16:creationId xmlns:a16="http://schemas.microsoft.com/office/drawing/2014/main" id="{5598AECB-8C9D-FA4E-A17B-DA14B5EE41C4}"/>
                </a:ext>
              </a:extLst>
            </p:cNvPr>
            <p:cNvPicPr>
              <a:picLocks noChangeAspect="1"/>
            </p:cNvPicPr>
            <p:nvPr/>
          </p:nvPicPr>
          <p:blipFill>
            <a:blip r:embed="rId3"/>
            <a:stretch>
              <a:fillRect/>
            </a:stretch>
          </p:blipFill>
          <p:spPr>
            <a:xfrm>
              <a:off x="5581766" y="2372225"/>
              <a:ext cx="672585" cy="967360"/>
            </a:xfrm>
            <a:prstGeom prst="rect">
              <a:avLst/>
            </a:prstGeom>
          </p:spPr>
        </p:pic>
      </p:grpSp>
      <p:pic>
        <p:nvPicPr>
          <p:cNvPr id="12" name="図 11" descr="ロゴ&#10;&#10;低い精度で自動的に生成された説明">
            <a:extLst>
              <a:ext uri="{FF2B5EF4-FFF2-40B4-BE49-F238E27FC236}">
                <a16:creationId xmlns:a16="http://schemas.microsoft.com/office/drawing/2014/main" id="{5970AFCB-5DB1-5D40-A48A-98345E28C501}"/>
              </a:ext>
            </a:extLst>
          </p:cNvPr>
          <p:cNvPicPr>
            <a:picLocks noChangeAspect="1"/>
          </p:cNvPicPr>
          <p:nvPr/>
        </p:nvPicPr>
        <p:blipFill>
          <a:blip r:embed="rId4"/>
          <a:stretch>
            <a:fillRect/>
          </a:stretch>
        </p:blipFill>
        <p:spPr>
          <a:xfrm>
            <a:off x="5174679" y="8200773"/>
            <a:ext cx="1285955" cy="1285955"/>
          </a:xfrm>
          <a:prstGeom prst="rect">
            <a:avLst/>
          </a:prstGeom>
        </p:spPr>
      </p:pic>
    </p:spTree>
    <p:extLst>
      <p:ext uri="{BB962C8B-B14F-4D97-AF65-F5344CB8AC3E}">
        <p14:creationId xmlns:p14="http://schemas.microsoft.com/office/powerpoint/2010/main" val="183108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595859" y="1499056"/>
          <a:ext cx="6035460" cy="6477000"/>
        </p:xfrm>
        <a:graphic>
          <a:graphicData uri="http://schemas.openxmlformats.org/drawingml/2006/table">
            <a:tbl>
              <a:tblPr firstRow="1" bandRow="1">
                <a:tableStyleId>{D27102A9-8310-4765-A935-A1911B00CA55}</a:tableStyleId>
              </a:tblPr>
              <a:tblGrid>
                <a:gridCol w="2473377">
                  <a:extLst>
                    <a:ext uri="{9D8B030D-6E8A-4147-A177-3AD203B41FA5}">
                      <a16:colId xmlns:a16="http://schemas.microsoft.com/office/drawing/2014/main" val="20000"/>
                    </a:ext>
                  </a:extLst>
                </a:gridCol>
                <a:gridCol w="3562083">
                  <a:extLst>
                    <a:ext uri="{9D8B030D-6E8A-4147-A177-3AD203B41FA5}">
                      <a16:colId xmlns:a16="http://schemas.microsoft.com/office/drawing/2014/main" val="20003"/>
                    </a:ext>
                  </a:extLst>
                </a:gridCol>
              </a:tblGrid>
              <a:tr h="278130">
                <a:tc>
                  <a:txBody>
                    <a:bodyPr/>
                    <a:lstStyle/>
                    <a:p>
                      <a:pPr algn="ctr"/>
                      <a:r>
                        <a:rPr kumimoji="1" lang="ja-JP" altLang="en-US" sz="2000" dirty="0"/>
                        <a:t>本命星</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a:t>生まれた年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130">
                <a:tc>
                  <a:txBody>
                    <a:bodyPr/>
                    <a:lstStyle/>
                    <a:p>
                      <a:pPr algn="l"/>
                      <a:r>
                        <a:rPr kumimoji="1" lang="ja-JP" altLang="en-US" sz="2000" b="0" dirty="0">
                          <a:solidFill>
                            <a:schemeClr val="tx1"/>
                          </a:solidFill>
                        </a:rPr>
                        <a:t>一</a:t>
                      </a:r>
                      <a:r>
                        <a:rPr kumimoji="1" lang="ja-JP" altLang="en-US" sz="2000" b="0">
                          <a:solidFill>
                            <a:schemeClr val="tx1"/>
                          </a:solidFill>
                        </a:rPr>
                        <a:t>白水星　</a:t>
                      </a:r>
                      <a:endParaRPr kumimoji="1" lang="en-US" altLang="ja-JP" sz="2000" b="0" dirty="0">
                        <a:solidFill>
                          <a:schemeClr val="tx1"/>
                        </a:solidFill>
                      </a:endParaRPr>
                    </a:p>
                    <a:p>
                      <a:pPr algn="l"/>
                      <a:r>
                        <a:rPr kumimoji="1" lang="ja-JP" altLang="en-US" sz="2000" b="0">
                          <a:solidFill>
                            <a:schemeClr val="tx1"/>
                          </a:solidFill>
                        </a:rPr>
                        <a:t>いっぱくすいせい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a:t>S11,20,29,38,47,56,</a:t>
                      </a:r>
                      <a:r>
                        <a:rPr lang="ja-JP" altLang="en-US" sz="2000" dirty="0"/>
                        <a:t> </a:t>
                      </a:r>
                      <a:r>
                        <a:rPr lang="en-US" altLang="ja-JP" sz="2000" dirty="0"/>
                        <a:t>H2,11</a:t>
                      </a:r>
                      <a:r>
                        <a:rPr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130">
                <a:tc>
                  <a:txBody>
                    <a:bodyPr/>
                    <a:lstStyle/>
                    <a:p>
                      <a:pPr algn="l"/>
                      <a:r>
                        <a:rPr kumimoji="1" lang="ja-JP" altLang="en-US" sz="2000" b="0">
                          <a:solidFill>
                            <a:schemeClr val="tx1"/>
                          </a:solidFill>
                        </a:rPr>
                        <a:t>二黒土星　</a:t>
                      </a:r>
                      <a:endParaRPr kumimoji="1" lang="en-US" altLang="ja-JP" sz="2000" b="0" dirty="0">
                        <a:solidFill>
                          <a:schemeClr val="tx1"/>
                        </a:solidFill>
                      </a:endParaRPr>
                    </a:p>
                    <a:p>
                      <a:pPr algn="l"/>
                      <a:r>
                        <a:rPr kumimoji="1" lang="ja-JP" altLang="en-US" sz="2000" b="0">
                          <a:solidFill>
                            <a:schemeClr val="tx1"/>
                          </a:solidFill>
                        </a:rPr>
                        <a:t>じこくどせい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a:t>S10,19,28,37,46,55,H</a:t>
                      </a:r>
                      <a:r>
                        <a:rPr lang="ja-JP" altLang="en-US" sz="2000" dirty="0"/>
                        <a:t>元</a:t>
                      </a:r>
                      <a:r>
                        <a:rPr lang="en-US" altLang="ja-JP" sz="2000" dirty="0"/>
                        <a:t>,10</a:t>
                      </a:r>
                      <a:r>
                        <a:rPr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130">
                <a:tc>
                  <a:txBody>
                    <a:bodyPr/>
                    <a:lstStyle/>
                    <a:p>
                      <a:pPr algn="l"/>
                      <a:r>
                        <a:rPr kumimoji="1" lang="ja-JP" altLang="en-US" sz="2000" b="0" dirty="0">
                          <a:solidFill>
                            <a:schemeClr val="tx1"/>
                          </a:solidFill>
                        </a:rPr>
                        <a:t>三</a:t>
                      </a:r>
                      <a:r>
                        <a:rPr kumimoji="1" lang="ja-JP" altLang="en-US" sz="2000" b="0">
                          <a:solidFill>
                            <a:schemeClr val="tx1"/>
                          </a:solidFill>
                        </a:rPr>
                        <a:t>碧木星　</a:t>
                      </a:r>
                      <a:endParaRPr kumimoji="1" lang="en-US" altLang="ja-JP" sz="2000" b="0" dirty="0">
                        <a:solidFill>
                          <a:schemeClr val="tx1"/>
                        </a:solidFill>
                      </a:endParaRPr>
                    </a:p>
                    <a:p>
                      <a:pPr algn="l"/>
                      <a:r>
                        <a:rPr kumimoji="1" lang="ja-JP" altLang="en-US" sz="2000" b="0">
                          <a:solidFill>
                            <a:schemeClr val="tx1"/>
                          </a:solidFill>
                        </a:rPr>
                        <a:t>さんぺきもくせい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a:t>S9,18,27,36,45,54,63,H9,18</a:t>
                      </a:r>
                      <a:r>
                        <a:rPr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8130">
                <a:tc>
                  <a:txBody>
                    <a:bodyPr/>
                    <a:lstStyle/>
                    <a:p>
                      <a:pPr algn="l"/>
                      <a:r>
                        <a:rPr kumimoji="1" lang="ja-JP" altLang="en-US" sz="2000" b="0" dirty="0">
                          <a:solidFill>
                            <a:schemeClr val="tx1"/>
                          </a:solidFill>
                        </a:rPr>
                        <a:t>四</a:t>
                      </a:r>
                      <a:r>
                        <a:rPr kumimoji="1" lang="ja-JP" altLang="en-US" sz="2000" b="0">
                          <a:solidFill>
                            <a:schemeClr val="tx1"/>
                          </a:solidFill>
                        </a:rPr>
                        <a:t>緑木星　</a:t>
                      </a:r>
                      <a:endParaRPr kumimoji="1" lang="en-US" altLang="ja-JP" sz="2000" b="0" dirty="0">
                        <a:solidFill>
                          <a:schemeClr val="tx1"/>
                        </a:solidFill>
                      </a:endParaRPr>
                    </a:p>
                    <a:p>
                      <a:pPr algn="l"/>
                      <a:r>
                        <a:rPr kumimoji="1" lang="ja-JP" altLang="en-US" sz="2000" b="0">
                          <a:solidFill>
                            <a:schemeClr val="tx1"/>
                          </a:solidFill>
                        </a:rPr>
                        <a:t>しろくもくせい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a:t>S8,17,26,35,44,53,62,H8,17</a:t>
                      </a:r>
                      <a:r>
                        <a:rPr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8130">
                <a:tc>
                  <a:txBody>
                    <a:bodyPr/>
                    <a:lstStyle/>
                    <a:p>
                      <a:pPr algn="l"/>
                      <a:r>
                        <a:rPr kumimoji="1" lang="ja-JP" altLang="en-US" sz="2000" b="0">
                          <a:solidFill>
                            <a:schemeClr val="tx1"/>
                          </a:solidFill>
                        </a:rPr>
                        <a:t>五黄土星　</a:t>
                      </a:r>
                      <a:endParaRPr kumimoji="1" lang="en-US" altLang="ja-JP" sz="2000" b="0" dirty="0">
                        <a:solidFill>
                          <a:schemeClr val="tx1"/>
                        </a:solidFill>
                      </a:endParaRPr>
                    </a:p>
                    <a:p>
                      <a:pPr algn="l"/>
                      <a:r>
                        <a:rPr kumimoji="1" lang="ja-JP" altLang="en-US" sz="2000" b="0">
                          <a:solidFill>
                            <a:schemeClr val="tx1"/>
                          </a:solidFill>
                        </a:rPr>
                        <a:t>ごおおうどせい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a:t>S7,16,25,34,43,52,61,H7,16</a:t>
                      </a:r>
                      <a:r>
                        <a:rPr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8130">
                <a:tc>
                  <a:txBody>
                    <a:bodyPr/>
                    <a:lstStyle/>
                    <a:p>
                      <a:pPr algn="l"/>
                      <a:r>
                        <a:rPr kumimoji="1" lang="ja-JP" altLang="en-US" sz="2000" b="0" dirty="0">
                          <a:solidFill>
                            <a:schemeClr val="tx1"/>
                          </a:solidFill>
                        </a:rPr>
                        <a:t>六</a:t>
                      </a:r>
                      <a:r>
                        <a:rPr kumimoji="1" lang="ja-JP" altLang="en-US" sz="2000" b="0">
                          <a:solidFill>
                            <a:schemeClr val="tx1"/>
                          </a:solidFill>
                        </a:rPr>
                        <a:t>白金星　</a:t>
                      </a:r>
                      <a:endParaRPr kumimoji="1" lang="en-US" altLang="ja-JP" sz="2000" b="0" dirty="0">
                        <a:solidFill>
                          <a:schemeClr val="tx1"/>
                        </a:solidFill>
                      </a:endParaRPr>
                    </a:p>
                    <a:p>
                      <a:pPr algn="l"/>
                      <a:r>
                        <a:rPr kumimoji="1" lang="ja-JP" altLang="en-US" sz="2000" b="0">
                          <a:solidFill>
                            <a:schemeClr val="tx1"/>
                          </a:solidFill>
                        </a:rPr>
                        <a:t>ろっぱくきんせい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a:t>S6,15,24,33,42,51,60,H6,15</a:t>
                      </a:r>
                      <a:r>
                        <a:rPr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8130">
                <a:tc>
                  <a:txBody>
                    <a:bodyPr/>
                    <a:lstStyle/>
                    <a:p>
                      <a:pPr algn="l"/>
                      <a:r>
                        <a:rPr kumimoji="1" lang="ja-JP" altLang="en-US" sz="2000" b="0" dirty="0">
                          <a:solidFill>
                            <a:schemeClr val="tx1"/>
                          </a:solidFill>
                        </a:rPr>
                        <a:t>七</a:t>
                      </a:r>
                      <a:r>
                        <a:rPr kumimoji="1" lang="ja-JP" altLang="en-US" sz="2000" b="0">
                          <a:solidFill>
                            <a:schemeClr val="tx1"/>
                          </a:solidFill>
                        </a:rPr>
                        <a:t>赤金星　</a:t>
                      </a:r>
                      <a:endParaRPr kumimoji="1" lang="en-US" altLang="ja-JP" sz="2000" b="0" dirty="0">
                        <a:solidFill>
                          <a:schemeClr val="tx1"/>
                        </a:solidFill>
                      </a:endParaRPr>
                    </a:p>
                    <a:p>
                      <a:pPr algn="l"/>
                      <a:r>
                        <a:rPr kumimoji="1" lang="ja-JP" altLang="en-US" sz="2000" b="0">
                          <a:solidFill>
                            <a:schemeClr val="tx1"/>
                          </a:solidFill>
                        </a:rPr>
                        <a:t>しちせききんせい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a:t>S5,14,23,32,41,50,59,H5,14</a:t>
                      </a:r>
                      <a:r>
                        <a:rPr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8130">
                <a:tc>
                  <a:txBody>
                    <a:bodyPr/>
                    <a:lstStyle/>
                    <a:p>
                      <a:pPr algn="l"/>
                      <a:r>
                        <a:rPr kumimoji="1" lang="ja-JP" altLang="en-US" sz="2000" b="0">
                          <a:solidFill>
                            <a:schemeClr val="tx1"/>
                          </a:solidFill>
                        </a:rPr>
                        <a:t>八白土星　</a:t>
                      </a:r>
                      <a:endParaRPr kumimoji="1" lang="en-US" altLang="ja-JP" sz="2000" b="0" dirty="0">
                        <a:solidFill>
                          <a:schemeClr val="tx1"/>
                        </a:solidFill>
                      </a:endParaRPr>
                    </a:p>
                    <a:p>
                      <a:pPr algn="l"/>
                      <a:r>
                        <a:rPr kumimoji="1" lang="ja-JP" altLang="en-US" sz="2000" b="0">
                          <a:solidFill>
                            <a:schemeClr val="tx1"/>
                          </a:solidFill>
                        </a:rPr>
                        <a:t>はっぱくどせい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2000" dirty="0"/>
                        <a:t>S4,13,22,31,40,49,58,H4,13</a:t>
                      </a:r>
                      <a:r>
                        <a:rPr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8130">
                <a:tc>
                  <a:txBody>
                    <a:bodyPr/>
                    <a:lstStyle/>
                    <a:p>
                      <a:pPr algn="l"/>
                      <a:r>
                        <a:rPr kumimoji="1" lang="ja-JP" altLang="en-US" sz="2000" b="0" dirty="0">
                          <a:solidFill>
                            <a:schemeClr val="tx1"/>
                          </a:solidFill>
                        </a:rPr>
                        <a:t>九</a:t>
                      </a:r>
                      <a:r>
                        <a:rPr kumimoji="1" lang="ja-JP" altLang="en-US" sz="2000" b="0">
                          <a:solidFill>
                            <a:schemeClr val="tx1"/>
                          </a:solidFill>
                        </a:rPr>
                        <a:t>紫火星　</a:t>
                      </a:r>
                      <a:endParaRPr kumimoji="1" lang="en-US" altLang="ja-JP" sz="2000" b="0" dirty="0">
                        <a:solidFill>
                          <a:schemeClr val="tx1"/>
                        </a:solidFill>
                      </a:endParaRPr>
                    </a:p>
                    <a:p>
                      <a:pPr algn="l"/>
                      <a:r>
                        <a:rPr kumimoji="1" lang="ja-JP" altLang="en-US" sz="2000" b="0">
                          <a:solidFill>
                            <a:schemeClr val="tx1"/>
                          </a:solidFill>
                        </a:rPr>
                        <a:t>きゅうしかせい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2000" dirty="0"/>
                        <a:t>S3,12,21,30,39,48,57,H3,12</a:t>
                      </a:r>
                      <a:r>
                        <a:rPr kumimoji="1" lang="ja-JP" altLang="en-US" sz="2000" dirty="0"/>
                        <a:t>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スライド番号プレースホルダー 3"/>
          <p:cNvSpPr>
            <a:spLocks noGrp="1"/>
          </p:cNvSpPr>
          <p:nvPr>
            <p:ph type="sldNum" sz="quarter" idx="12"/>
          </p:nvPr>
        </p:nvSpPr>
        <p:spPr/>
        <p:txBody>
          <a:bodyPr/>
          <a:lstStyle/>
          <a:p>
            <a:fld id="{46D116A6-36C1-EA49-964A-BBDD67B3C32F}" type="slidenum">
              <a:rPr kumimoji="1" lang="ja-JP" altLang="en-US" smtClean="0"/>
              <a:t>10</a:t>
            </a:fld>
            <a:endParaRPr kumimoji="1" lang="ja-JP" altLang="en-US"/>
          </a:p>
        </p:txBody>
      </p:sp>
      <p:sp>
        <p:nvSpPr>
          <p:cNvPr id="8" name="テキスト ボックス 7"/>
          <p:cNvSpPr txBox="1"/>
          <p:nvPr/>
        </p:nvSpPr>
        <p:spPr>
          <a:xfrm>
            <a:off x="532151" y="8259122"/>
            <a:ext cx="6162876" cy="1015663"/>
          </a:xfrm>
          <a:prstGeom prst="rect">
            <a:avLst/>
          </a:prstGeom>
          <a:noFill/>
        </p:spPr>
        <p:txBody>
          <a:bodyPr wrap="square" rtlCol="0">
            <a:spAutoFit/>
          </a:bodyPr>
          <a:lstStyle/>
          <a:p>
            <a:r>
              <a:rPr lang="en-US" altLang="ja-JP" sz="2000" dirty="0">
                <a:latin typeface="MS Gothic" charset="-128"/>
                <a:ea typeface="MS Gothic" charset="-128"/>
                <a:cs typeface="MS Gothic" charset="-128"/>
              </a:rPr>
              <a:t>※</a:t>
            </a:r>
          </a:p>
          <a:p>
            <a:r>
              <a:rPr lang="ja-JP" altLang="ja-JP" sz="2000">
                <a:latin typeface="MS Gothic" charset="-128"/>
                <a:ea typeface="MS Gothic" charset="-128"/>
                <a:cs typeface="MS Gothic" charset="-128"/>
              </a:rPr>
              <a:t>各年</a:t>
            </a:r>
            <a:r>
              <a:rPr lang="ja-JP" altLang="ja-JP" sz="2000" dirty="0">
                <a:latin typeface="MS Gothic" charset="-128"/>
                <a:ea typeface="MS Gothic" charset="-128"/>
                <a:cs typeface="MS Gothic" charset="-128"/>
              </a:rPr>
              <a:t>の節分以前（</a:t>
            </a:r>
            <a:r>
              <a:rPr lang="en-US" altLang="ja-JP" sz="2000" dirty="0">
                <a:latin typeface="MS Gothic" charset="-128"/>
                <a:ea typeface="MS Gothic" charset="-128"/>
                <a:cs typeface="MS Gothic" charset="-128"/>
              </a:rPr>
              <a:t>1</a:t>
            </a:r>
            <a:r>
              <a:rPr lang="ja-JP" altLang="ja-JP" sz="2000" dirty="0">
                <a:latin typeface="MS Gothic" charset="-128"/>
                <a:ea typeface="MS Gothic" charset="-128"/>
                <a:cs typeface="MS Gothic" charset="-128"/>
              </a:rPr>
              <a:t>月</a:t>
            </a:r>
            <a:r>
              <a:rPr lang="en-US" altLang="ja-JP" sz="2000" dirty="0">
                <a:latin typeface="MS Gothic" charset="-128"/>
                <a:ea typeface="MS Gothic" charset="-128"/>
                <a:cs typeface="MS Gothic" charset="-128"/>
              </a:rPr>
              <a:t>1</a:t>
            </a:r>
            <a:r>
              <a:rPr lang="ja-JP" altLang="ja-JP" sz="2000" dirty="0">
                <a:latin typeface="MS Gothic" charset="-128"/>
                <a:ea typeface="MS Gothic" charset="-128"/>
                <a:cs typeface="MS Gothic" charset="-128"/>
              </a:rPr>
              <a:t>日～</a:t>
            </a:r>
            <a:r>
              <a:rPr lang="en-US" altLang="ja-JP" sz="2000" dirty="0">
                <a:latin typeface="MS Gothic" charset="-128"/>
                <a:ea typeface="MS Gothic" charset="-128"/>
                <a:cs typeface="MS Gothic" charset="-128"/>
              </a:rPr>
              <a:t>2</a:t>
            </a:r>
            <a:r>
              <a:rPr lang="ja-JP" altLang="ja-JP" sz="2000" dirty="0">
                <a:latin typeface="MS Gothic" charset="-128"/>
                <a:ea typeface="MS Gothic" charset="-128"/>
                <a:cs typeface="MS Gothic" charset="-128"/>
              </a:rPr>
              <a:t>月</a:t>
            </a:r>
            <a:r>
              <a:rPr lang="en-US" altLang="ja-JP" sz="2000" dirty="0">
                <a:latin typeface="MS Gothic" charset="-128"/>
                <a:ea typeface="MS Gothic" charset="-128"/>
                <a:cs typeface="MS Gothic" charset="-128"/>
              </a:rPr>
              <a:t>3</a:t>
            </a:r>
            <a:r>
              <a:rPr lang="ja-JP" altLang="ja-JP" sz="2000" dirty="0">
                <a:latin typeface="MS Gothic" charset="-128"/>
                <a:ea typeface="MS Gothic" charset="-128"/>
                <a:cs typeface="MS Gothic" charset="-128"/>
              </a:rPr>
              <a:t>日）</a:t>
            </a:r>
            <a:r>
              <a:rPr lang="ja-JP" altLang="en-US" sz="2000" dirty="0">
                <a:latin typeface="MS Gothic" charset="-128"/>
                <a:ea typeface="MS Gothic" charset="-128"/>
                <a:cs typeface="MS Gothic" charset="-128"/>
              </a:rPr>
              <a:t>に</a:t>
            </a:r>
            <a:r>
              <a:rPr lang="ja-JP" altLang="ja-JP" sz="2000" dirty="0">
                <a:latin typeface="MS Gothic" charset="-128"/>
                <a:ea typeface="MS Gothic" charset="-128"/>
                <a:cs typeface="MS Gothic" charset="-128"/>
              </a:rPr>
              <a:t>生まれた人は前年</a:t>
            </a:r>
            <a:r>
              <a:rPr lang="ja-JP" altLang="en-US" sz="2000" dirty="0">
                <a:latin typeface="MS Gothic" charset="-128"/>
                <a:ea typeface="MS Gothic" charset="-128"/>
                <a:cs typeface="MS Gothic" charset="-128"/>
              </a:rPr>
              <a:t>生まれとみなす。</a:t>
            </a:r>
            <a:endParaRPr lang="en-US" altLang="ja-JP" sz="2000" dirty="0">
              <a:latin typeface="MS Gothic" charset="-128"/>
              <a:ea typeface="MS Gothic" charset="-128"/>
              <a:cs typeface="MS Gothic" charset="-128"/>
            </a:endParaRPr>
          </a:p>
        </p:txBody>
      </p:sp>
      <p:sp>
        <p:nvSpPr>
          <p:cNvPr id="6" name="テキスト ボックス 5">
            <a:extLst>
              <a:ext uri="{FF2B5EF4-FFF2-40B4-BE49-F238E27FC236}">
                <a16:creationId xmlns:a16="http://schemas.microsoft.com/office/drawing/2014/main" id="{F9CF0BF4-070E-0A4A-A508-EC804B3A24BE}"/>
              </a:ext>
            </a:extLst>
          </p:cNvPr>
          <p:cNvSpPr txBox="1"/>
          <p:nvPr/>
        </p:nvSpPr>
        <p:spPr>
          <a:xfrm>
            <a:off x="818417" y="631215"/>
            <a:ext cx="5019380" cy="584775"/>
          </a:xfrm>
          <a:prstGeom prst="rect">
            <a:avLst/>
          </a:prstGeom>
          <a:noFill/>
        </p:spPr>
        <p:txBody>
          <a:bodyPr wrap="square" rtlCol="0">
            <a:spAutoFit/>
          </a:bodyPr>
          <a:lstStyle/>
          <a:p>
            <a:r>
              <a:rPr lang="ja-JP" altLang="en-US" sz="3200">
                <a:latin typeface="MS Gothic" charset="-128"/>
                <a:ea typeface="MS Gothic" charset="-128"/>
              </a:rPr>
              <a:t>九星氣学早見表</a:t>
            </a:r>
            <a:endParaRPr kumimoji="1" lang="ja-JP" altLang="en-US" sz="3200" b="1"/>
          </a:p>
        </p:txBody>
      </p:sp>
    </p:spTree>
    <p:extLst>
      <p:ext uri="{BB962C8B-B14F-4D97-AF65-F5344CB8AC3E}">
        <p14:creationId xmlns:p14="http://schemas.microsoft.com/office/powerpoint/2010/main" val="191039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11</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786747"/>
          </a:xfrm>
          <a:prstGeom prst="rect">
            <a:avLst/>
          </a:prstGeom>
          <a:noFill/>
        </p:spPr>
        <p:txBody>
          <a:bodyPr wrap="square" rtlCol="0">
            <a:spAutoFit/>
          </a:bodyPr>
          <a:lstStyle/>
          <a:p>
            <a:r>
              <a:rPr lang="ja-JP" altLang="en-US" sz="2000"/>
              <a:t>お金の運気をあげたい人は、</a:t>
            </a:r>
            <a:r>
              <a:rPr lang="ja-JP" altLang="en-US" sz="2000" b="1"/>
              <a:t>「金運」</a:t>
            </a:r>
            <a:r>
              <a:rPr lang="ja-JP" altLang="en-US" sz="2000"/>
              <a:t>という言葉が大好きです。でも、「金運」の本当の意味を知ったら、果たしてどれだけの人がそれを選ぶでしょうか？</a:t>
            </a:r>
            <a:endParaRPr lang="en-US" altLang="ja-JP" sz="2000" dirty="0"/>
          </a:p>
          <a:p>
            <a:endParaRPr lang="ja-JP" altLang="ja-JP" sz="2000"/>
          </a:p>
          <a:p>
            <a:endParaRPr lang="en-US" altLang="ja-JP" sz="2000" dirty="0"/>
          </a:p>
          <a:p>
            <a:r>
              <a:rPr lang="ja-JP" altLang="en-US" sz="2000" b="1"/>
              <a:t>金運の本当の意味</a:t>
            </a:r>
            <a:endParaRPr lang="en-US" altLang="ja-JP" sz="2000" b="1" dirty="0"/>
          </a:p>
          <a:p>
            <a:endParaRPr lang="en-US" altLang="ja-JP" sz="2000" dirty="0"/>
          </a:p>
          <a:p>
            <a:endParaRPr lang="en-US" altLang="ja-JP" sz="2000" dirty="0"/>
          </a:p>
          <a:p>
            <a:r>
              <a:rPr lang="ja-JP" altLang="ja-JP" sz="2000"/>
              <a:t>「金運」は、１日の仕事を終えて、その実りを味わうエネルギーを意味します。よく「西に黄色いものをおくと金運が上がる」と言われるのは、西に太陽が沈む日没のイメージからそう言われるようになったと考えられます。</a:t>
            </a:r>
            <a:endParaRPr lang="en-US" altLang="ja-JP" sz="2000" dirty="0"/>
          </a:p>
          <a:p>
            <a:endParaRPr lang="en-US" altLang="ja-JP" sz="2000" dirty="0"/>
          </a:p>
          <a:p>
            <a:r>
              <a:rPr lang="ja-JP" altLang="ja-JP" sz="2000"/>
              <a:t>お米に例えれば、種まきから始まり、長い期間てしおにかけた結果、実ったお米を刈り取る。つまりあとは受け取るだけ</a:t>
            </a:r>
            <a:r>
              <a:rPr lang="ja-JP" altLang="en-US" sz="2000"/>
              <a:t>という</a:t>
            </a:r>
            <a:r>
              <a:rPr lang="ja-JP" altLang="ja-JP" sz="2000"/>
              <a:t>エネルギー</a:t>
            </a:r>
            <a:r>
              <a:rPr lang="ja-JP" altLang="en-US" sz="2000"/>
              <a:t>なの</a:t>
            </a:r>
            <a:r>
              <a:rPr lang="ja-JP" altLang="ja-JP" sz="2000"/>
              <a:t>です。</a:t>
            </a:r>
            <a:endParaRPr lang="en-US" altLang="ja-JP" sz="2000" dirty="0"/>
          </a:p>
          <a:p>
            <a:endParaRPr lang="en-US" altLang="ja-JP" sz="2000" dirty="0"/>
          </a:p>
          <a:p>
            <a:r>
              <a:rPr lang="ja-JP" altLang="ja-JP" sz="2000"/>
              <a:t>ですから、「金運」は本来、</a:t>
            </a:r>
            <a:r>
              <a:rPr lang="ja-JP" altLang="ja-JP" sz="2000" b="1"/>
              <a:t>完成や結果のエネルギーであり、磨き上げられてこれ以上働きかける必要のない宝石がその象徴となります。</a:t>
            </a:r>
          </a:p>
          <a:p>
            <a:endParaRPr lang="ja-JP" altLang="ja-JP" sz="2000"/>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en-US" altLang="ja-JP" sz="3200" b="1" dirty="0"/>
              <a:t>2 </a:t>
            </a:r>
            <a:r>
              <a:rPr kumimoji="1" lang="ja-JP" altLang="en-US" sz="3200" b="1"/>
              <a:t>本当に欲しい運気を知る</a:t>
            </a:r>
          </a:p>
        </p:txBody>
      </p:sp>
      <p:pic>
        <p:nvPicPr>
          <p:cNvPr id="10" name="図 9" descr="図形 が含まれている画像&#10;&#10;自動的に生成された説明">
            <a:extLst>
              <a:ext uri="{FF2B5EF4-FFF2-40B4-BE49-F238E27FC236}">
                <a16:creationId xmlns:a16="http://schemas.microsoft.com/office/drawing/2014/main" id="{91420B68-4D89-2C4F-AF6C-635A3BF8E133}"/>
              </a:ext>
            </a:extLst>
          </p:cNvPr>
          <p:cNvPicPr>
            <a:picLocks noChangeAspect="1"/>
          </p:cNvPicPr>
          <p:nvPr/>
        </p:nvPicPr>
        <p:blipFill>
          <a:blip r:embed="rId2"/>
          <a:stretch>
            <a:fillRect/>
          </a:stretch>
        </p:blipFill>
        <p:spPr>
          <a:xfrm>
            <a:off x="5614988" y="333976"/>
            <a:ext cx="916156" cy="882014"/>
          </a:xfrm>
          <a:prstGeom prst="rect">
            <a:avLst/>
          </a:prstGeom>
        </p:spPr>
      </p:pic>
    </p:spTree>
    <p:extLst>
      <p:ext uri="{BB962C8B-B14F-4D97-AF65-F5344CB8AC3E}">
        <p14:creationId xmlns:p14="http://schemas.microsoft.com/office/powerpoint/2010/main" val="194352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12</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8094524"/>
          </a:xfrm>
          <a:prstGeom prst="rect">
            <a:avLst/>
          </a:prstGeom>
          <a:noFill/>
        </p:spPr>
        <p:txBody>
          <a:bodyPr wrap="square" rtlCol="0">
            <a:spAutoFit/>
          </a:bodyPr>
          <a:lstStyle/>
          <a:p>
            <a:r>
              <a:rPr lang="ja-JP" altLang="en-US" sz="2000" b="1"/>
              <a:t>金運をうまく生かせる人</a:t>
            </a:r>
            <a:endParaRPr lang="en-US" altLang="ja-JP" sz="2000" b="1" dirty="0"/>
          </a:p>
          <a:p>
            <a:endParaRPr lang="en-US" altLang="ja-JP" sz="2000" dirty="0"/>
          </a:p>
          <a:p>
            <a:r>
              <a:rPr lang="ja-JP" altLang="en-US" sz="2000"/>
              <a:t>これまで何かをしてきた過程があり、願う結果を手にれたいと思う人です。</a:t>
            </a:r>
            <a:endParaRPr lang="en-US" altLang="ja-JP" sz="2000" dirty="0"/>
          </a:p>
          <a:p>
            <a:endParaRPr lang="en-US" altLang="ja-JP" sz="2000" dirty="0"/>
          </a:p>
          <a:p>
            <a:r>
              <a:rPr lang="ja-JP" altLang="ja-JP" sz="2000"/>
              <a:t>しっかり準備を経て働いてきた人が結果として大きな報酬を受け取りたいとき。</a:t>
            </a:r>
            <a:endParaRPr lang="en-US" altLang="ja-JP" sz="2000" dirty="0"/>
          </a:p>
          <a:p>
            <a:endParaRPr lang="ja-JP" altLang="ja-JP" sz="2000"/>
          </a:p>
          <a:p>
            <a:r>
              <a:rPr lang="ja-JP" altLang="ja-JP" sz="2000"/>
              <a:t>長い間頑張ってきたアスリートが金メダルを取りたいとき。</a:t>
            </a:r>
            <a:endParaRPr lang="en-US" altLang="ja-JP" sz="2000" dirty="0"/>
          </a:p>
          <a:p>
            <a:endParaRPr lang="en-US" altLang="ja-JP" sz="2000" dirty="0"/>
          </a:p>
          <a:p>
            <a:r>
              <a:rPr lang="ja-JP" altLang="ja-JP" sz="2000"/>
              <a:t>育んできた関係を、決着する意味でのご結婚を支える運気。ゴールとしての結婚です。</a:t>
            </a:r>
          </a:p>
          <a:p>
            <a:endParaRPr lang="en-US" altLang="ja-JP" sz="2000" dirty="0"/>
          </a:p>
          <a:p>
            <a:r>
              <a:rPr lang="en-US" altLang="ja-JP" sz="2000" dirty="0"/>
              <a:t> </a:t>
            </a:r>
            <a:endParaRPr lang="ja-JP" altLang="ja-JP" sz="2000"/>
          </a:p>
          <a:p>
            <a:r>
              <a:rPr lang="ja-JP" altLang="ja-JP" sz="2000"/>
              <a:t>「金運」は過程のない人には不向きです。何もしてこなかった人が金運を求めすぎると、散財が起こるだけではなく、疎かにしてきたことの結果がツケとして回ってしまうこともあるので注意が必要です。</a:t>
            </a:r>
            <a:endParaRPr lang="en-US" altLang="ja-JP" sz="2000" dirty="0"/>
          </a:p>
          <a:p>
            <a:endParaRPr lang="en-US" altLang="ja-JP" sz="2000" dirty="0"/>
          </a:p>
          <a:p>
            <a:r>
              <a:rPr lang="ja-JP" altLang="en-US" sz="2000"/>
              <a:t>また、お金を溜め込むばかりで、使う楽しみを知らない人には、金運には“散財”のエネルギーがあるので、よいお金の循環を生み出すために有効に働きます。</a:t>
            </a:r>
            <a:r>
              <a:rPr lang="en-US" altLang="ja-JP" sz="2000" dirty="0"/>
              <a:t> </a:t>
            </a:r>
            <a:r>
              <a:rPr lang="ja-JP" altLang="ja-JP" sz="2000"/>
              <a:t>　</a:t>
            </a:r>
            <a:endParaRPr lang="en-US" altLang="ja-JP" sz="2000" dirty="0">
              <a:latin typeface="+mn-ea"/>
            </a:endParaRPr>
          </a:p>
        </p:txBody>
      </p:sp>
    </p:spTree>
    <p:extLst>
      <p:ext uri="{BB962C8B-B14F-4D97-AF65-F5344CB8AC3E}">
        <p14:creationId xmlns:p14="http://schemas.microsoft.com/office/powerpoint/2010/main" val="346967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13</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8094524"/>
          </a:xfrm>
          <a:prstGeom prst="rect">
            <a:avLst/>
          </a:prstGeom>
          <a:noFill/>
        </p:spPr>
        <p:txBody>
          <a:bodyPr wrap="square" rtlCol="0">
            <a:spAutoFit/>
          </a:bodyPr>
          <a:lstStyle/>
          <a:p>
            <a:r>
              <a:rPr lang="ja-JP" altLang="en-US" sz="2000" b="1"/>
              <a:t>財運という言葉の意味</a:t>
            </a:r>
            <a:endParaRPr lang="en-US" altLang="ja-JP" sz="2000" b="1" dirty="0"/>
          </a:p>
          <a:p>
            <a:endParaRPr lang="en-US" altLang="ja-JP" sz="2000" dirty="0"/>
          </a:p>
          <a:p>
            <a:r>
              <a:rPr lang="ja-JP" altLang="en-US" sz="2000"/>
              <a:t>それに対して、「財運」という言葉があります。</a:t>
            </a:r>
            <a:r>
              <a:rPr lang="en-US" altLang="ja-JP" sz="2000" dirty="0"/>
              <a:t> </a:t>
            </a:r>
            <a:endParaRPr lang="ja-JP" altLang="ja-JP" sz="2000"/>
          </a:p>
          <a:p>
            <a:r>
              <a:rPr lang="ja-JP" altLang="en-US" sz="2000"/>
              <a:t>　</a:t>
            </a:r>
            <a:endParaRPr lang="en-US" altLang="ja-JP" sz="2000" dirty="0"/>
          </a:p>
          <a:p>
            <a:r>
              <a:rPr lang="ja-JP" altLang="ja-JP" sz="2000"/>
              <a:t>「財運」は、１日の活動になぞらえると、深い眠りの時間にしっかりと翌日必要なエネルギーを蓄えることを意味します。深夜を象徴する色なので黒</a:t>
            </a:r>
            <a:r>
              <a:rPr lang="ja-JP" altLang="en-US" sz="2000"/>
              <a:t>がシンボルカラーとなります</a:t>
            </a:r>
            <a:r>
              <a:rPr lang="ja-JP" altLang="ja-JP" sz="2000"/>
              <a:t>。</a:t>
            </a:r>
            <a:endParaRPr lang="en-US" altLang="ja-JP" sz="2000" dirty="0"/>
          </a:p>
          <a:p>
            <a:endParaRPr lang="en-US" altLang="ja-JP" sz="2000" dirty="0"/>
          </a:p>
          <a:p>
            <a:r>
              <a:rPr lang="ja-JP" altLang="ja-JP" sz="2000"/>
              <a:t>お米に例えれば、種を撒く前にしっかりと水を含ませる段階です。</a:t>
            </a:r>
            <a:endParaRPr lang="en-US" altLang="ja-JP" sz="2000" dirty="0"/>
          </a:p>
          <a:p>
            <a:endParaRPr lang="en-US" altLang="ja-JP" sz="2000" dirty="0"/>
          </a:p>
          <a:p>
            <a:r>
              <a:rPr lang="ja-JP" altLang="en-US" sz="2000" b="1"/>
              <a:t>財運をうまく生かせる人</a:t>
            </a:r>
            <a:endParaRPr lang="en-US" altLang="ja-JP" sz="2000" b="1" dirty="0"/>
          </a:p>
          <a:p>
            <a:endParaRPr lang="en-US" altLang="ja-JP" sz="2000" dirty="0"/>
          </a:p>
          <a:p>
            <a:r>
              <a:rPr lang="ja-JP" altLang="en-US" sz="2000" b="1"/>
              <a:t>「財運」は</a:t>
            </a:r>
            <a:r>
              <a:rPr lang="ja-JP" altLang="ja-JP" sz="2000" b="1"/>
              <a:t>これから始まる</a:t>
            </a:r>
            <a:r>
              <a:rPr lang="ja-JP" altLang="en-US" sz="2000" b="1"/>
              <a:t>、無から生み出すエネルギー</a:t>
            </a:r>
            <a:r>
              <a:rPr lang="ja-JP" altLang="ja-JP" sz="2000" b="1"/>
              <a:t>です</a:t>
            </a:r>
            <a:r>
              <a:rPr lang="ja-JP" altLang="en-US" sz="2000" b="1"/>
              <a:t>。</a:t>
            </a:r>
            <a:r>
              <a:rPr lang="ja-JP" altLang="ja-JP" sz="2000" b="1"/>
              <a:t>今からもっと大きな成果を手にしたい人はむしろここから始めると良いでしょう。</a:t>
            </a:r>
            <a:endParaRPr lang="en-US" altLang="ja-JP" sz="2000" b="1" dirty="0"/>
          </a:p>
          <a:p>
            <a:endParaRPr lang="en-US" altLang="ja-JP" sz="2000" dirty="0"/>
          </a:p>
          <a:p>
            <a:r>
              <a:rPr lang="ja-JP" altLang="ja-JP" sz="2000"/>
              <a:t>これから何をしようかしっかり考え</a:t>
            </a:r>
            <a:r>
              <a:rPr lang="ja-JP" altLang="en-US" sz="2000"/>
              <a:t>たい人、これから貯金をしたい人など、</a:t>
            </a:r>
            <a:r>
              <a:rPr lang="ja-JP" altLang="ja-JP" sz="2000"/>
              <a:t>たくさんのアイデアが湧き出るように「財運」のエネルギーは助けてくれます。未来に向けて強化できる点が一層魅力的です。</a:t>
            </a:r>
            <a:endParaRPr lang="en-US" altLang="ja-JP" sz="2000" dirty="0"/>
          </a:p>
        </p:txBody>
      </p:sp>
    </p:spTree>
    <p:extLst>
      <p:ext uri="{BB962C8B-B14F-4D97-AF65-F5344CB8AC3E}">
        <p14:creationId xmlns:p14="http://schemas.microsoft.com/office/powerpoint/2010/main" val="137763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14</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478970"/>
          </a:xfrm>
          <a:prstGeom prst="rect">
            <a:avLst/>
          </a:prstGeom>
          <a:noFill/>
        </p:spPr>
        <p:txBody>
          <a:bodyPr wrap="square" rtlCol="0">
            <a:spAutoFit/>
          </a:bodyPr>
          <a:lstStyle/>
          <a:p>
            <a:r>
              <a:rPr lang="ja-JP" altLang="en-US" sz="2000" b="1"/>
              <a:t>お金は愛です</a:t>
            </a:r>
            <a:endParaRPr lang="en-US" altLang="ja-JP" sz="2000" b="1" dirty="0"/>
          </a:p>
          <a:p>
            <a:endParaRPr lang="en-US" altLang="ja-JP" sz="2000" dirty="0"/>
          </a:p>
          <a:p>
            <a:r>
              <a:rPr lang="ja-JP" altLang="ja-JP" sz="2000"/>
              <a:t>ちなみに「金運」も「「財運」もどちらも愛情に通じるエネルギーでもあることが興味深く、「金運」は遊びの愛と言われます。もうこれまでやるべきことはやってきて、あとは楽しく遊び味わうだけという人が求める愛情はこちらです。洒落た遊びとしてモテたい人のためのものです。</a:t>
            </a:r>
            <a:endParaRPr lang="en-US" altLang="ja-JP" sz="2000" dirty="0"/>
          </a:p>
          <a:p>
            <a:endParaRPr lang="en-US" altLang="ja-JP" sz="2000" dirty="0"/>
          </a:p>
          <a:p>
            <a:r>
              <a:rPr lang="ja-JP" altLang="ja-JP" sz="2000"/>
              <a:t>一方、「財運」に通じる愛は、子宝そのものです。孕み、産み、</a:t>
            </a:r>
            <a:r>
              <a:rPr lang="en-US" altLang="ja-JP" sz="2000" dirty="0"/>
              <a:t>10</a:t>
            </a:r>
            <a:r>
              <a:rPr lang="ja-JP" altLang="ja-JP" sz="2000"/>
              <a:t>に育てるエネルギーなので、遊びではない情愛深いものとなります。子どもを育てるようにお金とお付き合いしたい人は「財運」を選んでください。</a:t>
            </a:r>
            <a:endParaRPr lang="en-US" altLang="ja-JP" sz="2000" dirty="0"/>
          </a:p>
          <a:p>
            <a:endParaRPr lang="en-US" altLang="ja-JP" sz="2000" dirty="0"/>
          </a:p>
          <a:p>
            <a:r>
              <a:rPr lang="ja-JP" altLang="ja-JP" sz="2000"/>
              <a:t>このように、求める運気の</a:t>
            </a:r>
            <a:r>
              <a:rPr lang="ja-JP" altLang="en-US" sz="2000"/>
              <a:t>本当の意味</a:t>
            </a:r>
            <a:r>
              <a:rPr lang="ja-JP" altLang="ja-JP" sz="2000"/>
              <a:t>がわかっていないと、全く必要ないものを求めてしまう可能性もあります。</a:t>
            </a:r>
            <a:endParaRPr lang="en-US" altLang="ja-JP" sz="2000" dirty="0"/>
          </a:p>
          <a:p>
            <a:endParaRPr lang="en-US" altLang="ja-JP" sz="2000" dirty="0"/>
          </a:p>
          <a:p>
            <a:r>
              <a:rPr lang="ja-JP" altLang="ja-JP" sz="2000"/>
              <a:t>神社仏閣やパワースポットのご利益を調べるとき、こうしたミスマッチが起こらないよう、まずは「本当に欲しいもの」を頭に思い浮かべることがとても大切な理解となります。</a:t>
            </a:r>
          </a:p>
        </p:txBody>
      </p:sp>
    </p:spTree>
    <p:extLst>
      <p:ext uri="{BB962C8B-B14F-4D97-AF65-F5344CB8AC3E}">
        <p14:creationId xmlns:p14="http://schemas.microsoft.com/office/powerpoint/2010/main" val="160909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15</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478970"/>
          </a:xfrm>
          <a:prstGeom prst="rect">
            <a:avLst/>
          </a:prstGeom>
          <a:noFill/>
        </p:spPr>
        <p:txBody>
          <a:bodyPr wrap="square" rtlCol="0">
            <a:spAutoFit/>
          </a:bodyPr>
          <a:lstStyle/>
          <a:p>
            <a:r>
              <a:rPr lang="ja-JP" altLang="ja-JP" sz="2000"/>
              <a:t>経済力をパワーアップしたい方にとって、一番気になる持ち物</a:t>
            </a:r>
            <a:r>
              <a:rPr lang="ja-JP" altLang="en-US" sz="2000"/>
              <a:t>である、</a:t>
            </a:r>
            <a:r>
              <a:rPr lang="ja-JP" altLang="en-US" sz="2000" b="1"/>
              <a:t>お財布</a:t>
            </a:r>
            <a:r>
              <a:rPr lang="ja-JP" altLang="en-US" sz="2000"/>
              <a:t>でまずは持ち物について考えてみましょう。</a:t>
            </a:r>
            <a:endParaRPr lang="en-US" altLang="ja-JP" sz="2000" dirty="0"/>
          </a:p>
          <a:p>
            <a:endParaRPr lang="en-US" altLang="ja-JP" sz="2000" dirty="0"/>
          </a:p>
          <a:p>
            <a:r>
              <a:rPr lang="ja-JP" altLang="ja-JP" sz="2000"/>
              <a:t>風水では色の力を使って運気を整えることをよく行います。金運アップを意識して、黄色やゴールドの財布を使っている方はいらっしゃいませんか？</a:t>
            </a:r>
          </a:p>
          <a:p>
            <a:r>
              <a:rPr lang="en-US" altLang="ja-JP" sz="2000" dirty="0"/>
              <a:t> </a:t>
            </a:r>
            <a:endParaRPr lang="ja-JP" altLang="ja-JP" sz="2000"/>
          </a:p>
          <a:p>
            <a:r>
              <a:rPr lang="ja-JP" altLang="ja-JP" sz="2000"/>
              <a:t>確かにそれは臨時収入を運んでくるパワーはあるものの、同時に同じくらいかもしくはそれ以上に使ってしまうという“散財”のエネルギーも運んでくるもの</a:t>
            </a:r>
            <a:r>
              <a:rPr lang="ja-JP" altLang="en-US" sz="2000"/>
              <a:t>です。</a:t>
            </a:r>
            <a:endParaRPr lang="ja-JP" altLang="ja-JP" sz="2000"/>
          </a:p>
          <a:p>
            <a:r>
              <a:rPr lang="ja-JP" altLang="en-US" sz="2000"/>
              <a:t>　</a:t>
            </a:r>
            <a:endParaRPr lang="en-US" altLang="ja-JP" sz="2000" dirty="0"/>
          </a:p>
          <a:p>
            <a:r>
              <a:rPr lang="ja-JP" altLang="ja-JP" sz="2000"/>
              <a:t>使う目的もなくお金を貯め込み、</a:t>
            </a:r>
            <a:r>
              <a:rPr lang="ja-JP" altLang="en-US" sz="2000"/>
              <a:t>自己投資すらできなくなっている</a:t>
            </a:r>
            <a:r>
              <a:rPr lang="ja-JP" altLang="ja-JP" sz="2000"/>
              <a:t>人には黄色</a:t>
            </a:r>
            <a:r>
              <a:rPr lang="en-US" altLang="ja-JP" sz="2000" dirty="0"/>
              <a:t>&amp;</a:t>
            </a:r>
            <a:r>
              <a:rPr lang="ja-JP" altLang="ja-JP" sz="2000"/>
              <a:t>ゴールドのお財布は</a:t>
            </a:r>
            <a:r>
              <a:rPr lang="ja-JP" altLang="en-US" sz="2000"/>
              <a:t>、お金の循環を起こす意味で</a:t>
            </a:r>
            <a:r>
              <a:rPr lang="ja-JP" altLang="ja-JP" sz="2000"/>
              <a:t>とても良いものです。</a:t>
            </a:r>
            <a:endParaRPr lang="en-US" altLang="ja-JP" sz="2000" dirty="0"/>
          </a:p>
          <a:p>
            <a:endParaRPr lang="en-US" altLang="ja-JP" sz="2000" dirty="0"/>
          </a:p>
          <a:p>
            <a:r>
              <a:rPr lang="ja-JP" altLang="ja-JP" sz="2000"/>
              <a:t>でも、「お金を貯めて、ぜひ買いたいものがある。」「まとまった財産を蓄えて人生のステージをあげたい」等の目標がある場合、“散財”が先に立ってしまうお財布は、望まない結果をもたらす持ち物にな</a:t>
            </a:r>
            <a:r>
              <a:rPr lang="ja-JP" altLang="en-US" sz="2000"/>
              <a:t>るので要注意です。</a:t>
            </a:r>
            <a:endParaRPr lang="en-US" altLang="ja-JP" sz="2000" dirty="0"/>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en-US" altLang="ja-JP" sz="3200" b="1" dirty="0"/>
              <a:t>3  </a:t>
            </a:r>
            <a:r>
              <a:rPr kumimoji="1" lang="ja-JP" altLang="en-US" sz="3200" b="1"/>
              <a:t>持ち物を整える</a:t>
            </a:r>
          </a:p>
        </p:txBody>
      </p:sp>
      <p:pic>
        <p:nvPicPr>
          <p:cNvPr id="6" name="図 5">
            <a:extLst>
              <a:ext uri="{FF2B5EF4-FFF2-40B4-BE49-F238E27FC236}">
                <a16:creationId xmlns:a16="http://schemas.microsoft.com/office/drawing/2014/main" id="{ABE8B72E-267B-4E4C-B0FE-BD3B3BD400C8}"/>
              </a:ext>
            </a:extLst>
          </p:cNvPr>
          <p:cNvPicPr>
            <a:picLocks noChangeAspect="1"/>
          </p:cNvPicPr>
          <p:nvPr/>
        </p:nvPicPr>
        <p:blipFill>
          <a:blip r:embed="rId2"/>
          <a:stretch>
            <a:fillRect/>
          </a:stretch>
        </p:blipFill>
        <p:spPr>
          <a:xfrm>
            <a:off x="5749925" y="290185"/>
            <a:ext cx="916156" cy="836490"/>
          </a:xfrm>
          <a:prstGeom prst="rect">
            <a:avLst/>
          </a:prstGeom>
        </p:spPr>
      </p:pic>
    </p:spTree>
    <p:extLst>
      <p:ext uri="{BB962C8B-B14F-4D97-AF65-F5344CB8AC3E}">
        <p14:creationId xmlns:p14="http://schemas.microsoft.com/office/powerpoint/2010/main" val="386091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16</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5016758"/>
          </a:xfrm>
          <a:prstGeom prst="rect">
            <a:avLst/>
          </a:prstGeom>
          <a:noFill/>
        </p:spPr>
        <p:txBody>
          <a:bodyPr wrap="square" rtlCol="0">
            <a:spAutoFit/>
          </a:bodyPr>
          <a:lstStyle/>
          <a:p>
            <a:r>
              <a:rPr lang="ja-JP" altLang="en-US" sz="2000" b="1"/>
              <a:t>色選び間違っていませんか？</a:t>
            </a:r>
            <a:endParaRPr lang="en-US" altLang="ja-JP" sz="2000" b="1" dirty="0"/>
          </a:p>
          <a:p>
            <a:endParaRPr lang="en-US" altLang="ja-JP" sz="2000" dirty="0"/>
          </a:p>
          <a:p>
            <a:r>
              <a:rPr lang="ja-JP" altLang="ja-JP" sz="2000"/>
              <a:t>ちなみに、黄色が、黄土色に近い落ち着いた色目の場合、「質素」という意味合いになってしまうので、質素な生活に向かうお財布になってしまっている可能性もあります。臨時収入もなく、散財もできないお財布が本当に欲しいものだったでしょうか？</a:t>
            </a:r>
          </a:p>
          <a:p>
            <a:r>
              <a:rPr lang="en-US" altLang="ja-JP" sz="2000" dirty="0"/>
              <a:t> </a:t>
            </a:r>
          </a:p>
          <a:p>
            <a:endParaRPr lang="en-US" altLang="ja-JP" sz="2000" dirty="0"/>
          </a:p>
          <a:p>
            <a:r>
              <a:rPr lang="ja-JP" altLang="en-US" sz="2000">
                <a:solidFill>
                  <a:srgbClr val="FFFF00"/>
                </a:solidFill>
              </a:rPr>
              <a:t>●　</a:t>
            </a:r>
            <a:r>
              <a:rPr lang="ja-JP" altLang="en-US" sz="2000"/>
              <a:t>蛍光色に近い、明るい黄色なら金運の色。ただし散財の意味も。</a:t>
            </a:r>
            <a:endParaRPr lang="en-US" altLang="ja-JP" sz="2000" dirty="0">
              <a:solidFill>
                <a:srgbClr val="FFFF00"/>
              </a:solidFill>
            </a:endParaRPr>
          </a:p>
          <a:p>
            <a:endParaRPr lang="en-US" altLang="ja-JP" sz="2000" dirty="0"/>
          </a:p>
          <a:p>
            <a:r>
              <a:rPr lang="ja-JP" altLang="en-US" sz="2000">
                <a:solidFill>
                  <a:schemeClr val="accent4">
                    <a:lumMod val="60000"/>
                    <a:lumOff val="40000"/>
                  </a:schemeClr>
                </a:solidFill>
              </a:rPr>
              <a:t>●　</a:t>
            </a:r>
            <a:r>
              <a:rPr lang="ja-JP" altLang="en-US" sz="2000"/>
              <a:t>黄土色に近い落ち着いた黄色なら安定の色。ただし質素の意味合いも。</a:t>
            </a:r>
            <a:endParaRPr lang="en-US" altLang="ja-JP" sz="2000" dirty="0"/>
          </a:p>
          <a:p>
            <a:endParaRPr lang="en-US" altLang="ja-JP" sz="2000" dirty="0"/>
          </a:p>
        </p:txBody>
      </p:sp>
      <p:pic>
        <p:nvPicPr>
          <p:cNvPr id="7" name="図 6" descr="テーブル が含まれている画像&#10;&#10;自動的に生成された説明">
            <a:extLst>
              <a:ext uri="{FF2B5EF4-FFF2-40B4-BE49-F238E27FC236}">
                <a16:creationId xmlns:a16="http://schemas.microsoft.com/office/drawing/2014/main" id="{032A7561-946D-1046-A551-116741B60A49}"/>
              </a:ext>
            </a:extLst>
          </p:cNvPr>
          <p:cNvPicPr>
            <a:picLocks noChangeAspect="1"/>
          </p:cNvPicPr>
          <p:nvPr/>
        </p:nvPicPr>
        <p:blipFill>
          <a:blip r:embed="rId2"/>
          <a:stretch>
            <a:fillRect/>
          </a:stretch>
        </p:blipFill>
        <p:spPr>
          <a:xfrm>
            <a:off x="3446463" y="7312910"/>
            <a:ext cx="2793999" cy="1868487"/>
          </a:xfrm>
          <a:prstGeom prst="rect">
            <a:avLst/>
          </a:prstGeom>
        </p:spPr>
      </p:pic>
      <p:sp>
        <p:nvSpPr>
          <p:cNvPr id="2" name="テキスト ボックス 1">
            <a:extLst>
              <a:ext uri="{FF2B5EF4-FFF2-40B4-BE49-F238E27FC236}">
                <a16:creationId xmlns:a16="http://schemas.microsoft.com/office/drawing/2014/main" id="{1192B503-B9F8-2B40-9FAF-ADCDC20489B2}"/>
              </a:ext>
            </a:extLst>
          </p:cNvPr>
          <p:cNvSpPr txBox="1"/>
          <p:nvPr/>
        </p:nvSpPr>
        <p:spPr>
          <a:xfrm>
            <a:off x="873252" y="7476606"/>
            <a:ext cx="1858781" cy="1200329"/>
          </a:xfrm>
          <a:prstGeom prst="rect">
            <a:avLst/>
          </a:prstGeom>
          <a:noFill/>
        </p:spPr>
        <p:txBody>
          <a:bodyPr wrap="square" rtlCol="0">
            <a:spAutoFit/>
          </a:bodyPr>
          <a:lstStyle/>
          <a:p>
            <a:r>
              <a:rPr kumimoji="1" lang="ja-JP" altLang="en-US"/>
              <a:t>こんなお財布は散財につながるので要注意です！</a:t>
            </a:r>
          </a:p>
        </p:txBody>
      </p:sp>
    </p:spTree>
    <p:extLst>
      <p:ext uri="{BB962C8B-B14F-4D97-AF65-F5344CB8AC3E}">
        <p14:creationId xmlns:p14="http://schemas.microsoft.com/office/powerpoint/2010/main" val="1394627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7591A012-7994-BE41-91B9-AFF5B9F0651A}"/>
              </a:ext>
            </a:extLst>
          </p:cNvPr>
          <p:cNvSpPr/>
          <p:nvPr/>
        </p:nvSpPr>
        <p:spPr>
          <a:xfrm>
            <a:off x="3744262" y="7381243"/>
            <a:ext cx="2684762" cy="188029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17</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5324535"/>
          </a:xfrm>
          <a:prstGeom prst="rect">
            <a:avLst/>
          </a:prstGeom>
          <a:noFill/>
        </p:spPr>
        <p:txBody>
          <a:bodyPr wrap="square" rtlCol="0">
            <a:spAutoFit/>
          </a:bodyPr>
          <a:lstStyle/>
          <a:p>
            <a:r>
              <a:rPr lang="ja-JP" altLang="en-US" sz="2000" b="1"/>
              <a:t>お金が増える配色</a:t>
            </a:r>
            <a:r>
              <a:rPr lang="en-US" altLang="ja-JP" sz="2000" b="1" dirty="0"/>
              <a:t> </a:t>
            </a:r>
            <a:r>
              <a:rPr lang="ja-JP" altLang="en-US" sz="2000" b="1"/>
              <a:t>　</a:t>
            </a:r>
            <a:endParaRPr lang="en-US" altLang="ja-JP" sz="2000" b="1" dirty="0"/>
          </a:p>
          <a:p>
            <a:endParaRPr lang="en-US" altLang="ja-JP" sz="2000" dirty="0"/>
          </a:p>
          <a:p>
            <a:r>
              <a:rPr lang="ja-JP" altLang="en-US" sz="2000"/>
              <a:t>散財ではなく、</a:t>
            </a:r>
            <a:r>
              <a:rPr lang="ja-JP" altLang="ja-JP" sz="2000" b="1"/>
              <a:t>「お金が増える」</a:t>
            </a:r>
            <a:r>
              <a:rPr lang="ja-JP" altLang="ja-JP" sz="2000"/>
              <a:t>ということに焦点をあてて</a:t>
            </a:r>
            <a:r>
              <a:rPr lang="ja-JP" altLang="en-US" sz="2000"/>
              <a:t>考えると、おすすめの</a:t>
            </a:r>
            <a:r>
              <a:rPr lang="ja-JP" altLang="ja-JP" sz="2000"/>
              <a:t>配色パターンは</a:t>
            </a:r>
            <a:r>
              <a:rPr lang="ja-JP" altLang="ja-JP" sz="2000" b="1"/>
              <a:t>「外側は茶色、内側は黄色や金色」</a:t>
            </a:r>
            <a:r>
              <a:rPr lang="ja-JP" altLang="ja-JP" sz="2000"/>
              <a:t>とです。外側の茶色は、金運を育てるパワーがあるブラウンやベージュが良いでしょう。内側の黄色は、出来るだけゴールドに近い光り輝く色目がよく、ラメのような金属色もおすすめです。　　　</a:t>
            </a:r>
          </a:p>
          <a:p>
            <a:r>
              <a:rPr lang="en-US" altLang="ja-JP" sz="2000" dirty="0"/>
              <a:t> </a:t>
            </a:r>
          </a:p>
          <a:p>
            <a:r>
              <a:rPr lang="ja-JP" altLang="ja-JP" sz="2000"/>
              <a:t>なかなかない配色ですが、ある年、誰もが知るハイブラドがこの配色の財布を限定発売しました。あっという間に売り切れ、おそらくはこうしたことを知っている風水ファンや中国系の顧客が購入したのではないかと考えています。</a:t>
            </a:r>
            <a:endParaRPr lang="en-US" altLang="ja-JP" sz="2000" dirty="0"/>
          </a:p>
        </p:txBody>
      </p:sp>
      <p:pic>
        <p:nvPicPr>
          <p:cNvPr id="3" name="図 2" descr="アイコン&#10;&#10;自動的に生成された説明">
            <a:extLst>
              <a:ext uri="{FF2B5EF4-FFF2-40B4-BE49-F238E27FC236}">
                <a16:creationId xmlns:a16="http://schemas.microsoft.com/office/drawing/2014/main" id="{D397C470-EADD-2248-89C1-DDF1DB8FC93E}"/>
              </a:ext>
            </a:extLst>
          </p:cNvPr>
          <p:cNvPicPr>
            <a:picLocks noChangeAspect="1"/>
          </p:cNvPicPr>
          <p:nvPr/>
        </p:nvPicPr>
        <p:blipFill>
          <a:blip r:embed="rId2"/>
          <a:stretch>
            <a:fillRect/>
          </a:stretch>
        </p:blipFill>
        <p:spPr>
          <a:xfrm>
            <a:off x="4222074" y="7676297"/>
            <a:ext cx="1671403" cy="1253552"/>
          </a:xfrm>
          <a:prstGeom prst="rect">
            <a:avLst/>
          </a:prstGeom>
        </p:spPr>
      </p:pic>
      <p:sp>
        <p:nvSpPr>
          <p:cNvPr id="7" name="テキスト ボックス 6">
            <a:extLst>
              <a:ext uri="{FF2B5EF4-FFF2-40B4-BE49-F238E27FC236}">
                <a16:creationId xmlns:a16="http://schemas.microsoft.com/office/drawing/2014/main" id="{4293B7E5-4BBB-584A-9B09-E27B4A4A474E}"/>
              </a:ext>
            </a:extLst>
          </p:cNvPr>
          <p:cNvSpPr txBox="1"/>
          <p:nvPr/>
        </p:nvSpPr>
        <p:spPr>
          <a:xfrm>
            <a:off x="792429" y="7536897"/>
            <a:ext cx="2444217" cy="2031325"/>
          </a:xfrm>
          <a:prstGeom prst="rect">
            <a:avLst/>
          </a:prstGeom>
          <a:noFill/>
        </p:spPr>
        <p:txBody>
          <a:bodyPr wrap="square" rtlCol="0">
            <a:spAutoFit/>
          </a:bodyPr>
          <a:lstStyle/>
          <a:p>
            <a:r>
              <a:rPr lang="ja-JP" altLang="en-US"/>
              <a:t>この配色の由来は、土の中で、鉱物が育まれるので、「金を増やす」という概念が生まれました。</a:t>
            </a:r>
            <a:endParaRPr lang="ja-JP" altLang="ja-JP"/>
          </a:p>
          <a:p>
            <a:r>
              <a:rPr lang="en-US" altLang="ja-JP" dirty="0"/>
              <a:t> </a:t>
            </a:r>
            <a:endParaRPr lang="ja-JP" altLang="ja-JP"/>
          </a:p>
          <a:p>
            <a:endParaRPr kumimoji="1" lang="ja-JP" altLang="en-US"/>
          </a:p>
        </p:txBody>
      </p:sp>
    </p:spTree>
    <p:extLst>
      <p:ext uri="{BB962C8B-B14F-4D97-AF65-F5344CB8AC3E}">
        <p14:creationId xmlns:p14="http://schemas.microsoft.com/office/powerpoint/2010/main" val="59550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18</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6863417"/>
          </a:xfrm>
          <a:prstGeom prst="rect">
            <a:avLst/>
          </a:prstGeom>
          <a:noFill/>
        </p:spPr>
        <p:txBody>
          <a:bodyPr wrap="square" rtlCol="0">
            <a:spAutoFit/>
          </a:bodyPr>
          <a:lstStyle/>
          <a:p>
            <a:r>
              <a:rPr lang="ja-JP" altLang="en-US" sz="2000" b="1"/>
              <a:t>お金が生まれる配色</a:t>
            </a:r>
            <a:r>
              <a:rPr lang="en-US" altLang="ja-JP" sz="2000" b="1" dirty="0"/>
              <a:t> </a:t>
            </a:r>
            <a:r>
              <a:rPr lang="ja-JP" altLang="en-US" sz="2000" b="1"/>
              <a:t>　</a:t>
            </a:r>
            <a:endParaRPr lang="en-US" altLang="ja-JP" sz="2000" b="1" dirty="0"/>
          </a:p>
          <a:p>
            <a:endParaRPr lang="en-US" altLang="ja-JP" sz="2000" dirty="0"/>
          </a:p>
          <a:p>
            <a:r>
              <a:rPr lang="ja-JP" altLang="en-US" sz="2000"/>
              <a:t>お金が生まれるエネルギーを運んでくるのは、</a:t>
            </a:r>
            <a:r>
              <a:rPr lang="ja-JP" altLang="ja-JP" sz="2000"/>
              <a:t>黒や紺色が基調になっているお財布です。</a:t>
            </a:r>
            <a:endParaRPr lang="en-US" altLang="ja-JP" sz="2000" dirty="0"/>
          </a:p>
          <a:p>
            <a:endParaRPr lang="en-US" altLang="ja-JP" sz="2000" dirty="0"/>
          </a:p>
          <a:p>
            <a:r>
              <a:rPr lang="ja-JP" altLang="ja-JP" sz="2000"/>
              <a:t>こちらは臨時収入や宝くじなどの泡銭的なものとは無縁ですが、コツコツとお金を貯めたい方や、例えば本や音楽などの創造性が生み出す印税のようなものを得たい方にお勧めです。</a:t>
            </a:r>
            <a:endParaRPr lang="en-US" altLang="ja-JP" sz="2000" dirty="0"/>
          </a:p>
          <a:p>
            <a:endParaRPr lang="en-US" altLang="ja-JP" sz="2000" dirty="0"/>
          </a:p>
          <a:p>
            <a:r>
              <a:rPr lang="ja-JP" altLang="ja-JP" sz="2000"/>
              <a:t>「井戸を掘り当てる」とよく表現しますが、湧き出る水のように財が生まれるイメージが財布に備わります</a:t>
            </a:r>
            <a:r>
              <a:rPr lang="ja-JP" altLang="en-US" sz="2000"/>
              <a:t>。実はこれがまさに、財運を意味する色です。</a:t>
            </a:r>
            <a:endParaRPr lang="en-US" altLang="ja-JP" sz="2000" dirty="0"/>
          </a:p>
          <a:p>
            <a:endParaRPr lang="en-US" altLang="ja-JP" sz="2000" dirty="0"/>
          </a:p>
          <a:p>
            <a:r>
              <a:rPr lang="ja-JP" altLang="en-US" sz="2000"/>
              <a:t>　</a:t>
            </a:r>
            <a:r>
              <a:rPr lang="ja-JP" altLang="ja-JP" sz="2000"/>
              <a:t>黒といえば、クレジットカード</a:t>
            </a:r>
            <a:r>
              <a:rPr lang="ja-JP" altLang="en-US" sz="2000"/>
              <a:t>もブラックカードはハイステイタスですよね。お財布は、</a:t>
            </a:r>
            <a:r>
              <a:rPr lang="ja-JP" altLang="ja-JP" sz="2000"/>
              <a:t>夢や目標、お好きなライフスタイルにあったものを選んでください。</a:t>
            </a:r>
            <a:endParaRPr lang="en-US" altLang="ja-JP" sz="2000" dirty="0"/>
          </a:p>
          <a:p>
            <a:endParaRPr lang="en-US" altLang="ja-JP" sz="2000" dirty="0"/>
          </a:p>
          <a:p>
            <a:endParaRPr lang="en-US" altLang="ja-JP" sz="2000" dirty="0"/>
          </a:p>
        </p:txBody>
      </p:sp>
      <p:pic>
        <p:nvPicPr>
          <p:cNvPr id="3" name="図 2" descr="黒い背景と白い文字&#10;&#10;自動的に生成された説明">
            <a:extLst>
              <a:ext uri="{FF2B5EF4-FFF2-40B4-BE49-F238E27FC236}">
                <a16:creationId xmlns:a16="http://schemas.microsoft.com/office/drawing/2014/main" id="{8DDF1164-B755-A749-BCB1-F44F45FA1636}"/>
              </a:ext>
            </a:extLst>
          </p:cNvPr>
          <p:cNvPicPr>
            <a:picLocks noChangeAspect="1"/>
          </p:cNvPicPr>
          <p:nvPr/>
        </p:nvPicPr>
        <p:blipFill>
          <a:blip r:embed="rId2"/>
          <a:stretch>
            <a:fillRect/>
          </a:stretch>
        </p:blipFill>
        <p:spPr>
          <a:xfrm>
            <a:off x="3734191" y="7749507"/>
            <a:ext cx="2645764" cy="1885955"/>
          </a:xfrm>
          <a:prstGeom prst="rect">
            <a:avLst/>
          </a:prstGeom>
        </p:spPr>
      </p:pic>
    </p:spTree>
    <p:extLst>
      <p:ext uri="{BB962C8B-B14F-4D97-AF65-F5344CB8AC3E}">
        <p14:creationId xmlns:p14="http://schemas.microsoft.com/office/powerpoint/2010/main" val="4033494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19</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6555641"/>
          </a:xfrm>
          <a:prstGeom prst="rect">
            <a:avLst/>
          </a:prstGeom>
          <a:noFill/>
        </p:spPr>
        <p:txBody>
          <a:bodyPr wrap="square" rtlCol="0">
            <a:spAutoFit/>
          </a:bodyPr>
          <a:lstStyle/>
          <a:p>
            <a:r>
              <a:rPr lang="ja-JP" altLang="en-US" sz="2000" b="1"/>
              <a:t>豆知識　</a:t>
            </a:r>
            <a:endParaRPr lang="en-US" altLang="ja-JP" sz="2000" b="1" dirty="0"/>
          </a:p>
          <a:p>
            <a:endParaRPr lang="en-US" altLang="ja-JP" sz="2000" dirty="0">
              <a:highlight>
                <a:srgbClr val="FFFF00"/>
              </a:highlight>
            </a:endParaRPr>
          </a:p>
          <a:p>
            <a:r>
              <a:rPr lang="ja-JP" altLang="en-US" sz="2000"/>
              <a:t>財布を買う時期は、</a:t>
            </a:r>
            <a:r>
              <a:rPr lang="ja-JP" altLang="en-US" sz="2000" b="1"/>
              <a:t>立春から雨水の間</a:t>
            </a:r>
            <a:r>
              <a:rPr lang="ja-JP" altLang="en-US" sz="2000"/>
              <a:t>がおすすめです。「春」の期間に買ったお財布は、「張る」財布になると言われています。お札で張ったお財布は魅力的ですね。</a:t>
            </a:r>
            <a:endParaRPr lang="en-US" altLang="ja-JP" sz="2000" dirty="0"/>
          </a:p>
          <a:p>
            <a:endParaRPr lang="en-US" altLang="ja-JP" sz="2000" dirty="0"/>
          </a:p>
          <a:p>
            <a:r>
              <a:rPr lang="ja-JP" altLang="en-US" sz="2000"/>
              <a:t>また、「寅の日」に買ったお財布も、千里を走る寅の力で、使ったお金がすぐに返ってくると、親しまれています。</a:t>
            </a:r>
            <a:endParaRPr lang="en-US" altLang="ja-JP" sz="2000" dirty="0"/>
          </a:p>
          <a:p>
            <a:endParaRPr lang="en-US" altLang="ja-JP" sz="2000" dirty="0"/>
          </a:p>
          <a:p>
            <a:endParaRPr lang="en-US" altLang="ja-JP" sz="2000" dirty="0"/>
          </a:p>
          <a:p>
            <a:endParaRPr lang="en-US" altLang="ja-JP" sz="2000" b="1" dirty="0"/>
          </a:p>
          <a:p>
            <a:r>
              <a:rPr lang="ja-JP" altLang="en-US" sz="2000" b="1"/>
              <a:t>他の持ち物にも生かしてください！</a:t>
            </a:r>
            <a:endParaRPr lang="en-US" altLang="ja-JP" sz="2000" b="1" dirty="0"/>
          </a:p>
          <a:p>
            <a:endParaRPr lang="en-US" altLang="ja-JP" sz="2000" dirty="0"/>
          </a:p>
          <a:p>
            <a:r>
              <a:rPr lang="ja-JP" altLang="en-US" sz="2000"/>
              <a:t>主に色について解説しましたが、他の持ち物についても同じことが言えますので、ぜひご参考ください。</a:t>
            </a:r>
            <a:endParaRPr lang="en-US" altLang="ja-JP" sz="2000" dirty="0"/>
          </a:p>
          <a:p>
            <a:endParaRPr lang="en-US" altLang="ja-JP" sz="2000" dirty="0"/>
          </a:p>
          <a:p>
            <a:r>
              <a:rPr lang="ja-JP" altLang="en-US" sz="2000"/>
              <a:t>開運上、特に大事な持ち物は、「カバン」「靴」「手帳」「筆記用具」「スマホ」です。</a:t>
            </a:r>
            <a:endParaRPr lang="en-US" altLang="ja-JP" sz="2000" dirty="0"/>
          </a:p>
        </p:txBody>
      </p:sp>
    </p:spTree>
    <p:extLst>
      <p:ext uri="{BB962C8B-B14F-4D97-AF65-F5344CB8AC3E}">
        <p14:creationId xmlns:p14="http://schemas.microsoft.com/office/powerpoint/2010/main" val="134551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a:t>
            </a:fld>
            <a:endParaRPr kumimoji="1" lang="ja-JP" altLang="en-US"/>
          </a:p>
        </p:txBody>
      </p:sp>
      <p:sp>
        <p:nvSpPr>
          <p:cNvPr id="8" name="テキスト ボックス 7">
            <a:extLst>
              <a:ext uri="{FF2B5EF4-FFF2-40B4-BE49-F238E27FC236}">
                <a16:creationId xmlns:a16="http://schemas.microsoft.com/office/drawing/2014/main" id="{F2D09269-3553-8F4E-856B-FBC2B147019E}"/>
              </a:ext>
            </a:extLst>
          </p:cNvPr>
          <p:cNvSpPr txBox="1"/>
          <p:nvPr/>
        </p:nvSpPr>
        <p:spPr>
          <a:xfrm>
            <a:off x="818417" y="631215"/>
            <a:ext cx="5019380" cy="584775"/>
          </a:xfrm>
          <a:prstGeom prst="rect">
            <a:avLst/>
          </a:prstGeom>
          <a:noFill/>
        </p:spPr>
        <p:txBody>
          <a:bodyPr wrap="square" rtlCol="0">
            <a:spAutoFit/>
          </a:bodyPr>
          <a:lstStyle/>
          <a:p>
            <a:r>
              <a:rPr kumimoji="1" lang="ja-JP" altLang="en-US" sz="3200" b="1"/>
              <a:t>目次</a:t>
            </a:r>
          </a:p>
        </p:txBody>
      </p:sp>
      <p:pic>
        <p:nvPicPr>
          <p:cNvPr id="3" name="図 2" descr="図形, 正方形&#10;&#10;自動的に生成された説明">
            <a:extLst>
              <a:ext uri="{FF2B5EF4-FFF2-40B4-BE49-F238E27FC236}">
                <a16:creationId xmlns:a16="http://schemas.microsoft.com/office/drawing/2014/main" id="{7232D230-B196-F449-A08D-E1D4706E5E09}"/>
              </a:ext>
            </a:extLst>
          </p:cNvPr>
          <p:cNvPicPr>
            <a:picLocks noChangeAspect="1"/>
          </p:cNvPicPr>
          <p:nvPr/>
        </p:nvPicPr>
        <p:blipFill>
          <a:blip r:embed="rId2"/>
          <a:stretch>
            <a:fillRect/>
          </a:stretch>
        </p:blipFill>
        <p:spPr>
          <a:xfrm>
            <a:off x="519096" y="1330008"/>
            <a:ext cx="5618022" cy="7944777"/>
          </a:xfrm>
          <a:prstGeom prst="rect">
            <a:avLst/>
          </a:prstGeom>
        </p:spPr>
      </p:pic>
      <p:sp>
        <p:nvSpPr>
          <p:cNvPr id="6" name="テキスト ボックス 5">
            <a:extLst>
              <a:ext uri="{FF2B5EF4-FFF2-40B4-BE49-F238E27FC236}">
                <a16:creationId xmlns:a16="http://schemas.microsoft.com/office/drawing/2014/main" id="{0EEFC107-1976-3340-8390-A3BC2CA9FA58}"/>
              </a:ext>
            </a:extLst>
          </p:cNvPr>
          <p:cNvSpPr txBox="1"/>
          <p:nvPr/>
        </p:nvSpPr>
        <p:spPr>
          <a:xfrm>
            <a:off x="1457325" y="2092800"/>
            <a:ext cx="3943350" cy="5940088"/>
          </a:xfrm>
          <a:prstGeom prst="rect">
            <a:avLst/>
          </a:prstGeom>
          <a:noFill/>
        </p:spPr>
        <p:txBody>
          <a:bodyPr wrap="square" rtlCol="0">
            <a:spAutoFit/>
          </a:bodyPr>
          <a:lstStyle/>
          <a:p>
            <a:r>
              <a:rPr kumimoji="1" lang="ja-JP" altLang="en-US" sz="2000"/>
              <a:t>はじめに</a:t>
            </a:r>
            <a:endParaRPr kumimoji="1" lang="en-US" altLang="ja-JP" sz="2000" dirty="0"/>
          </a:p>
          <a:p>
            <a:endParaRPr kumimoji="1" lang="en-US" altLang="ja-JP" sz="2000" dirty="0"/>
          </a:p>
          <a:p>
            <a:r>
              <a:rPr kumimoji="1" lang="ja-JP" altLang="en-US" sz="2000"/>
              <a:t>人生を変える開運方法</a:t>
            </a:r>
            <a:endParaRPr kumimoji="1" lang="en-US" altLang="ja-JP" sz="2000" dirty="0"/>
          </a:p>
          <a:p>
            <a:endParaRPr kumimoji="1" lang="en-US" altLang="ja-JP" sz="2000" dirty="0"/>
          </a:p>
          <a:p>
            <a:r>
              <a:rPr kumimoji="1" lang="ja-JP" altLang="en-US" sz="2000"/>
              <a:t>運のいい人の条件</a:t>
            </a:r>
            <a:endParaRPr kumimoji="1" lang="en-US" altLang="ja-JP" sz="2000" dirty="0"/>
          </a:p>
          <a:p>
            <a:r>
              <a:rPr kumimoji="1" lang="ja-JP" altLang="en-US" sz="2000"/>
              <a:t>運が悪い人の条件</a:t>
            </a:r>
            <a:endParaRPr kumimoji="1" lang="en-US" altLang="ja-JP" sz="2000" dirty="0"/>
          </a:p>
          <a:p>
            <a:r>
              <a:rPr kumimoji="1" lang="ja-JP" altLang="en-US" sz="2000"/>
              <a:t>運のいい人悪い人チェック</a:t>
            </a:r>
            <a:endParaRPr kumimoji="1" lang="en-US" altLang="ja-JP" sz="2000" dirty="0"/>
          </a:p>
          <a:p>
            <a:endParaRPr kumimoji="1" lang="en-US" altLang="ja-JP" sz="2000" dirty="0"/>
          </a:p>
          <a:p>
            <a:r>
              <a:rPr kumimoji="1" lang="en-US" altLang="ja-JP" sz="2000" dirty="0"/>
              <a:t>5</a:t>
            </a:r>
            <a:r>
              <a:rPr kumimoji="1" lang="ja-JP" altLang="en-US" sz="2000"/>
              <a:t>つのルール</a:t>
            </a:r>
            <a:endParaRPr kumimoji="1" lang="en-US" altLang="ja-JP" sz="2000" dirty="0"/>
          </a:p>
          <a:p>
            <a:endParaRPr kumimoji="1" lang="en-US" altLang="ja-JP" sz="2000" dirty="0"/>
          </a:p>
          <a:p>
            <a:r>
              <a:rPr kumimoji="1" lang="en-US" altLang="ja-JP" sz="2000" dirty="0"/>
              <a:t>1</a:t>
            </a:r>
            <a:r>
              <a:rPr kumimoji="1" lang="ja-JP" altLang="en-US" sz="2000"/>
              <a:t>　自分の星と強みを知る</a:t>
            </a:r>
            <a:endParaRPr kumimoji="1" lang="en-US" altLang="ja-JP" sz="2000" dirty="0"/>
          </a:p>
          <a:p>
            <a:r>
              <a:rPr kumimoji="1" lang="en-US" altLang="ja-JP" sz="2000" dirty="0"/>
              <a:t>2</a:t>
            </a:r>
            <a:r>
              <a:rPr kumimoji="1" lang="ja-JP" altLang="en-US" sz="2000"/>
              <a:t>　本当に欲しい運気を知る</a:t>
            </a:r>
            <a:endParaRPr kumimoji="1" lang="en-US" altLang="ja-JP" sz="2000" dirty="0"/>
          </a:p>
          <a:p>
            <a:r>
              <a:rPr kumimoji="1" lang="en-US" altLang="ja-JP" sz="2000" dirty="0"/>
              <a:t>3</a:t>
            </a:r>
            <a:r>
              <a:rPr kumimoji="1" lang="ja-JP" altLang="en-US" sz="2000"/>
              <a:t>　持ち物を整える</a:t>
            </a:r>
            <a:endParaRPr kumimoji="1" lang="en-US" altLang="ja-JP" sz="2000" dirty="0"/>
          </a:p>
          <a:p>
            <a:r>
              <a:rPr kumimoji="1" lang="en-US" altLang="ja-JP" sz="2000" dirty="0"/>
              <a:t>4</a:t>
            </a:r>
            <a:r>
              <a:rPr kumimoji="1" lang="ja-JP" altLang="en-US" sz="2000"/>
              <a:t>　家を整える</a:t>
            </a:r>
            <a:endParaRPr kumimoji="1" lang="en-US" altLang="ja-JP" sz="2000" dirty="0"/>
          </a:p>
          <a:p>
            <a:r>
              <a:rPr kumimoji="1" lang="en-US" altLang="ja-JP" sz="2000" dirty="0"/>
              <a:t>5</a:t>
            </a:r>
            <a:r>
              <a:rPr kumimoji="1" lang="ja-JP" altLang="en-US" sz="2000"/>
              <a:t>　パワースポットに行く</a:t>
            </a:r>
            <a:endParaRPr kumimoji="1" lang="en-US" altLang="ja-JP" sz="2000" dirty="0"/>
          </a:p>
          <a:p>
            <a:endParaRPr kumimoji="1" lang="en-US" altLang="ja-JP" sz="2000" dirty="0"/>
          </a:p>
          <a:p>
            <a:r>
              <a:rPr kumimoji="1" lang="ja-JP" altLang="en-US" sz="2000"/>
              <a:t>全てを超える方位の力</a:t>
            </a:r>
            <a:endParaRPr kumimoji="1" lang="en-US" altLang="ja-JP" sz="2000" dirty="0"/>
          </a:p>
          <a:p>
            <a:endParaRPr kumimoji="1" lang="en-US" altLang="ja-JP" sz="2000" dirty="0"/>
          </a:p>
          <a:p>
            <a:r>
              <a:rPr kumimoji="1" lang="ja-JP" altLang="en-US" sz="2000"/>
              <a:t>おわりに</a:t>
            </a:r>
          </a:p>
        </p:txBody>
      </p:sp>
    </p:spTree>
    <p:extLst>
      <p:ext uri="{BB962C8B-B14F-4D97-AF65-F5344CB8AC3E}">
        <p14:creationId xmlns:p14="http://schemas.microsoft.com/office/powerpoint/2010/main" val="359621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20</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786747"/>
          </a:xfrm>
          <a:prstGeom prst="rect">
            <a:avLst/>
          </a:prstGeom>
          <a:noFill/>
        </p:spPr>
        <p:txBody>
          <a:bodyPr wrap="square" rtlCol="0">
            <a:spAutoFit/>
          </a:bodyPr>
          <a:lstStyle/>
          <a:p>
            <a:r>
              <a:rPr lang="ja-JP" altLang="en-US" sz="2000"/>
              <a:t>家</a:t>
            </a:r>
            <a:r>
              <a:rPr lang="ja-JP" altLang="ja-JP" sz="2000"/>
              <a:t>のエネルギーを整えると、家族も一緒に幸せになることができます。大黒柱の運気が上がれば、自然と家族全員の経済力もアップします。基本の基本は</a:t>
            </a:r>
            <a:r>
              <a:rPr lang="ja-JP" altLang="ja-JP" sz="2000" b="1"/>
              <a:t>「換気と水まわり」</a:t>
            </a:r>
            <a:r>
              <a:rPr lang="ja-JP" altLang="en-US" sz="2000" b="1"/>
              <a:t>です。</a:t>
            </a:r>
            <a:r>
              <a:rPr lang="en-US" altLang="ja-JP" sz="2000" dirty="0"/>
              <a:t> </a:t>
            </a:r>
            <a:r>
              <a:rPr lang="ja-JP" altLang="en-US" sz="2000"/>
              <a:t>毎日行ってください。</a:t>
            </a:r>
            <a:endParaRPr lang="en-US" altLang="ja-JP" sz="2000" dirty="0"/>
          </a:p>
          <a:p>
            <a:endParaRPr lang="ja-JP" altLang="ja-JP" sz="2000"/>
          </a:p>
          <a:p>
            <a:endParaRPr lang="en-US" altLang="ja-JP" sz="2000" b="1" dirty="0"/>
          </a:p>
          <a:p>
            <a:r>
              <a:rPr lang="ja-JP" altLang="ja-JP" sz="2000" b="1"/>
              <a:t>換気は家の呼吸</a:t>
            </a:r>
            <a:endParaRPr lang="en-US" altLang="ja-JP" sz="2000" b="1" dirty="0"/>
          </a:p>
          <a:p>
            <a:endParaRPr lang="en-US" altLang="ja-JP" sz="2000" b="1" dirty="0"/>
          </a:p>
          <a:p>
            <a:r>
              <a:rPr lang="ja-JP" altLang="ja-JP" sz="2000"/>
              <a:t>理想的には、夜間は除き</a:t>
            </a:r>
            <a:r>
              <a:rPr lang="en-US" altLang="ja-JP" sz="2000" dirty="0"/>
              <a:t>2</a:t>
            </a:r>
            <a:r>
              <a:rPr lang="ja-JP" altLang="ja-JP" sz="2000"/>
              <a:t>時間に一回の換気です。お仕事などで不在時間が多い方は、お出かけ前と帰宅後にしっかり換気するだけでもかなり違います。</a:t>
            </a:r>
            <a:endParaRPr lang="en-US" altLang="ja-JP" sz="2000" dirty="0"/>
          </a:p>
          <a:p>
            <a:endParaRPr lang="en-US" altLang="ja-JP" sz="2000" dirty="0"/>
          </a:p>
          <a:p>
            <a:endParaRPr lang="en-US" altLang="ja-JP" sz="2000" dirty="0"/>
          </a:p>
          <a:p>
            <a:r>
              <a:rPr lang="ja-JP" altLang="ja-JP" sz="2000" b="1"/>
              <a:t>水まわりは家の新陳代謝</a:t>
            </a:r>
            <a:endParaRPr lang="en-US" altLang="ja-JP" sz="2000" b="1" dirty="0"/>
          </a:p>
          <a:p>
            <a:endParaRPr lang="en-US" altLang="ja-JP" sz="2000" b="1" dirty="0"/>
          </a:p>
          <a:p>
            <a:r>
              <a:rPr lang="ja-JP" altLang="ja-JP" sz="2000"/>
              <a:t>水まわりは、最低限ならカビが生えないくらいに掃除で良いのですが、悩みやトラブルを抱えている方は毎日徹底して掃除をしてください。「トイレ」「お風呂」「洗面所」「お風呂」。後は水槽や花瓶の水、加湿器などの水も淀みがないように気をつけてください。汚れるくらいなら</a:t>
            </a:r>
            <a:r>
              <a:rPr lang="ja-JP" altLang="en-US" sz="2000"/>
              <a:t>置かない</a:t>
            </a:r>
            <a:r>
              <a:rPr lang="ja-JP" altLang="ja-JP" sz="2000"/>
              <a:t>方が良いでしょう。</a:t>
            </a:r>
          </a:p>
          <a:p>
            <a:endParaRPr lang="ja-JP" altLang="ja-JP" sz="2000"/>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en-US" altLang="ja-JP" sz="3200" b="1" dirty="0"/>
              <a:t>4  </a:t>
            </a:r>
            <a:r>
              <a:rPr kumimoji="1" lang="ja-JP" altLang="en-US" sz="3200" b="1"/>
              <a:t>家を整える</a:t>
            </a:r>
          </a:p>
        </p:txBody>
      </p:sp>
      <p:pic>
        <p:nvPicPr>
          <p:cNvPr id="7" name="図 6" descr="モニター が含まれている画像&#10;&#10;自動的に生成された説明">
            <a:extLst>
              <a:ext uri="{FF2B5EF4-FFF2-40B4-BE49-F238E27FC236}">
                <a16:creationId xmlns:a16="http://schemas.microsoft.com/office/drawing/2014/main" id="{874D8FA4-7E05-F64B-A87B-579EDDF7B2BD}"/>
              </a:ext>
            </a:extLst>
          </p:cNvPr>
          <p:cNvPicPr>
            <a:picLocks noChangeAspect="1"/>
          </p:cNvPicPr>
          <p:nvPr/>
        </p:nvPicPr>
        <p:blipFill>
          <a:blip r:embed="rId2"/>
          <a:stretch>
            <a:fillRect/>
          </a:stretch>
        </p:blipFill>
        <p:spPr>
          <a:xfrm>
            <a:off x="5775532" y="235731"/>
            <a:ext cx="864942" cy="790967"/>
          </a:xfrm>
          <a:prstGeom prst="rect">
            <a:avLst/>
          </a:prstGeom>
        </p:spPr>
      </p:pic>
    </p:spTree>
    <p:extLst>
      <p:ext uri="{BB962C8B-B14F-4D97-AF65-F5344CB8AC3E}">
        <p14:creationId xmlns:p14="http://schemas.microsoft.com/office/powerpoint/2010/main" val="267586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21</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6863417"/>
          </a:xfrm>
          <a:prstGeom prst="rect">
            <a:avLst/>
          </a:prstGeom>
          <a:noFill/>
        </p:spPr>
        <p:txBody>
          <a:bodyPr wrap="square" rtlCol="0">
            <a:spAutoFit/>
          </a:bodyPr>
          <a:lstStyle/>
          <a:p>
            <a:r>
              <a:rPr lang="en-US" altLang="ja-JP" sz="2000" dirty="0"/>
              <a:t> </a:t>
            </a:r>
            <a:r>
              <a:rPr lang="ja-JP" altLang="ja-JP" sz="2000"/>
              <a:t>換気は「風」、水まわりは「水」。ここに「風水」という言葉が隠れています。うまくいかない人は、「息詰まって」いる。そこをスムーズにすることで人生は大きく好転します。開運グッズやお札をどこに置くかよりもはるかに高い効果が感じられるはずです。</a:t>
            </a:r>
          </a:p>
          <a:p>
            <a:endParaRPr lang="en-US" altLang="ja-JP" sz="2000" dirty="0"/>
          </a:p>
          <a:p>
            <a:r>
              <a:rPr lang="ja-JP" altLang="en-US" sz="2000"/>
              <a:t>　</a:t>
            </a:r>
            <a:endParaRPr lang="en-US" altLang="ja-JP" sz="2000" dirty="0"/>
          </a:p>
          <a:p>
            <a:endParaRPr lang="en-US" altLang="ja-JP" sz="2000" dirty="0"/>
          </a:p>
          <a:p>
            <a:r>
              <a:rPr lang="ja-JP" altLang="en-US" sz="2000"/>
              <a:t>換気は　</a:t>
            </a:r>
            <a:r>
              <a:rPr lang="ja-JP" altLang="en-US" sz="6000" b="1"/>
              <a:t>風</a:t>
            </a:r>
            <a:r>
              <a:rPr lang="ja-JP" altLang="en-US" sz="2000" b="1"/>
              <a:t>　</a:t>
            </a:r>
            <a:r>
              <a:rPr lang="ja-JP" altLang="en-US" sz="2000"/>
              <a:t>　　　　</a:t>
            </a:r>
            <a:endParaRPr lang="en-US" altLang="ja-JP" sz="2000" dirty="0"/>
          </a:p>
          <a:p>
            <a:endParaRPr lang="en-US" altLang="ja-JP" sz="2000" dirty="0"/>
          </a:p>
          <a:p>
            <a:r>
              <a:rPr lang="ja-JP" altLang="en-US" sz="2000"/>
              <a:t>水まわりは　</a:t>
            </a:r>
            <a:r>
              <a:rPr lang="ja-JP" altLang="en-US" sz="6000" b="1"/>
              <a:t>水</a:t>
            </a:r>
            <a:endParaRPr lang="en-US" altLang="ja-JP" sz="6000" b="1" dirty="0"/>
          </a:p>
          <a:p>
            <a:endParaRPr lang="en-US" altLang="ja-JP" sz="6000" b="1" dirty="0"/>
          </a:p>
          <a:p>
            <a:r>
              <a:rPr lang="ja-JP" altLang="en-US" sz="2000"/>
              <a:t>換気と水まわりの掃除で、</a:t>
            </a:r>
            <a:endParaRPr lang="en-US" altLang="ja-JP" sz="2000" dirty="0"/>
          </a:p>
          <a:p>
            <a:r>
              <a:rPr lang="ja-JP" altLang="en-US" sz="2000"/>
              <a:t>まずは家の運気の基本を整えましょう！</a:t>
            </a:r>
            <a:endParaRPr lang="ja-JP" altLang="ja-JP" sz="6000"/>
          </a:p>
          <a:p>
            <a:r>
              <a:rPr lang="ja-JP" altLang="ja-JP" sz="2000"/>
              <a:t>　</a:t>
            </a:r>
          </a:p>
        </p:txBody>
      </p:sp>
      <p:pic>
        <p:nvPicPr>
          <p:cNvPr id="3" name="図 2" descr="図形 が含まれている画像&#10;&#10;自動的に生成された説明">
            <a:extLst>
              <a:ext uri="{FF2B5EF4-FFF2-40B4-BE49-F238E27FC236}">
                <a16:creationId xmlns:a16="http://schemas.microsoft.com/office/drawing/2014/main" id="{744D83A0-7EDF-E24D-AAA2-E064F7C20903}"/>
              </a:ext>
            </a:extLst>
          </p:cNvPr>
          <p:cNvPicPr>
            <a:picLocks noChangeAspect="1"/>
          </p:cNvPicPr>
          <p:nvPr/>
        </p:nvPicPr>
        <p:blipFill>
          <a:blip r:embed="rId2"/>
          <a:stretch>
            <a:fillRect/>
          </a:stretch>
        </p:blipFill>
        <p:spPr>
          <a:xfrm>
            <a:off x="3004499" y="4452078"/>
            <a:ext cx="3677927" cy="2528575"/>
          </a:xfrm>
          <a:prstGeom prst="rect">
            <a:avLst/>
          </a:prstGeom>
        </p:spPr>
      </p:pic>
    </p:spTree>
    <p:extLst>
      <p:ext uri="{BB962C8B-B14F-4D97-AF65-F5344CB8AC3E}">
        <p14:creationId xmlns:p14="http://schemas.microsoft.com/office/powerpoint/2010/main" val="3117170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22</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478970"/>
          </a:xfrm>
          <a:prstGeom prst="rect">
            <a:avLst/>
          </a:prstGeom>
          <a:noFill/>
        </p:spPr>
        <p:txBody>
          <a:bodyPr wrap="square" rtlCol="0">
            <a:spAutoFit/>
          </a:bodyPr>
          <a:lstStyle/>
          <a:p>
            <a:r>
              <a:rPr lang="ja-JP" altLang="en-US" sz="2000" b="1"/>
              <a:t>物の量を決める</a:t>
            </a:r>
            <a:endParaRPr lang="en-US" altLang="ja-JP" sz="2000" b="1" dirty="0"/>
          </a:p>
          <a:p>
            <a:endParaRPr lang="en-US" altLang="ja-JP" sz="2000" dirty="0"/>
          </a:p>
          <a:p>
            <a:r>
              <a:rPr lang="ja-JP" altLang="ja-JP" sz="2000"/>
              <a:t>「</a:t>
            </a:r>
            <a:r>
              <a:rPr lang="ja-JP" altLang="en-US" sz="2000"/>
              <a:t>物</a:t>
            </a:r>
            <a:r>
              <a:rPr lang="ja-JP" altLang="ja-JP" sz="2000"/>
              <a:t>がある」というエネルギーはプラスのエネルギー。風水的にはこれを「陽」と表現します。「</a:t>
            </a:r>
            <a:r>
              <a:rPr lang="ja-JP" altLang="en-US" sz="2000"/>
              <a:t>物</a:t>
            </a:r>
            <a:r>
              <a:rPr lang="ja-JP" altLang="ja-JP" sz="2000"/>
              <a:t>がない」はマイナスでこれを「陰」と言います。</a:t>
            </a:r>
            <a:endParaRPr lang="en-US" altLang="ja-JP" sz="2000" dirty="0"/>
          </a:p>
          <a:p>
            <a:endParaRPr lang="en-US" altLang="ja-JP" sz="2000" dirty="0"/>
          </a:p>
          <a:p>
            <a:r>
              <a:rPr lang="ja-JP" altLang="ja-JP" sz="2000"/>
              <a:t>開運</a:t>
            </a:r>
            <a:r>
              <a:rPr lang="ja-JP" altLang="en-US" sz="2000"/>
              <a:t>したい方は、</a:t>
            </a:r>
            <a:r>
              <a:rPr lang="ja-JP" altLang="ja-JP" sz="2000"/>
              <a:t>プラスマイナスは</a:t>
            </a:r>
            <a:r>
              <a:rPr lang="en-US" altLang="ja-JP" sz="2000" dirty="0"/>
              <a:t>5</a:t>
            </a:r>
            <a:r>
              <a:rPr lang="ja-JP" altLang="ja-JP" sz="2000"/>
              <a:t>対</a:t>
            </a:r>
            <a:r>
              <a:rPr lang="en-US" altLang="ja-JP" sz="2000" dirty="0"/>
              <a:t>5</a:t>
            </a:r>
            <a:r>
              <a:rPr lang="ja-JP" altLang="ja-JP" sz="2000"/>
              <a:t>を</a:t>
            </a:r>
            <a:r>
              <a:rPr lang="ja-JP" altLang="en-US" sz="2000"/>
              <a:t>守ってください。</a:t>
            </a:r>
            <a:r>
              <a:rPr lang="en-US" altLang="ja-JP" sz="2000" dirty="0"/>
              <a:t> 5</a:t>
            </a:r>
            <a:r>
              <a:rPr lang="ja-JP" altLang="ja-JP" sz="2000"/>
              <a:t>対</a:t>
            </a:r>
            <a:r>
              <a:rPr lang="en-US" altLang="ja-JP" sz="2000" dirty="0"/>
              <a:t>5</a:t>
            </a:r>
            <a:r>
              <a:rPr lang="ja-JP" altLang="ja-JP" sz="2000"/>
              <a:t>が難しければ、</a:t>
            </a:r>
            <a:r>
              <a:rPr lang="en-US" altLang="ja-JP" sz="2000" dirty="0"/>
              <a:t>7</a:t>
            </a:r>
            <a:r>
              <a:rPr lang="ja-JP" altLang="ja-JP" sz="2000"/>
              <a:t>対</a:t>
            </a:r>
            <a:r>
              <a:rPr lang="en-US" altLang="ja-JP" sz="2000" dirty="0"/>
              <a:t>3</a:t>
            </a:r>
            <a:r>
              <a:rPr lang="ja-JP" altLang="ja-JP" sz="2000"/>
              <a:t>くらいまでなら良いでしょう。</a:t>
            </a:r>
            <a:endParaRPr lang="en-US" altLang="ja-JP" sz="2000" dirty="0"/>
          </a:p>
          <a:p>
            <a:endParaRPr lang="en-US" altLang="ja-JP" sz="2000" dirty="0"/>
          </a:p>
          <a:p>
            <a:r>
              <a:rPr lang="ja-JP" altLang="ja-JP" sz="2000"/>
              <a:t>宇宙の真理として、「プラス（陽）」が増えすぎると、「マイナス（陰）」がバランスをとるため自然に発生します。反対に「マイナス（陰）」が増えすぎると、「プラス（陽）」が発生します。</a:t>
            </a:r>
            <a:endParaRPr lang="en-US" altLang="ja-JP" sz="2000" dirty="0"/>
          </a:p>
          <a:p>
            <a:endParaRPr lang="en-US" altLang="ja-JP" sz="2000" dirty="0"/>
          </a:p>
          <a:p>
            <a:r>
              <a:rPr lang="ja-JP" altLang="ja-JP" sz="2000"/>
              <a:t>「持ちすぎると失う」ことが経済につながってしまうと、ガラクタはたくさんあるのに、必要なものが減っていくことになりかねません。要らないものを手放していただくと、そのマイナスに対して、必ずプラスが発生し、本当に必要なものがリフレッシュした形で入ってくるのです。</a:t>
            </a:r>
          </a:p>
        </p:txBody>
      </p:sp>
      <p:pic>
        <p:nvPicPr>
          <p:cNvPr id="3" name="図 2" descr="アイコン&#10;&#10;自動的に生成された説明">
            <a:extLst>
              <a:ext uri="{FF2B5EF4-FFF2-40B4-BE49-F238E27FC236}">
                <a16:creationId xmlns:a16="http://schemas.microsoft.com/office/drawing/2014/main" id="{3CCEC677-B845-1B46-956F-3AE2E4A7181C}"/>
              </a:ext>
            </a:extLst>
          </p:cNvPr>
          <p:cNvPicPr>
            <a:picLocks noChangeAspect="1"/>
          </p:cNvPicPr>
          <p:nvPr/>
        </p:nvPicPr>
        <p:blipFill>
          <a:blip r:embed="rId2"/>
          <a:stretch>
            <a:fillRect/>
          </a:stretch>
        </p:blipFill>
        <p:spPr>
          <a:xfrm>
            <a:off x="4843463" y="329783"/>
            <a:ext cx="1696387" cy="1696387"/>
          </a:xfrm>
          <a:prstGeom prst="rect">
            <a:avLst/>
          </a:prstGeom>
        </p:spPr>
      </p:pic>
    </p:spTree>
    <p:extLst>
      <p:ext uri="{BB962C8B-B14F-4D97-AF65-F5344CB8AC3E}">
        <p14:creationId xmlns:p14="http://schemas.microsoft.com/office/powerpoint/2010/main" val="185653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23</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4093428"/>
          </a:xfrm>
          <a:prstGeom prst="rect">
            <a:avLst/>
          </a:prstGeom>
          <a:noFill/>
        </p:spPr>
        <p:txBody>
          <a:bodyPr wrap="square" rtlCol="0">
            <a:spAutoFit/>
          </a:bodyPr>
          <a:lstStyle/>
          <a:p>
            <a:r>
              <a:rPr lang="ja-JP" altLang="en-US" sz="2000" b="1"/>
              <a:t>何を持つか決める</a:t>
            </a:r>
            <a:endParaRPr lang="en-US" altLang="ja-JP" sz="2000" b="1" dirty="0"/>
          </a:p>
          <a:p>
            <a:endParaRPr lang="en-US" altLang="ja-JP" sz="2000" dirty="0"/>
          </a:p>
          <a:p>
            <a:r>
              <a:rPr lang="ja-JP" altLang="en-US" sz="2000"/>
              <a:t>持つべき量が整ったら、持つ物の</a:t>
            </a:r>
            <a:r>
              <a:rPr lang="ja-JP" altLang="ja-JP" sz="2000"/>
              <a:t>中身の調整も必要</a:t>
            </a:r>
            <a:r>
              <a:rPr lang="ja-JP" altLang="en-US" sz="2000"/>
              <a:t>です</a:t>
            </a:r>
            <a:r>
              <a:rPr lang="ja-JP" altLang="ja-JP" sz="2000"/>
              <a:t>。</a:t>
            </a:r>
            <a:endParaRPr lang="en-US" altLang="ja-JP" sz="2000" dirty="0"/>
          </a:p>
          <a:p>
            <a:endParaRPr lang="en-US" altLang="ja-JP" sz="2000" dirty="0"/>
          </a:p>
          <a:p>
            <a:r>
              <a:rPr lang="ja-JP" altLang="ja-JP" sz="2000"/>
              <a:t>陰陽の次に、</a:t>
            </a:r>
            <a:r>
              <a:rPr lang="ja-JP" altLang="ja-JP" sz="2000" b="1"/>
              <a:t>「五行」</a:t>
            </a:r>
            <a:r>
              <a:rPr lang="ja-JP" altLang="ja-JP" sz="2000"/>
              <a:t>という概念が風水の世界にはあり、</a:t>
            </a:r>
            <a:r>
              <a:rPr lang="en-US" altLang="ja-JP" sz="2000" dirty="0"/>
              <a:t>5</a:t>
            </a:r>
            <a:r>
              <a:rPr lang="ja-JP" altLang="ja-JP" sz="2000"/>
              <a:t>種のものが揃い、やはり同じくらいのバランスを保つことが必要になります。その</a:t>
            </a:r>
            <a:r>
              <a:rPr lang="en-US" altLang="ja-JP" sz="2000" dirty="0"/>
              <a:t>5</a:t>
            </a:r>
            <a:r>
              <a:rPr lang="ja-JP" altLang="ja-JP" sz="2000"/>
              <a:t>種は</a:t>
            </a:r>
            <a:r>
              <a:rPr lang="ja-JP" altLang="ja-JP" sz="2000" b="1"/>
              <a:t>「木・火・土・金・水」</a:t>
            </a:r>
            <a:r>
              <a:rPr lang="ja-JP" altLang="ja-JP" sz="2000"/>
              <a:t>と言い、実は万物はこの</a:t>
            </a:r>
            <a:r>
              <a:rPr lang="en-US" altLang="ja-JP" sz="2000" dirty="0"/>
              <a:t>5</a:t>
            </a:r>
            <a:r>
              <a:rPr lang="ja-JP" altLang="ja-JP" sz="2000"/>
              <a:t>種に分類できると考えられています。ここでは住まいに焦点を当ててみましょう。</a:t>
            </a:r>
          </a:p>
          <a:p>
            <a:r>
              <a:rPr lang="en-US" altLang="ja-JP" sz="2000" dirty="0"/>
              <a:t> </a:t>
            </a:r>
            <a:r>
              <a:rPr lang="ja-JP" altLang="ja-JP" sz="2000"/>
              <a:t>　</a:t>
            </a:r>
          </a:p>
        </p:txBody>
      </p:sp>
      <p:pic>
        <p:nvPicPr>
          <p:cNvPr id="5" name="図 4" descr="室内, 壁, キャビネット が含まれている画像&#10;&#10;自動的に生成された説明">
            <a:extLst>
              <a:ext uri="{FF2B5EF4-FFF2-40B4-BE49-F238E27FC236}">
                <a16:creationId xmlns:a16="http://schemas.microsoft.com/office/drawing/2014/main" id="{72283B32-451F-A94E-8D4F-350C9B300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93" y="6357026"/>
            <a:ext cx="1563100" cy="1040438"/>
          </a:xfrm>
          <a:prstGeom prst="rect">
            <a:avLst/>
          </a:prstGeom>
        </p:spPr>
      </p:pic>
      <p:pic>
        <p:nvPicPr>
          <p:cNvPr id="6" name="図 5" descr="テーブル, 食べ物, 座っている, 地面 が含まれている画像&#10;&#10;自動的に生成された説明">
            <a:extLst>
              <a:ext uri="{FF2B5EF4-FFF2-40B4-BE49-F238E27FC236}">
                <a16:creationId xmlns:a16="http://schemas.microsoft.com/office/drawing/2014/main" id="{9932C469-9729-4247-BC22-438DAAB60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257" y="6357026"/>
            <a:ext cx="1563101" cy="1040439"/>
          </a:xfrm>
          <a:prstGeom prst="rect">
            <a:avLst/>
          </a:prstGeom>
        </p:spPr>
      </p:pic>
      <p:pic>
        <p:nvPicPr>
          <p:cNvPr id="7" name="図 6" descr="室内, 壁, 流し台, 窓 が含まれている画像&#10;&#10;自動的に生成された説明">
            <a:extLst>
              <a:ext uri="{FF2B5EF4-FFF2-40B4-BE49-F238E27FC236}">
                <a16:creationId xmlns:a16="http://schemas.microsoft.com/office/drawing/2014/main" id="{FA069D9B-CA44-4548-AEB0-2E4E16E59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0395" y="8428522"/>
            <a:ext cx="1563101" cy="1040439"/>
          </a:xfrm>
          <a:prstGeom prst="rect">
            <a:avLst/>
          </a:prstGeom>
        </p:spPr>
      </p:pic>
      <p:pic>
        <p:nvPicPr>
          <p:cNvPr id="10" name="図 9" descr="ラップトップ, テーブル, コンピューター, 座っている が含まれている画像&#10;&#10;自動的に生成された説明">
            <a:extLst>
              <a:ext uri="{FF2B5EF4-FFF2-40B4-BE49-F238E27FC236}">
                <a16:creationId xmlns:a16="http://schemas.microsoft.com/office/drawing/2014/main" id="{262D6B44-FF3A-1B49-941E-91CA941E9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80" y="8382276"/>
            <a:ext cx="1563100" cy="1040438"/>
          </a:xfrm>
          <a:prstGeom prst="rect">
            <a:avLst/>
          </a:prstGeom>
        </p:spPr>
      </p:pic>
      <p:pic>
        <p:nvPicPr>
          <p:cNvPr id="11" name="図 10" descr="植物, テーブル, 建物, 窓 が含まれている画像&#10;&#10;自動的に生成された説明">
            <a:extLst>
              <a:ext uri="{FF2B5EF4-FFF2-40B4-BE49-F238E27FC236}">
                <a16:creationId xmlns:a16="http://schemas.microsoft.com/office/drawing/2014/main" id="{0E87561D-9BD4-4A41-9EEA-88436231B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960" y="6349267"/>
            <a:ext cx="1670240" cy="1111754"/>
          </a:xfrm>
          <a:prstGeom prst="rect">
            <a:avLst/>
          </a:prstGeom>
        </p:spPr>
      </p:pic>
      <p:sp>
        <p:nvSpPr>
          <p:cNvPr id="2" name="テキスト ボックス 1">
            <a:extLst>
              <a:ext uri="{FF2B5EF4-FFF2-40B4-BE49-F238E27FC236}">
                <a16:creationId xmlns:a16="http://schemas.microsoft.com/office/drawing/2014/main" id="{16C4EAFC-2606-6A4D-B966-6BB9D6B6D75E}"/>
              </a:ext>
            </a:extLst>
          </p:cNvPr>
          <p:cNvSpPr txBox="1"/>
          <p:nvPr/>
        </p:nvSpPr>
        <p:spPr>
          <a:xfrm>
            <a:off x="733960" y="5922496"/>
            <a:ext cx="810027" cy="461665"/>
          </a:xfrm>
          <a:prstGeom prst="rect">
            <a:avLst/>
          </a:prstGeom>
          <a:noFill/>
        </p:spPr>
        <p:txBody>
          <a:bodyPr wrap="square" rtlCol="0">
            <a:spAutoFit/>
          </a:bodyPr>
          <a:lstStyle/>
          <a:p>
            <a:r>
              <a:rPr kumimoji="1" lang="ja-JP" altLang="en-US" sz="2400" b="1"/>
              <a:t>木</a:t>
            </a:r>
          </a:p>
        </p:txBody>
      </p:sp>
      <p:sp>
        <p:nvSpPr>
          <p:cNvPr id="12" name="テキスト ボックス 11">
            <a:extLst>
              <a:ext uri="{FF2B5EF4-FFF2-40B4-BE49-F238E27FC236}">
                <a16:creationId xmlns:a16="http://schemas.microsoft.com/office/drawing/2014/main" id="{D1016977-688C-D145-BEDC-0F97EE5B40C5}"/>
              </a:ext>
            </a:extLst>
          </p:cNvPr>
          <p:cNvSpPr txBox="1"/>
          <p:nvPr/>
        </p:nvSpPr>
        <p:spPr>
          <a:xfrm>
            <a:off x="2550395" y="5946379"/>
            <a:ext cx="810027" cy="461665"/>
          </a:xfrm>
          <a:prstGeom prst="rect">
            <a:avLst/>
          </a:prstGeom>
          <a:noFill/>
        </p:spPr>
        <p:txBody>
          <a:bodyPr wrap="square" rtlCol="0">
            <a:spAutoFit/>
          </a:bodyPr>
          <a:lstStyle/>
          <a:p>
            <a:r>
              <a:rPr kumimoji="1" lang="ja-JP" altLang="en-US" sz="2400" b="1"/>
              <a:t>火</a:t>
            </a:r>
          </a:p>
        </p:txBody>
      </p:sp>
      <p:sp>
        <p:nvSpPr>
          <p:cNvPr id="13" name="テキスト ボックス 12">
            <a:extLst>
              <a:ext uri="{FF2B5EF4-FFF2-40B4-BE49-F238E27FC236}">
                <a16:creationId xmlns:a16="http://schemas.microsoft.com/office/drawing/2014/main" id="{8983353C-F204-ED4E-BE97-8637ADF3C993}"/>
              </a:ext>
            </a:extLst>
          </p:cNvPr>
          <p:cNvSpPr txBox="1"/>
          <p:nvPr/>
        </p:nvSpPr>
        <p:spPr>
          <a:xfrm>
            <a:off x="4366830" y="5940194"/>
            <a:ext cx="810027" cy="461665"/>
          </a:xfrm>
          <a:prstGeom prst="rect">
            <a:avLst/>
          </a:prstGeom>
          <a:noFill/>
        </p:spPr>
        <p:txBody>
          <a:bodyPr wrap="square" rtlCol="0">
            <a:spAutoFit/>
          </a:bodyPr>
          <a:lstStyle/>
          <a:p>
            <a:r>
              <a:rPr kumimoji="1" lang="ja-JP" altLang="en-US" sz="2400" b="1"/>
              <a:t>土</a:t>
            </a:r>
          </a:p>
        </p:txBody>
      </p:sp>
      <p:sp>
        <p:nvSpPr>
          <p:cNvPr id="14" name="テキスト ボックス 13">
            <a:extLst>
              <a:ext uri="{FF2B5EF4-FFF2-40B4-BE49-F238E27FC236}">
                <a16:creationId xmlns:a16="http://schemas.microsoft.com/office/drawing/2014/main" id="{FDD9F6D2-98BE-124B-B9FD-570A93DFDDFA}"/>
              </a:ext>
            </a:extLst>
          </p:cNvPr>
          <p:cNvSpPr txBox="1"/>
          <p:nvPr/>
        </p:nvSpPr>
        <p:spPr>
          <a:xfrm>
            <a:off x="784036" y="7951729"/>
            <a:ext cx="810027" cy="461665"/>
          </a:xfrm>
          <a:prstGeom prst="rect">
            <a:avLst/>
          </a:prstGeom>
          <a:noFill/>
        </p:spPr>
        <p:txBody>
          <a:bodyPr wrap="square" rtlCol="0">
            <a:spAutoFit/>
          </a:bodyPr>
          <a:lstStyle/>
          <a:p>
            <a:r>
              <a:rPr kumimoji="1" lang="ja-JP" altLang="en-US" sz="2400" b="1"/>
              <a:t>金</a:t>
            </a:r>
          </a:p>
        </p:txBody>
      </p:sp>
      <p:sp>
        <p:nvSpPr>
          <p:cNvPr id="15" name="テキスト ボックス 14">
            <a:extLst>
              <a:ext uri="{FF2B5EF4-FFF2-40B4-BE49-F238E27FC236}">
                <a16:creationId xmlns:a16="http://schemas.microsoft.com/office/drawing/2014/main" id="{23929526-67D3-F14B-8DBF-98B0D605977B}"/>
              </a:ext>
            </a:extLst>
          </p:cNvPr>
          <p:cNvSpPr txBox="1"/>
          <p:nvPr/>
        </p:nvSpPr>
        <p:spPr>
          <a:xfrm>
            <a:off x="2513193" y="7966857"/>
            <a:ext cx="810027" cy="461665"/>
          </a:xfrm>
          <a:prstGeom prst="rect">
            <a:avLst/>
          </a:prstGeom>
          <a:noFill/>
        </p:spPr>
        <p:txBody>
          <a:bodyPr wrap="square" rtlCol="0">
            <a:spAutoFit/>
          </a:bodyPr>
          <a:lstStyle/>
          <a:p>
            <a:r>
              <a:rPr kumimoji="1" lang="ja-JP" altLang="en-US" sz="2400" b="1"/>
              <a:t>水</a:t>
            </a:r>
          </a:p>
        </p:txBody>
      </p:sp>
    </p:spTree>
    <p:extLst>
      <p:ext uri="{BB962C8B-B14F-4D97-AF65-F5344CB8AC3E}">
        <p14:creationId xmlns:p14="http://schemas.microsoft.com/office/powerpoint/2010/main" val="3500365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24</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786747"/>
          </a:xfrm>
          <a:prstGeom prst="rect">
            <a:avLst/>
          </a:prstGeom>
          <a:noFill/>
        </p:spPr>
        <p:txBody>
          <a:bodyPr wrap="square" rtlCol="0">
            <a:spAutoFit/>
          </a:bodyPr>
          <a:lstStyle/>
          <a:p>
            <a:r>
              <a:rPr lang="ja-JP" altLang="en-US" sz="2000" b="1"/>
              <a:t>五行のバランスが崩れると起きるトラブル</a:t>
            </a:r>
            <a:endParaRPr lang="en-US" altLang="ja-JP" sz="2000" b="1" dirty="0"/>
          </a:p>
          <a:p>
            <a:endParaRPr lang="en-US" altLang="ja-JP" sz="2000" b="1" dirty="0">
              <a:highlight>
                <a:srgbClr val="FFFF00"/>
              </a:highlight>
            </a:endParaRPr>
          </a:p>
          <a:p>
            <a:endParaRPr lang="en-US" altLang="ja-JP" sz="2000" dirty="0"/>
          </a:p>
          <a:p>
            <a:r>
              <a:rPr lang="ja-JP" altLang="en-US" sz="2000" b="1"/>
              <a:t>　</a:t>
            </a:r>
            <a:r>
              <a:rPr lang="ja-JP" altLang="ja-JP" sz="2000" b="1"/>
              <a:t>　</a:t>
            </a:r>
            <a:r>
              <a:rPr lang="ja-JP" altLang="en-US" sz="2000" b="1"/>
              <a:t>　</a:t>
            </a:r>
            <a:r>
              <a:rPr lang="ja-JP" altLang="ja-JP" sz="2000" b="1"/>
              <a:t>庭木や観葉植物や野菜など</a:t>
            </a:r>
            <a:r>
              <a:rPr lang="ja-JP" altLang="en-US" sz="2000" b="1"/>
              <a:t>　　　　</a:t>
            </a:r>
            <a:endParaRPr lang="en-US" altLang="ja-JP" sz="2000" b="1" dirty="0"/>
          </a:p>
          <a:p>
            <a:r>
              <a:rPr lang="ja-JP" altLang="en-US" sz="2000"/>
              <a:t>木が欠けると対人トラブルが起きる</a:t>
            </a:r>
            <a:endParaRPr lang="ja-JP" altLang="ja-JP" sz="2000"/>
          </a:p>
          <a:p>
            <a:endParaRPr lang="en-US" altLang="ja-JP" sz="2000" dirty="0"/>
          </a:p>
          <a:p>
            <a:r>
              <a:rPr lang="ja-JP" altLang="en-US" sz="2000" b="1"/>
              <a:t>　　　</a:t>
            </a:r>
            <a:r>
              <a:rPr lang="ja-JP" altLang="ja-JP" sz="2000" b="1"/>
              <a:t>火の気　キャンドル、暖炉など</a:t>
            </a:r>
            <a:r>
              <a:rPr lang="ja-JP" altLang="en-US" sz="2000" b="1"/>
              <a:t>　　</a:t>
            </a:r>
            <a:endParaRPr lang="en-US" altLang="ja-JP" sz="2000" b="1" dirty="0"/>
          </a:p>
          <a:p>
            <a:r>
              <a:rPr lang="ja-JP" altLang="en-US" sz="2000"/>
              <a:t>火が欠けると頭が働か各なる</a:t>
            </a:r>
            <a:endParaRPr lang="ja-JP" altLang="ja-JP" sz="2000"/>
          </a:p>
          <a:p>
            <a:endParaRPr lang="en-US" altLang="ja-JP" sz="2000" dirty="0"/>
          </a:p>
          <a:p>
            <a:r>
              <a:rPr lang="ja-JP" altLang="en-US" sz="2000" b="1"/>
              <a:t>　　　</a:t>
            </a:r>
            <a:r>
              <a:rPr lang="ja-JP" altLang="ja-JP" sz="2000" b="1"/>
              <a:t>土壁　陶器や煉瓦など</a:t>
            </a:r>
            <a:r>
              <a:rPr lang="ja-JP" altLang="en-US" sz="2000" b="1"/>
              <a:t>　　</a:t>
            </a:r>
            <a:r>
              <a:rPr lang="ja-JP" altLang="en-US" sz="2000"/>
              <a:t>　　　　</a:t>
            </a:r>
            <a:endParaRPr lang="en-US" altLang="ja-JP" sz="2000" dirty="0"/>
          </a:p>
          <a:p>
            <a:r>
              <a:rPr lang="ja-JP" altLang="en-US" sz="2000"/>
              <a:t>土が欠けると優しさと安定がなくなる</a:t>
            </a:r>
            <a:endParaRPr lang="ja-JP" altLang="ja-JP" sz="2000"/>
          </a:p>
          <a:p>
            <a:endParaRPr lang="en-US" altLang="ja-JP" sz="2000" dirty="0"/>
          </a:p>
          <a:p>
            <a:r>
              <a:rPr lang="ja-JP" altLang="en-US" sz="2000" b="1"/>
              <a:t>　　　</a:t>
            </a:r>
            <a:r>
              <a:rPr lang="ja-JP" altLang="ja-JP" sz="2000" b="1"/>
              <a:t>金属類　刃物　仕事道具など</a:t>
            </a:r>
            <a:r>
              <a:rPr lang="ja-JP" altLang="en-US" sz="2000" b="1"/>
              <a:t>　</a:t>
            </a:r>
            <a:r>
              <a:rPr lang="ja-JP" altLang="en-US" sz="2000"/>
              <a:t>　　</a:t>
            </a:r>
            <a:endParaRPr lang="en-US" altLang="ja-JP" sz="2000" dirty="0"/>
          </a:p>
          <a:p>
            <a:r>
              <a:rPr lang="ja-JP" altLang="en-US" sz="2000"/>
              <a:t>金が欠けると大黒柱にトラブルが起きる</a:t>
            </a:r>
            <a:endParaRPr lang="ja-JP" altLang="ja-JP" sz="2000"/>
          </a:p>
          <a:p>
            <a:endParaRPr lang="en-US" altLang="ja-JP" sz="2000" dirty="0"/>
          </a:p>
          <a:p>
            <a:r>
              <a:rPr lang="ja-JP" altLang="en-US" sz="2000" b="1"/>
              <a:t>　　　</a:t>
            </a:r>
            <a:r>
              <a:rPr lang="ja-JP" altLang="ja-JP" sz="2000" b="1"/>
              <a:t>水まわり　水槽　化粧品など</a:t>
            </a:r>
            <a:r>
              <a:rPr lang="ja-JP" altLang="en-US" sz="2000" b="1"/>
              <a:t>　</a:t>
            </a:r>
            <a:r>
              <a:rPr lang="ja-JP" altLang="en-US" sz="2000"/>
              <a:t>　　</a:t>
            </a:r>
            <a:endParaRPr lang="en-US" altLang="ja-JP" sz="2000" dirty="0"/>
          </a:p>
          <a:p>
            <a:r>
              <a:rPr lang="ja-JP" altLang="en-US" sz="2000"/>
              <a:t>水が欠けると愛情と財産がなくなる</a:t>
            </a:r>
            <a:endParaRPr lang="en-US" altLang="ja-JP" sz="2000" dirty="0"/>
          </a:p>
          <a:p>
            <a:endParaRPr lang="en-US" altLang="ja-JP" sz="2000" b="1" dirty="0"/>
          </a:p>
          <a:p>
            <a:endParaRPr lang="en-US" altLang="ja-JP" sz="2000" b="1" dirty="0"/>
          </a:p>
          <a:p>
            <a:r>
              <a:rPr lang="ja-JP" altLang="ja-JP" sz="2000"/>
              <a:t>この</a:t>
            </a:r>
            <a:r>
              <a:rPr lang="en-US" altLang="ja-JP" sz="2000" dirty="0"/>
              <a:t>5</a:t>
            </a:r>
            <a:r>
              <a:rPr lang="ja-JP" altLang="ja-JP" sz="2000"/>
              <a:t>つのエネルギーはお互いに関係し支え合っています。経済力に直結するエネルギーは、金と水です。ところが他の</a:t>
            </a:r>
            <a:r>
              <a:rPr lang="en-US" altLang="ja-JP" sz="2000" dirty="0"/>
              <a:t>3</a:t>
            </a:r>
            <a:r>
              <a:rPr lang="ja-JP" altLang="ja-JP" sz="2000"/>
              <a:t>種もないとこれらの力はうまく発揮されません。全てが揃い、金と水がその中で支えられていることが大切です。</a:t>
            </a:r>
            <a:endParaRPr lang="ja-JP" altLang="ja-JP" sz="2000" b="1"/>
          </a:p>
        </p:txBody>
      </p:sp>
      <p:sp>
        <p:nvSpPr>
          <p:cNvPr id="2" name="円/楕円 1">
            <a:extLst>
              <a:ext uri="{FF2B5EF4-FFF2-40B4-BE49-F238E27FC236}">
                <a16:creationId xmlns:a16="http://schemas.microsoft.com/office/drawing/2014/main" id="{4E638FEB-65A3-2745-A56E-2B8C90C0AEB7}"/>
              </a:ext>
            </a:extLst>
          </p:cNvPr>
          <p:cNvSpPr/>
          <p:nvPr/>
        </p:nvSpPr>
        <p:spPr>
          <a:xfrm>
            <a:off x="733960" y="2488367"/>
            <a:ext cx="569626" cy="56962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木</a:t>
            </a:r>
          </a:p>
        </p:txBody>
      </p:sp>
      <p:sp>
        <p:nvSpPr>
          <p:cNvPr id="6" name="円/楕円 5">
            <a:extLst>
              <a:ext uri="{FF2B5EF4-FFF2-40B4-BE49-F238E27FC236}">
                <a16:creationId xmlns:a16="http://schemas.microsoft.com/office/drawing/2014/main" id="{042A3D79-3713-B242-8740-77DCB00B3AE3}"/>
              </a:ext>
            </a:extLst>
          </p:cNvPr>
          <p:cNvSpPr/>
          <p:nvPr/>
        </p:nvSpPr>
        <p:spPr>
          <a:xfrm>
            <a:off x="748392" y="3432479"/>
            <a:ext cx="569626" cy="5696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火</a:t>
            </a:r>
          </a:p>
        </p:txBody>
      </p:sp>
      <p:sp>
        <p:nvSpPr>
          <p:cNvPr id="7" name="円/楕円 6">
            <a:extLst>
              <a:ext uri="{FF2B5EF4-FFF2-40B4-BE49-F238E27FC236}">
                <a16:creationId xmlns:a16="http://schemas.microsoft.com/office/drawing/2014/main" id="{D0B5FC06-E84F-F145-8C58-2B4D5EBBD479}"/>
              </a:ext>
            </a:extLst>
          </p:cNvPr>
          <p:cNvSpPr/>
          <p:nvPr/>
        </p:nvSpPr>
        <p:spPr>
          <a:xfrm>
            <a:off x="748392" y="4363831"/>
            <a:ext cx="569626" cy="56962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土</a:t>
            </a:r>
          </a:p>
        </p:txBody>
      </p:sp>
      <p:sp>
        <p:nvSpPr>
          <p:cNvPr id="10" name="円/楕円 9">
            <a:extLst>
              <a:ext uri="{FF2B5EF4-FFF2-40B4-BE49-F238E27FC236}">
                <a16:creationId xmlns:a16="http://schemas.microsoft.com/office/drawing/2014/main" id="{A5B8F8E8-13F6-7648-B3E5-D9F195911835}"/>
              </a:ext>
            </a:extLst>
          </p:cNvPr>
          <p:cNvSpPr/>
          <p:nvPr/>
        </p:nvSpPr>
        <p:spPr>
          <a:xfrm>
            <a:off x="748392" y="5278499"/>
            <a:ext cx="569626" cy="5696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金</a:t>
            </a:r>
          </a:p>
        </p:txBody>
      </p:sp>
      <p:sp>
        <p:nvSpPr>
          <p:cNvPr id="11" name="円/楕円 10">
            <a:extLst>
              <a:ext uri="{FF2B5EF4-FFF2-40B4-BE49-F238E27FC236}">
                <a16:creationId xmlns:a16="http://schemas.microsoft.com/office/drawing/2014/main" id="{154E8042-B76F-6C4B-83DA-AC0E485158C5}"/>
              </a:ext>
            </a:extLst>
          </p:cNvPr>
          <p:cNvSpPr/>
          <p:nvPr/>
        </p:nvSpPr>
        <p:spPr>
          <a:xfrm>
            <a:off x="748392" y="6197627"/>
            <a:ext cx="569626" cy="56962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t>水</a:t>
            </a:r>
          </a:p>
        </p:txBody>
      </p:sp>
    </p:spTree>
    <p:extLst>
      <p:ext uri="{BB962C8B-B14F-4D97-AF65-F5344CB8AC3E}">
        <p14:creationId xmlns:p14="http://schemas.microsoft.com/office/powerpoint/2010/main" val="332369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25</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5940088"/>
          </a:xfrm>
          <a:prstGeom prst="rect">
            <a:avLst/>
          </a:prstGeom>
          <a:noFill/>
        </p:spPr>
        <p:txBody>
          <a:bodyPr wrap="square" rtlCol="0">
            <a:spAutoFit/>
          </a:bodyPr>
          <a:lstStyle/>
          <a:p>
            <a:r>
              <a:rPr lang="ja-JP" altLang="en-US" sz="2000" b="1"/>
              <a:t>ここだけはきれいにして欲しいところ</a:t>
            </a:r>
            <a:endParaRPr lang="en-US" altLang="ja-JP" sz="2000" b="1" dirty="0"/>
          </a:p>
          <a:p>
            <a:endParaRPr lang="en-US" altLang="ja-JP" sz="2000" dirty="0"/>
          </a:p>
          <a:p>
            <a:r>
              <a:rPr lang="ja-JP" altLang="ja-JP" sz="2000"/>
              <a:t>一度に家全体をよくしようと思うと大変です。トイレも大切なのですが、経済力アップのためにまず手をつけ始めるのは、</a:t>
            </a:r>
            <a:r>
              <a:rPr lang="ja-JP" altLang="ja-JP" sz="2000" b="1"/>
              <a:t>「リビング」</a:t>
            </a:r>
            <a:r>
              <a:rPr lang="ja-JP" altLang="en-US" sz="2000" b="1"/>
              <a:t>「寝室」「玄関」</a:t>
            </a:r>
            <a:r>
              <a:rPr lang="ja-JP" altLang="ja-JP" sz="2000"/>
              <a:t>です。これらは、住人が最もほっとして無防備になるところなので、そこで刷り込まれた情報は潜在意識の奥底に入り込み強烈に脳に刻まれます。</a:t>
            </a:r>
          </a:p>
          <a:p>
            <a:r>
              <a:rPr lang="en-US" altLang="ja-JP" sz="2000" dirty="0"/>
              <a:t> </a:t>
            </a:r>
            <a:endParaRPr lang="ja-JP" altLang="ja-JP" sz="2000" b="1"/>
          </a:p>
          <a:p>
            <a:r>
              <a:rPr lang="ja-JP" altLang="ja-JP" sz="2000" b="1"/>
              <a:t>・徹底的に清潔を保つ</a:t>
            </a:r>
          </a:p>
          <a:p>
            <a:r>
              <a:rPr lang="ja-JP" altLang="ja-JP" sz="2000" b="1"/>
              <a:t>・心の底からホッとできる環境にする</a:t>
            </a:r>
          </a:p>
          <a:p>
            <a:r>
              <a:rPr lang="ja-JP" altLang="ja-JP" sz="2000" b="1"/>
              <a:t>・五感に対して心地の良いものを選んで置く</a:t>
            </a:r>
            <a:endParaRPr lang="en-US" altLang="ja-JP" sz="2000" b="1" dirty="0"/>
          </a:p>
          <a:p>
            <a:endParaRPr lang="ja-JP" altLang="ja-JP" sz="2000"/>
          </a:p>
          <a:p>
            <a:r>
              <a:rPr lang="en-US" altLang="ja-JP" sz="2000" dirty="0"/>
              <a:t> </a:t>
            </a:r>
            <a:r>
              <a:rPr lang="ja-JP" altLang="ja-JP" sz="2000"/>
              <a:t>特にお金についてプレッシャーになるものや、負のイメージを与えるものはそこにはないようにしてください。寝室にテレビがあり不景気、金銭トラブルのニュースが流れてくるといった環境にならないようにしましょう。</a:t>
            </a:r>
          </a:p>
        </p:txBody>
      </p:sp>
      <p:pic>
        <p:nvPicPr>
          <p:cNvPr id="5" name="図 4">
            <a:extLst>
              <a:ext uri="{FF2B5EF4-FFF2-40B4-BE49-F238E27FC236}">
                <a16:creationId xmlns:a16="http://schemas.microsoft.com/office/drawing/2014/main" id="{64FA5695-1FE9-0647-AD9E-4C69D2193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20" y="8078759"/>
            <a:ext cx="1855093" cy="1234796"/>
          </a:xfrm>
          <a:prstGeom prst="rect">
            <a:avLst/>
          </a:prstGeom>
        </p:spPr>
      </p:pic>
      <p:pic>
        <p:nvPicPr>
          <p:cNvPr id="6" name="図 5" descr="寝室の一角にあるベット&#10;&#10;自動的に生成された説明">
            <a:extLst>
              <a:ext uri="{FF2B5EF4-FFF2-40B4-BE49-F238E27FC236}">
                <a16:creationId xmlns:a16="http://schemas.microsoft.com/office/drawing/2014/main" id="{ADEAA420-6CDC-CD4B-ADED-F9A0242A7090}"/>
              </a:ext>
            </a:extLst>
          </p:cNvPr>
          <p:cNvPicPr>
            <a:picLocks noChangeAspect="1"/>
          </p:cNvPicPr>
          <p:nvPr/>
        </p:nvPicPr>
        <p:blipFill>
          <a:blip r:embed="rId3"/>
          <a:stretch>
            <a:fillRect/>
          </a:stretch>
        </p:blipFill>
        <p:spPr>
          <a:xfrm>
            <a:off x="2957512" y="8076932"/>
            <a:ext cx="1855093" cy="1236623"/>
          </a:xfrm>
          <a:prstGeom prst="rect">
            <a:avLst/>
          </a:prstGeom>
        </p:spPr>
      </p:pic>
      <p:pic>
        <p:nvPicPr>
          <p:cNvPr id="7" name="図 6" descr="屋内, 戸棚, 冷蔵庫, 建物 が含まれている画像&#10;&#10;自動的に生成された説明">
            <a:extLst>
              <a:ext uri="{FF2B5EF4-FFF2-40B4-BE49-F238E27FC236}">
                <a16:creationId xmlns:a16="http://schemas.microsoft.com/office/drawing/2014/main" id="{E1112848-6092-BF41-953D-2A41F78704CC}"/>
              </a:ext>
            </a:extLst>
          </p:cNvPr>
          <p:cNvPicPr>
            <a:picLocks noChangeAspect="1"/>
          </p:cNvPicPr>
          <p:nvPr/>
        </p:nvPicPr>
        <p:blipFill>
          <a:blip r:embed="rId4"/>
          <a:stretch>
            <a:fillRect/>
          </a:stretch>
        </p:blipFill>
        <p:spPr>
          <a:xfrm>
            <a:off x="5041204" y="8076933"/>
            <a:ext cx="841205" cy="1234796"/>
          </a:xfrm>
          <a:prstGeom prst="rect">
            <a:avLst/>
          </a:prstGeom>
        </p:spPr>
      </p:pic>
    </p:spTree>
    <p:extLst>
      <p:ext uri="{BB962C8B-B14F-4D97-AF65-F5344CB8AC3E}">
        <p14:creationId xmlns:p14="http://schemas.microsoft.com/office/powerpoint/2010/main" val="2756000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26</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478970"/>
          </a:xfrm>
          <a:prstGeom prst="rect">
            <a:avLst/>
          </a:prstGeom>
          <a:noFill/>
        </p:spPr>
        <p:txBody>
          <a:bodyPr wrap="square" rtlCol="0">
            <a:spAutoFit/>
          </a:bodyPr>
          <a:lstStyle/>
          <a:p>
            <a:r>
              <a:rPr lang="ja-JP" altLang="en-US" sz="2000" b="1"/>
              <a:t>運気をあげるために出かけよう</a:t>
            </a:r>
            <a:endParaRPr lang="en-US" altLang="ja-JP" sz="2000" b="1" dirty="0"/>
          </a:p>
          <a:p>
            <a:endParaRPr lang="en-US" altLang="ja-JP" sz="2000" b="1" dirty="0"/>
          </a:p>
          <a:p>
            <a:r>
              <a:rPr lang="ja-JP" altLang="ja-JP" sz="2000"/>
              <a:t>物や家に縛られるのが苦手、毎日を費やすことに抵抗感があるなら、家の外の運気を活用するのがいいでしょう。散歩や旅行です！</a:t>
            </a:r>
            <a:endParaRPr lang="en-US" altLang="ja-JP" sz="2000" dirty="0"/>
          </a:p>
          <a:p>
            <a:endParaRPr lang="en-US" altLang="ja-JP" sz="2000" b="1" dirty="0">
              <a:highlight>
                <a:srgbClr val="FFFF00"/>
              </a:highlight>
            </a:endParaRPr>
          </a:p>
          <a:p>
            <a:r>
              <a:rPr lang="ja-JP" altLang="en-US" sz="2000"/>
              <a:t>コロナ感染防止のように、外出についてルールがあるときや、自分の体調などについて心配があるときには、もちろん優先すべきことはあります。</a:t>
            </a:r>
            <a:endParaRPr lang="en-US" altLang="ja-JP" sz="2000" dirty="0"/>
          </a:p>
          <a:p>
            <a:endParaRPr lang="en-US" altLang="ja-JP" sz="2000" dirty="0"/>
          </a:p>
          <a:p>
            <a:r>
              <a:rPr lang="ja-JP" altLang="en-US" sz="2000"/>
              <a:t>そうした問題がない場合は、基本的に運気をあげるためには出かけたほうがいい。動かないということは人を大変退化させます。まずは心身を活性化しましょう。</a:t>
            </a:r>
            <a:endParaRPr lang="en-US" altLang="ja-JP" sz="2000" dirty="0"/>
          </a:p>
          <a:p>
            <a:endParaRPr lang="en-US" altLang="ja-JP" sz="2000" b="1" dirty="0">
              <a:highlight>
                <a:srgbClr val="FFFF00"/>
              </a:highlight>
            </a:endParaRPr>
          </a:p>
          <a:p>
            <a:endParaRPr lang="en-US" altLang="ja-JP" sz="2000" b="1" dirty="0">
              <a:highlight>
                <a:srgbClr val="FFFF00"/>
              </a:highlight>
            </a:endParaRPr>
          </a:p>
          <a:p>
            <a:r>
              <a:rPr lang="ja-JP" altLang="ja-JP" sz="2000"/>
              <a:t>神社でもいいです。ご神木でもいいです。探してみると意外に近所にそうした神聖な場所があったりします。ご商売繁盛を願うのでしたら、人気店や人気スポットなども十分そのご利益がある場所になると言います。人が楽しそうにしている場所にはそうしたハッピーなエネルギーが宿ります。</a:t>
            </a:r>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en-US" altLang="ja-JP" sz="3200" b="1" dirty="0"/>
              <a:t>5 </a:t>
            </a:r>
            <a:r>
              <a:rPr kumimoji="1" lang="ja-JP" altLang="en-US" sz="3200" b="1"/>
              <a:t>パワースポットに行く</a:t>
            </a:r>
          </a:p>
        </p:txBody>
      </p:sp>
      <p:pic>
        <p:nvPicPr>
          <p:cNvPr id="5" name="図 4">
            <a:extLst>
              <a:ext uri="{FF2B5EF4-FFF2-40B4-BE49-F238E27FC236}">
                <a16:creationId xmlns:a16="http://schemas.microsoft.com/office/drawing/2014/main" id="{3E5B62AD-028D-BE48-8FBF-22CBE3DC4FA9}"/>
              </a:ext>
            </a:extLst>
          </p:cNvPr>
          <p:cNvPicPr>
            <a:picLocks noChangeAspect="1"/>
          </p:cNvPicPr>
          <p:nvPr/>
        </p:nvPicPr>
        <p:blipFill>
          <a:blip r:embed="rId2"/>
          <a:stretch>
            <a:fillRect/>
          </a:stretch>
        </p:blipFill>
        <p:spPr>
          <a:xfrm>
            <a:off x="5739489" y="425023"/>
            <a:ext cx="876323" cy="790967"/>
          </a:xfrm>
          <a:prstGeom prst="rect">
            <a:avLst/>
          </a:prstGeom>
        </p:spPr>
      </p:pic>
    </p:spTree>
    <p:extLst>
      <p:ext uri="{BB962C8B-B14F-4D97-AF65-F5344CB8AC3E}">
        <p14:creationId xmlns:p14="http://schemas.microsoft.com/office/powerpoint/2010/main" val="2680531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27</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6863417"/>
          </a:xfrm>
          <a:prstGeom prst="rect">
            <a:avLst/>
          </a:prstGeom>
          <a:noFill/>
        </p:spPr>
        <p:txBody>
          <a:bodyPr wrap="square" rtlCol="0">
            <a:spAutoFit/>
          </a:bodyPr>
          <a:lstStyle/>
          <a:p>
            <a:r>
              <a:rPr lang="ja-JP" altLang="en-US" sz="2000" b="1"/>
              <a:t>パワースポットの本当の意味</a:t>
            </a:r>
            <a:endParaRPr lang="en-US" altLang="ja-JP" sz="2000" b="1" dirty="0"/>
          </a:p>
          <a:p>
            <a:endParaRPr lang="en-US" altLang="ja-JP" sz="2000" dirty="0"/>
          </a:p>
          <a:p>
            <a:r>
              <a:rPr lang="ja-JP" altLang="en-US" sz="2000"/>
              <a:t>「パワースポット」は本来、“よい気が流れ、自然信仰が集まるところ”という意味です。自然豊かなところを選んでください。都会であれば、神社はご神木などがあるのでお勧めです。植物園や自然公園などもよいでしょう。</a:t>
            </a:r>
            <a:endParaRPr lang="en-US" altLang="ja-JP" sz="2000" b="1" dirty="0"/>
          </a:p>
          <a:p>
            <a:endParaRPr lang="en-US" altLang="ja-JP" sz="2000" b="1" dirty="0"/>
          </a:p>
          <a:p>
            <a:pPr>
              <a:buNone/>
            </a:pPr>
            <a:r>
              <a:rPr lang="ja-JP" altLang="en-US" sz="2000">
                <a:latin typeface="+mn-ea"/>
              </a:rPr>
              <a:t>天空・大地・山・海・太陽・月・星・雷・雨</a:t>
            </a:r>
            <a:endParaRPr lang="en-US" altLang="ja-JP" sz="2000" dirty="0">
              <a:latin typeface="+mn-ea"/>
            </a:endParaRPr>
          </a:p>
          <a:p>
            <a:pPr>
              <a:buNone/>
            </a:pPr>
            <a:r>
              <a:rPr lang="ja-JP" altLang="en-US" sz="2000">
                <a:latin typeface="+mn-ea"/>
              </a:rPr>
              <a:t>風・樹木・森林・動物・水・火・岩石　等</a:t>
            </a:r>
            <a:endParaRPr lang="en-US" altLang="ja-JP" sz="2000" dirty="0">
              <a:latin typeface="+mn-ea"/>
            </a:endParaRPr>
          </a:p>
          <a:p>
            <a:pPr>
              <a:buNone/>
            </a:pPr>
            <a:endParaRPr lang="en-US" altLang="ja-JP" sz="2000" dirty="0">
              <a:latin typeface="+mn-ea"/>
            </a:endParaRPr>
          </a:p>
          <a:p>
            <a:pPr>
              <a:buNone/>
            </a:pPr>
            <a:endParaRPr lang="en-US" altLang="ja-JP" sz="2000" dirty="0">
              <a:latin typeface="+mn-ea"/>
            </a:endParaRPr>
          </a:p>
          <a:p>
            <a:pPr>
              <a:buNone/>
            </a:pPr>
            <a:r>
              <a:rPr lang="ja-JP" altLang="en-US" sz="2000">
                <a:latin typeface="+mn-ea"/>
              </a:rPr>
              <a:t>パワースポットは、豊かな自然のエネルギーがベースになっているので、住宅街やビジネス街、工場地帯など、人工的なエネルギーが過剰なところではありません。</a:t>
            </a:r>
            <a:endParaRPr lang="en-US" altLang="ja-JP" sz="2000" dirty="0">
              <a:latin typeface="+mn-ea"/>
            </a:endParaRPr>
          </a:p>
          <a:p>
            <a:pPr>
              <a:buNone/>
            </a:pPr>
            <a:endParaRPr lang="en-US" altLang="ja-JP" sz="2000" dirty="0">
              <a:latin typeface="+mn-ea"/>
            </a:endParaRPr>
          </a:p>
          <a:p>
            <a:pPr>
              <a:buNone/>
            </a:pPr>
            <a:r>
              <a:rPr lang="ja-JP" altLang="en-US" sz="2000">
                <a:latin typeface="+mn-ea"/>
              </a:rPr>
              <a:t>そうした地域も、わずかに残された自然のエリアが神聖な場所とされているはずです。</a:t>
            </a:r>
            <a:endParaRPr lang="en-US" altLang="ja-JP" sz="2000" dirty="0">
              <a:latin typeface="+mn-ea"/>
            </a:endParaRPr>
          </a:p>
          <a:p>
            <a:pPr>
              <a:buNone/>
            </a:pPr>
            <a:endParaRPr lang="en-US" altLang="ja-JP" sz="2000" dirty="0">
              <a:latin typeface="+mn-ea"/>
            </a:endParaRPr>
          </a:p>
          <a:p>
            <a:pPr>
              <a:buNone/>
            </a:pPr>
            <a:endParaRPr lang="en-US" altLang="ja-JP" sz="2000" dirty="0">
              <a:latin typeface="+mn-ea"/>
            </a:endParaRPr>
          </a:p>
          <a:p>
            <a:pPr>
              <a:buNone/>
            </a:pPr>
            <a:endParaRPr lang="en-US" altLang="ja-JP" sz="2000" dirty="0">
              <a:latin typeface="+mn-ea"/>
            </a:endParaRPr>
          </a:p>
        </p:txBody>
      </p:sp>
    </p:spTree>
    <p:extLst>
      <p:ext uri="{BB962C8B-B14F-4D97-AF65-F5344CB8AC3E}">
        <p14:creationId xmlns:p14="http://schemas.microsoft.com/office/powerpoint/2010/main" val="2346503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28</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478970"/>
          </a:xfrm>
          <a:prstGeom prst="rect">
            <a:avLst/>
          </a:prstGeom>
          <a:noFill/>
        </p:spPr>
        <p:txBody>
          <a:bodyPr wrap="square" rtlCol="0">
            <a:spAutoFit/>
          </a:bodyPr>
          <a:lstStyle/>
          <a:p>
            <a:r>
              <a:rPr lang="ja-JP" altLang="ja-JP" sz="2000" b="1"/>
              <a:t>経済力アップ</a:t>
            </a:r>
            <a:r>
              <a:rPr lang="ja-JP" altLang="en-US" sz="2000" b="1"/>
              <a:t>ためのおすすめスポット</a:t>
            </a:r>
            <a:endParaRPr lang="en-US" altLang="ja-JP" sz="2000" b="1" dirty="0"/>
          </a:p>
          <a:p>
            <a:endParaRPr lang="en-US" altLang="ja-JP" sz="2000" dirty="0"/>
          </a:p>
          <a:p>
            <a:r>
              <a:rPr lang="ja-JP" altLang="ja-JP" sz="2000"/>
              <a:t>ひとつは</a:t>
            </a:r>
            <a:r>
              <a:rPr lang="ja-JP" altLang="ja-JP" sz="2000" b="1"/>
              <a:t>地元の弁財天様</a:t>
            </a:r>
            <a:r>
              <a:rPr lang="ja-JP" altLang="ja-JP" sz="2000"/>
              <a:t>へのお参りです。弁財天様は七福神の中のおひとりで、「財運」と芸能の神様と言われています。式神として蛇を従えていることから、巳の日に弁財天参りをすると良いと言われ、中でも６０日に一度巡ってくる己巳の日には地元の人が行列するほどになります。</a:t>
            </a:r>
          </a:p>
          <a:p>
            <a:r>
              <a:rPr lang="en-US" altLang="ja-JP" sz="2000" dirty="0"/>
              <a:t> </a:t>
            </a:r>
            <a:endParaRPr lang="ja-JP" altLang="ja-JP" sz="2000"/>
          </a:p>
          <a:p>
            <a:endParaRPr lang="en-US" altLang="ja-JP" sz="2000" dirty="0"/>
          </a:p>
          <a:p>
            <a:r>
              <a:rPr lang="ja-JP" altLang="ja-JP" sz="2000"/>
              <a:t>もう一つは、</a:t>
            </a:r>
            <a:r>
              <a:rPr lang="ja-JP" altLang="ja-JP" sz="2000" b="1"/>
              <a:t>湧き水や温泉</a:t>
            </a:r>
            <a:r>
              <a:rPr lang="ja-JP" altLang="ja-JP" sz="2000"/>
              <a:t>です。弁財天様は水の神様でもあり、弁財天様のそばにはご神水と言われる水の湧いている場所がよくあります。ここに火のエネルギーが加わったものが温泉です。実は水は「財運」と深く関わる物質で、「財運」が高まると、まずお金がたまり、そして井戸を掘り当てたかのように絶えず湧き出てくるようになると言われます。それは一攫千金のように派手なものではありませんが、はじめはじわじわと、やがてはそれが集まり大きな水脈になるイメージだと思ってください。</a:t>
            </a:r>
          </a:p>
          <a:p>
            <a:endParaRPr lang="en-US" altLang="ja-JP" sz="2000" dirty="0"/>
          </a:p>
        </p:txBody>
      </p:sp>
    </p:spTree>
    <p:extLst>
      <p:ext uri="{BB962C8B-B14F-4D97-AF65-F5344CB8AC3E}">
        <p14:creationId xmlns:p14="http://schemas.microsoft.com/office/powerpoint/2010/main" val="133790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29</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5016758"/>
          </a:xfrm>
          <a:prstGeom prst="rect">
            <a:avLst/>
          </a:prstGeom>
          <a:noFill/>
        </p:spPr>
        <p:txBody>
          <a:bodyPr wrap="square" rtlCol="0">
            <a:spAutoFit/>
          </a:bodyPr>
          <a:lstStyle/>
          <a:p>
            <a:r>
              <a:rPr lang="ja-JP" altLang="en-US" sz="2000" b="1"/>
              <a:t>財運を強化する東京の黒湯</a:t>
            </a:r>
            <a:r>
              <a:rPr lang="en-US" altLang="ja-JP" sz="2000" dirty="0"/>
              <a:t> </a:t>
            </a:r>
          </a:p>
          <a:p>
            <a:endParaRPr lang="en-US" altLang="ja-JP" sz="2000" dirty="0"/>
          </a:p>
          <a:p>
            <a:r>
              <a:rPr lang="ja-JP" altLang="ja-JP" sz="2000"/>
              <a:t>湧き水の近くにはよく天然温泉が湧いている</a:t>
            </a:r>
            <a:r>
              <a:rPr lang="ja-JP" altLang="en-US" sz="2000"/>
              <a:t>のですが、</a:t>
            </a:r>
            <a:r>
              <a:rPr lang="ja-JP" altLang="ja-JP" sz="2000"/>
              <a:t>東京に湧く温泉の特徴</a:t>
            </a:r>
            <a:r>
              <a:rPr lang="ja-JP" altLang="en-US" sz="2000"/>
              <a:t>は、</a:t>
            </a:r>
            <a:r>
              <a:rPr lang="ja-JP" altLang="ja-JP" sz="2000"/>
              <a:t>「黒湯」</a:t>
            </a:r>
            <a:r>
              <a:rPr lang="ja-JP" altLang="en-US" sz="2000"/>
              <a:t>と呼ばれる漆黒の湯で、</a:t>
            </a:r>
            <a:r>
              <a:rPr lang="ja-JP" altLang="ja-JP" sz="2000"/>
              <a:t>大概は銭湯として地元の人たちに親しまれています。</a:t>
            </a:r>
          </a:p>
          <a:p>
            <a:endParaRPr lang="en-US" altLang="ja-JP" sz="2000" dirty="0"/>
          </a:p>
          <a:p>
            <a:r>
              <a:rPr lang="ja-JP" altLang="ja-JP" sz="2000"/>
              <a:t>水は財運を意味し、そして黒も財運を強化する色として知られています。日本全国、温泉は五色あり、それは</a:t>
            </a:r>
            <a:r>
              <a:rPr lang="en-US" altLang="ja-JP" sz="2000" dirty="0"/>
              <a:t>5</a:t>
            </a:r>
            <a:r>
              <a:rPr lang="ja-JP" altLang="ja-JP" sz="2000"/>
              <a:t>つのグループ木火土金水を象徴する色をぴったり一致します。その中で財運を司る黒湯が、東京に湧いているということには大変興味を感じます。</a:t>
            </a:r>
            <a:endParaRPr lang="en-US" altLang="ja-JP" sz="2000" dirty="0"/>
          </a:p>
          <a:p>
            <a:endParaRPr lang="en-US" altLang="ja-JP" sz="2000" dirty="0"/>
          </a:p>
          <a:p>
            <a:r>
              <a:rPr lang="ja-JP" altLang="en-US" sz="2000"/>
              <a:t>ぜひみなさんの地元にもこうした場所を探して見て下さいね。</a:t>
            </a:r>
            <a:endParaRPr lang="en-US" altLang="ja-JP" sz="2000" dirty="0"/>
          </a:p>
        </p:txBody>
      </p:sp>
      <p:pic>
        <p:nvPicPr>
          <p:cNvPr id="7" name="図 6" descr="屋内, テーブル, ケーキ, 座る が含まれている画像&#10;&#10;自動的に生成された説明">
            <a:extLst>
              <a:ext uri="{FF2B5EF4-FFF2-40B4-BE49-F238E27FC236}">
                <a16:creationId xmlns:a16="http://schemas.microsoft.com/office/drawing/2014/main" id="{06957AEF-9F6A-334C-9417-3CDD5D195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981" y="7291372"/>
            <a:ext cx="2520033" cy="1890025"/>
          </a:xfrm>
          <a:prstGeom prst="rect">
            <a:avLst/>
          </a:prstGeom>
        </p:spPr>
      </p:pic>
      <p:sp>
        <p:nvSpPr>
          <p:cNvPr id="9" name="テキスト ボックス 8">
            <a:extLst>
              <a:ext uri="{FF2B5EF4-FFF2-40B4-BE49-F238E27FC236}">
                <a16:creationId xmlns:a16="http://schemas.microsoft.com/office/drawing/2014/main" id="{3EBDE452-E5D5-7746-B5DE-72C2720AF350}"/>
              </a:ext>
            </a:extLst>
          </p:cNvPr>
          <p:cNvSpPr txBox="1"/>
          <p:nvPr/>
        </p:nvSpPr>
        <p:spPr>
          <a:xfrm>
            <a:off x="733960" y="7291372"/>
            <a:ext cx="2520033" cy="1569660"/>
          </a:xfrm>
          <a:prstGeom prst="rect">
            <a:avLst/>
          </a:prstGeom>
          <a:noFill/>
        </p:spPr>
        <p:txBody>
          <a:bodyPr wrap="square" rtlCol="0">
            <a:spAutoFit/>
          </a:bodyPr>
          <a:lstStyle/>
          <a:p>
            <a:r>
              <a:rPr kumimoji="1" lang="ja-JP" altLang="en-US" sz="1600"/>
              <a:t>築地の波除神社内弁財天</a:t>
            </a:r>
            <a:endParaRPr kumimoji="1" lang="en-US" altLang="ja-JP" sz="1600" dirty="0"/>
          </a:p>
          <a:p>
            <a:r>
              <a:rPr kumimoji="1" lang="ja-JP" altLang="en-US" sz="1600"/>
              <a:t>東京の経済力のパワーは、築地・月島エリアから広がったと、言われています。大変パワフルな神様です。</a:t>
            </a:r>
            <a:endParaRPr kumimoji="1" lang="en-US" altLang="ja-JP" sz="1600" dirty="0"/>
          </a:p>
        </p:txBody>
      </p:sp>
    </p:spTree>
    <p:extLst>
      <p:ext uri="{BB962C8B-B14F-4D97-AF65-F5344CB8AC3E}">
        <p14:creationId xmlns:p14="http://schemas.microsoft.com/office/powerpoint/2010/main" val="3175300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ケーブル, ロープ, 結び目, 男 が含まれている画像&#10;&#10;自動的に生成された説明">
            <a:extLst>
              <a:ext uri="{FF2B5EF4-FFF2-40B4-BE49-F238E27FC236}">
                <a16:creationId xmlns:a16="http://schemas.microsoft.com/office/drawing/2014/main" id="{B1FB236D-7047-6D4C-B087-D2EF327BC52D}"/>
              </a:ext>
            </a:extLst>
          </p:cNvPr>
          <p:cNvPicPr>
            <a:picLocks noChangeAspect="1"/>
          </p:cNvPicPr>
          <p:nvPr/>
        </p:nvPicPr>
        <p:blipFill>
          <a:blip r:embed="rId2"/>
          <a:stretch>
            <a:fillRect/>
          </a:stretch>
        </p:blipFill>
        <p:spPr>
          <a:xfrm>
            <a:off x="3636650" y="63134"/>
            <a:ext cx="2899061" cy="2899061"/>
          </a:xfrm>
          <a:prstGeom prst="rect">
            <a:avLst/>
          </a:prstGeom>
        </p:spPr>
      </p:pic>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3</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171194"/>
          </a:xfrm>
          <a:prstGeom prst="rect">
            <a:avLst/>
          </a:prstGeom>
          <a:noFill/>
        </p:spPr>
        <p:txBody>
          <a:bodyPr wrap="square" rtlCol="0">
            <a:spAutoFit/>
          </a:bodyPr>
          <a:lstStyle/>
          <a:p>
            <a:r>
              <a:rPr lang="ja-JP" altLang="en-US" sz="2000">
                <a:latin typeface="+mn-ea"/>
              </a:rPr>
              <a:t>経済的に、</a:t>
            </a:r>
            <a:endParaRPr lang="en-US" altLang="ja-JP" sz="2000" dirty="0">
              <a:latin typeface="+mn-ea"/>
            </a:endParaRPr>
          </a:p>
          <a:p>
            <a:endParaRPr lang="en-US" altLang="ja-JP" sz="2000" dirty="0">
              <a:latin typeface="+mn-ea"/>
            </a:endParaRPr>
          </a:p>
          <a:p>
            <a:r>
              <a:rPr lang="ja-JP" altLang="en-US" sz="2000">
                <a:latin typeface="+mn-ea"/>
              </a:rPr>
              <a:t>もっと豊かになりたい。</a:t>
            </a:r>
            <a:endParaRPr lang="en-US" altLang="ja-JP" sz="2000" dirty="0">
              <a:latin typeface="+mn-ea"/>
            </a:endParaRPr>
          </a:p>
          <a:p>
            <a:r>
              <a:rPr lang="ja-JP" altLang="en-US" sz="2000">
                <a:latin typeface="+mn-ea"/>
              </a:rPr>
              <a:t>もっと強くなりたい。</a:t>
            </a:r>
            <a:endParaRPr lang="en-US" altLang="ja-JP" sz="2000" dirty="0">
              <a:latin typeface="+mn-ea"/>
            </a:endParaRPr>
          </a:p>
          <a:p>
            <a:endParaRPr lang="en-US" altLang="ja-JP" sz="2000" dirty="0">
              <a:latin typeface="+mn-ea"/>
            </a:endParaRPr>
          </a:p>
          <a:p>
            <a:r>
              <a:rPr lang="ja-JP" altLang="en-US" sz="2000">
                <a:latin typeface="+mn-ea"/>
              </a:rPr>
              <a:t>お金の不安なく、</a:t>
            </a:r>
            <a:endParaRPr lang="en-US" altLang="ja-JP" sz="2000" dirty="0">
              <a:latin typeface="+mn-ea"/>
            </a:endParaRPr>
          </a:p>
          <a:p>
            <a:r>
              <a:rPr lang="ja-JP" altLang="en-US" sz="2000">
                <a:latin typeface="+mn-ea"/>
              </a:rPr>
              <a:t>好きなことができたらうれしいですよね。</a:t>
            </a:r>
            <a:endParaRPr lang="en-US" altLang="ja-JP" sz="2000" dirty="0">
              <a:latin typeface="+mn-ea"/>
            </a:endParaRPr>
          </a:p>
          <a:p>
            <a:endParaRPr lang="en-US" altLang="ja-JP" sz="2000" dirty="0">
              <a:latin typeface="+mn-ea"/>
            </a:endParaRPr>
          </a:p>
          <a:p>
            <a:r>
              <a:rPr lang="ja-JP" altLang="en-US" sz="2000">
                <a:latin typeface="+mn-ea"/>
              </a:rPr>
              <a:t>開運活動をしている方の、</a:t>
            </a:r>
            <a:endParaRPr lang="en-US" altLang="ja-JP" sz="2000" dirty="0">
              <a:latin typeface="+mn-ea"/>
            </a:endParaRPr>
          </a:p>
          <a:p>
            <a:r>
              <a:rPr lang="ja-JP" altLang="en-US" sz="2000">
                <a:latin typeface="+mn-ea"/>
              </a:rPr>
              <a:t>多くが経済力のアップを望んでいます。</a:t>
            </a:r>
            <a:endParaRPr lang="en-US" altLang="ja-JP" sz="2000" dirty="0">
              <a:latin typeface="+mn-ea"/>
            </a:endParaRPr>
          </a:p>
          <a:p>
            <a:endParaRPr lang="en-US" altLang="ja-JP" sz="2000" dirty="0">
              <a:latin typeface="+mn-ea"/>
            </a:endParaRPr>
          </a:p>
          <a:p>
            <a:r>
              <a:rPr lang="ja-JP" altLang="en-US" sz="2000">
                <a:latin typeface="+mn-ea"/>
              </a:rPr>
              <a:t>現代という時代を生きるには、</a:t>
            </a:r>
            <a:endParaRPr lang="en-US" altLang="ja-JP" sz="2000" dirty="0">
              <a:latin typeface="+mn-ea"/>
            </a:endParaRPr>
          </a:p>
          <a:p>
            <a:r>
              <a:rPr lang="ja-JP" altLang="en-US" sz="2000">
                <a:latin typeface="+mn-ea"/>
              </a:rPr>
              <a:t>「お金」というファクターが欠かせません。</a:t>
            </a:r>
            <a:endParaRPr lang="en-US" altLang="ja-JP" sz="2000" dirty="0">
              <a:latin typeface="+mn-ea"/>
            </a:endParaRPr>
          </a:p>
          <a:p>
            <a:endParaRPr lang="en-US" altLang="ja-JP" sz="2000" dirty="0">
              <a:latin typeface="+mn-ea"/>
            </a:endParaRPr>
          </a:p>
          <a:p>
            <a:r>
              <a:rPr lang="ja-JP" altLang="en-US" sz="2000">
                <a:latin typeface="+mn-ea"/>
              </a:rPr>
              <a:t>一般的に言われている、</a:t>
            </a:r>
            <a:endParaRPr lang="en-US" altLang="ja-JP" sz="2000" dirty="0">
              <a:latin typeface="+mn-ea"/>
            </a:endParaRPr>
          </a:p>
          <a:p>
            <a:r>
              <a:rPr lang="ja-JP" altLang="en-US" sz="2000">
                <a:latin typeface="+mn-ea"/>
              </a:rPr>
              <a:t>「金運アップ」とは全く違う、</a:t>
            </a:r>
            <a:endParaRPr lang="en-US" altLang="ja-JP" sz="2000" dirty="0">
              <a:latin typeface="+mn-ea"/>
            </a:endParaRPr>
          </a:p>
          <a:p>
            <a:r>
              <a:rPr lang="ja-JP" altLang="en-US" sz="2000">
                <a:latin typeface="+mn-ea"/>
              </a:rPr>
              <a:t>目から鱗が落ちる経済の</a:t>
            </a:r>
            <a:r>
              <a:rPr lang="en-US" altLang="ja-JP" sz="2000" dirty="0">
                <a:latin typeface="+mn-ea"/>
              </a:rPr>
              <a:t>V</a:t>
            </a:r>
            <a:r>
              <a:rPr lang="ja-JP" altLang="en-US" sz="2000">
                <a:latin typeface="+mn-ea"/>
              </a:rPr>
              <a:t>時回復方法を、</a:t>
            </a:r>
            <a:endParaRPr lang="en-US" altLang="ja-JP" sz="2000" dirty="0">
              <a:latin typeface="+mn-ea"/>
            </a:endParaRPr>
          </a:p>
          <a:p>
            <a:endParaRPr lang="en-US" altLang="ja-JP" sz="2000" dirty="0">
              <a:latin typeface="+mn-ea"/>
            </a:endParaRPr>
          </a:p>
          <a:p>
            <a:r>
              <a:rPr lang="ja-JP" altLang="en-US" sz="2000">
                <a:latin typeface="+mn-ea"/>
              </a:rPr>
              <a:t>楽しくわかりやすくお伝えします。</a:t>
            </a:r>
            <a:endParaRPr lang="en-US" altLang="ja-JP" sz="2000" dirty="0">
              <a:latin typeface="+mn-ea"/>
            </a:endParaRPr>
          </a:p>
          <a:p>
            <a:endParaRPr lang="en-US" altLang="ja-JP" sz="2000" dirty="0">
              <a:latin typeface="+mn-ea"/>
            </a:endParaRPr>
          </a:p>
          <a:p>
            <a:endParaRPr lang="en-US" altLang="ja-JP" sz="2000" dirty="0">
              <a:latin typeface="+mn-ea"/>
            </a:endParaRPr>
          </a:p>
          <a:p>
            <a:r>
              <a:rPr lang="ja-JP" altLang="en-US" sz="2000">
                <a:latin typeface="+mn-ea"/>
              </a:rPr>
              <a:t>あなたの開運を、</a:t>
            </a:r>
            <a:endParaRPr lang="en-US" altLang="ja-JP" sz="2000" dirty="0">
              <a:latin typeface="+mn-ea"/>
            </a:endParaRPr>
          </a:p>
          <a:p>
            <a:r>
              <a:rPr lang="ja-JP" altLang="en-US" sz="2000">
                <a:latin typeface="+mn-ea"/>
              </a:rPr>
              <a:t>心から応援しています！</a:t>
            </a:r>
            <a:endParaRPr lang="en-US" altLang="ja-JP" sz="2000" dirty="0">
              <a:latin typeface="+mn-ea"/>
            </a:endParaRPr>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ja-JP" altLang="en-US" sz="3200" b="1"/>
              <a:t>はじめに</a:t>
            </a:r>
          </a:p>
        </p:txBody>
      </p:sp>
      <p:sp>
        <p:nvSpPr>
          <p:cNvPr id="6" name="テキスト ボックス 5">
            <a:extLst>
              <a:ext uri="{FF2B5EF4-FFF2-40B4-BE49-F238E27FC236}">
                <a16:creationId xmlns:a16="http://schemas.microsoft.com/office/drawing/2014/main" id="{37D26E55-8E21-974B-A3AC-4CF03716C435}"/>
              </a:ext>
            </a:extLst>
          </p:cNvPr>
          <p:cNvSpPr txBox="1"/>
          <p:nvPr/>
        </p:nvSpPr>
        <p:spPr>
          <a:xfrm>
            <a:off x="4151265" y="1185363"/>
            <a:ext cx="1881824" cy="707886"/>
          </a:xfrm>
          <a:prstGeom prst="rect">
            <a:avLst/>
          </a:prstGeom>
          <a:noFill/>
        </p:spPr>
        <p:txBody>
          <a:bodyPr wrap="square" rtlCol="0">
            <a:spAutoFit/>
          </a:bodyPr>
          <a:lstStyle/>
          <a:p>
            <a:pPr algn="ctr"/>
            <a:r>
              <a:rPr kumimoji="1" lang="ja-JP" altLang="en-US" sz="2000" b="1"/>
              <a:t>開運に役立つ</a:t>
            </a:r>
            <a:endParaRPr kumimoji="1" lang="en-US" altLang="ja-JP" sz="2000" b="1" dirty="0"/>
          </a:p>
          <a:p>
            <a:pPr algn="ctr"/>
            <a:r>
              <a:rPr kumimoji="1" lang="ja-JP" altLang="en-US" sz="2000" b="1"/>
              <a:t>ノウハウ</a:t>
            </a:r>
          </a:p>
        </p:txBody>
      </p:sp>
    </p:spTree>
    <p:extLst>
      <p:ext uri="{BB962C8B-B14F-4D97-AF65-F5344CB8AC3E}">
        <p14:creationId xmlns:p14="http://schemas.microsoft.com/office/powerpoint/2010/main" val="4288296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30</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478970"/>
          </a:xfrm>
          <a:prstGeom prst="rect">
            <a:avLst/>
          </a:prstGeom>
          <a:noFill/>
        </p:spPr>
        <p:txBody>
          <a:bodyPr wrap="square" rtlCol="0">
            <a:spAutoFit/>
          </a:bodyPr>
          <a:lstStyle/>
          <a:p>
            <a:r>
              <a:rPr lang="en-US" altLang="ja-JP" sz="2000" dirty="0"/>
              <a:t>5</a:t>
            </a:r>
            <a:r>
              <a:rPr lang="ja-JP" altLang="en-US" sz="2000"/>
              <a:t>つのルールはいかがでしたでしょうか？</a:t>
            </a:r>
            <a:endParaRPr lang="en-US" altLang="ja-JP" sz="2000" dirty="0"/>
          </a:p>
          <a:p>
            <a:endParaRPr lang="en-US" altLang="ja-JP" sz="2000" dirty="0"/>
          </a:p>
          <a:p>
            <a:r>
              <a:rPr lang="ja-JP" altLang="en-US" sz="2000"/>
              <a:t>これらは、開運活動の中では基本の基本と言われることで、取り組みやすいことばかりです。「基盤が整う」とはまさにこのことだと考えてください。</a:t>
            </a:r>
            <a:endParaRPr lang="en-US" altLang="ja-JP" sz="2000" dirty="0"/>
          </a:p>
          <a:p>
            <a:endParaRPr lang="en-US" altLang="ja-JP" sz="2000" dirty="0"/>
          </a:p>
          <a:p>
            <a:r>
              <a:rPr lang="ja-JP" altLang="en-US" sz="2000"/>
              <a:t>そしてその先にさらに専門的な領域として、方位の力を活用していくことができます。</a:t>
            </a:r>
            <a:endParaRPr lang="en-US" altLang="ja-JP" sz="2000" dirty="0"/>
          </a:p>
          <a:p>
            <a:endParaRPr lang="en-US" altLang="ja-JP" sz="2000" dirty="0"/>
          </a:p>
          <a:p>
            <a:r>
              <a:rPr lang="ja-JP" altLang="en-US" sz="2000"/>
              <a:t>パワースポットとは全く違う、“行けば運気が上がる方位</a:t>
            </a:r>
            <a:r>
              <a:rPr lang="en-US" altLang="ja-JP" sz="2000" dirty="0"/>
              <a:t>”</a:t>
            </a:r>
            <a:r>
              <a:rPr lang="ja-JP" altLang="en-US" sz="2000"/>
              <a:t>である「吉方位」、そして“行くと運気が下がってしまう「凶方位」を活用することができると、さらに効果的な開運方法を楽しむことができるのです。</a:t>
            </a:r>
            <a:endParaRPr lang="en-US" altLang="ja-JP" sz="2000" dirty="0"/>
          </a:p>
          <a:p>
            <a:endParaRPr lang="en-US" altLang="ja-JP" sz="2000" dirty="0"/>
          </a:p>
          <a:p>
            <a:r>
              <a:rPr lang="ja-JP" altLang="en-US" sz="2000"/>
              <a:t>最高なのは、吉方位とパワースポットを重ね合わせるとても強力な開運方法です。</a:t>
            </a:r>
            <a:endParaRPr lang="en-US" altLang="ja-JP" sz="2000" dirty="0"/>
          </a:p>
          <a:p>
            <a:endParaRPr lang="en-US" altLang="ja-JP" sz="2000" dirty="0"/>
          </a:p>
          <a:p>
            <a:r>
              <a:rPr lang="ja-JP" altLang="en-US" sz="2000"/>
              <a:t>散歩から海外旅行までさまざまな規模感で行うことことが可能です。</a:t>
            </a:r>
            <a:endParaRPr lang="en-US" altLang="ja-JP" sz="2000" dirty="0"/>
          </a:p>
          <a:p>
            <a:endParaRPr lang="en-US" altLang="ja-JP" sz="2000" dirty="0"/>
          </a:p>
          <a:p>
            <a:endParaRPr lang="ja-JP" altLang="ja-JP" sz="2000"/>
          </a:p>
          <a:p>
            <a:r>
              <a:rPr lang="ja-JP" altLang="en-US" sz="2000"/>
              <a:t>　</a:t>
            </a:r>
            <a:r>
              <a:rPr lang="ja-JP" altLang="ja-JP" sz="2000"/>
              <a:t>　</a:t>
            </a:r>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ja-JP" altLang="en-US" sz="3200" b="1"/>
              <a:t>全てを超える方位の力</a:t>
            </a:r>
          </a:p>
        </p:txBody>
      </p:sp>
      <p:pic>
        <p:nvPicPr>
          <p:cNvPr id="3" name="図 2" descr="図形 が含まれている画像&#10;&#10;自動的に生成された説明">
            <a:extLst>
              <a:ext uri="{FF2B5EF4-FFF2-40B4-BE49-F238E27FC236}">
                <a16:creationId xmlns:a16="http://schemas.microsoft.com/office/drawing/2014/main" id="{96840330-D711-674E-ADAE-85389D7DA6E0}"/>
              </a:ext>
            </a:extLst>
          </p:cNvPr>
          <p:cNvPicPr>
            <a:picLocks noChangeAspect="1"/>
          </p:cNvPicPr>
          <p:nvPr/>
        </p:nvPicPr>
        <p:blipFill>
          <a:blip r:embed="rId2"/>
          <a:stretch>
            <a:fillRect/>
          </a:stretch>
        </p:blipFill>
        <p:spPr>
          <a:xfrm>
            <a:off x="4219040" y="8016116"/>
            <a:ext cx="1905000" cy="1905000"/>
          </a:xfrm>
          <a:prstGeom prst="rect">
            <a:avLst/>
          </a:prstGeom>
        </p:spPr>
      </p:pic>
    </p:spTree>
    <p:extLst>
      <p:ext uri="{BB962C8B-B14F-4D97-AF65-F5344CB8AC3E}">
        <p14:creationId xmlns:p14="http://schemas.microsoft.com/office/powerpoint/2010/main" val="3581815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31</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5940088"/>
          </a:xfrm>
          <a:prstGeom prst="rect">
            <a:avLst/>
          </a:prstGeom>
          <a:noFill/>
        </p:spPr>
        <p:txBody>
          <a:bodyPr wrap="square" rtlCol="0">
            <a:spAutoFit/>
          </a:bodyPr>
          <a:lstStyle/>
          <a:p>
            <a:r>
              <a:rPr lang="ja-JP" altLang="en-US" sz="2000"/>
              <a:t>いかがでしたでしょうか？</a:t>
            </a:r>
            <a:endParaRPr lang="en-US" altLang="ja-JP" sz="2000" dirty="0"/>
          </a:p>
          <a:p>
            <a:endParaRPr lang="en-US" altLang="ja-JP" sz="2000" dirty="0">
              <a:latin typeface="+mn-ea"/>
            </a:endParaRPr>
          </a:p>
          <a:p>
            <a:r>
              <a:rPr lang="ja-JP" altLang="en-US" sz="2000">
                <a:latin typeface="+mn-ea"/>
              </a:rPr>
              <a:t>開運を学ぶときにとても大切にしている言葉があります。</a:t>
            </a:r>
            <a:endParaRPr lang="en-US" altLang="ja-JP" sz="2000" dirty="0">
              <a:latin typeface="+mn-ea"/>
            </a:endParaRPr>
          </a:p>
          <a:p>
            <a:endParaRPr lang="en-US" altLang="ja-JP" sz="2000" dirty="0">
              <a:latin typeface="+mn-ea"/>
            </a:endParaRPr>
          </a:p>
          <a:p>
            <a:r>
              <a:rPr lang="ja-JP" altLang="en-US" sz="2000">
                <a:latin typeface="+mn-ea"/>
              </a:rPr>
              <a:t>それが</a:t>
            </a:r>
            <a:r>
              <a:rPr lang="ja-JP" altLang="en-US" sz="2000" b="1">
                <a:latin typeface="+mn-ea"/>
              </a:rPr>
              <a:t>「おかげ様」</a:t>
            </a:r>
            <a:r>
              <a:rPr lang="ja-JP" altLang="en-US" sz="2000">
                <a:latin typeface="+mn-ea"/>
              </a:rPr>
              <a:t>です。</a:t>
            </a:r>
            <a:endParaRPr lang="en-US" altLang="ja-JP" sz="2000" dirty="0">
              <a:latin typeface="+mn-ea"/>
            </a:endParaRPr>
          </a:p>
          <a:p>
            <a:endParaRPr lang="en-US" altLang="ja-JP" sz="2000" dirty="0">
              <a:latin typeface="+mn-ea"/>
            </a:endParaRPr>
          </a:p>
          <a:p>
            <a:r>
              <a:rPr lang="ja-JP" altLang="en-US" sz="2000">
                <a:latin typeface="+mn-ea"/>
              </a:rPr>
              <a:t>何かいいことがあったときに、それを「きっとこれを行ったおかげ」と開運活動と紐づけることで、次からもそれを行うといいことがあるというイメトレになり、物事が願うとおりに実現しやすくなるのです。</a:t>
            </a:r>
            <a:endParaRPr lang="en-US" altLang="ja-JP" sz="2000" dirty="0">
              <a:latin typeface="+mn-ea"/>
            </a:endParaRPr>
          </a:p>
          <a:p>
            <a:endParaRPr lang="en-US" altLang="ja-JP" sz="2000" dirty="0">
              <a:latin typeface="+mn-ea"/>
            </a:endParaRPr>
          </a:p>
          <a:p>
            <a:r>
              <a:rPr lang="ja-JP" altLang="en-US" sz="2000">
                <a:latin typeface="+mn-ea"/>
              </a:rPr>
              <a:t>これからもこうした情報をメールなどでお届けしますので、ぜひこれをご縁に価値ある情報をお互いに交換させていただいたり、楽しい交流ができることを楽しみにしています。</a:t>
            </a:r>
            <a:endParaRPr lang="en-US" altLang="ja-JP" sz="2000" dirty="0">
              <a:latin typeface="+mn-ea"/>
            </a:endParaRPr>
          </a:p>
          <a:p>
            <a:endParaRPr lang="en-US" altLang="ja-JP" sz="2000" dirty="0">
              <a:latin typeface="+mn-ea"/>
            </a:endParaRPr>
          </a:p>
          <a:p>
            <a:r>
              <a:rPr lang="ja-JP" altLang="en-US" sz="2000">
                <a:latin typeface="+mn-ea"/>
              </a:rPr>
              <a:t>お読みいただいてありがとうございました。</a:t>
            </a:r>
            <a:endParaRPr lang="en-US" altLang="ja-JP" sz="2000" dirty="0">
              <a:latin typeface="+mn-ea"/>
            </a:endParaRPr>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ja-JP" altLang="en-US" sz="3200" b="1"/>
              <a:t>おわりに</a:t>
            </a:r>
            <a:endParaRPr kumimoji="1" lang="en-US" altLang="ja-JP" sz="3200" b="1" dirty="0"/>
          </a:p>
        </p:txBody>
      </p:sp>
      <p:grpSp>
        <p:nvGrpSpPr>
          <p:cNvPr id="6" name="グループ化 5">
            <a:extLst>
              <a:ext uri="{FF2B5EF4-FFF2-40B4-BE49-F238E27FC236}">
                <a16:creationId xmlns:a16="http://schemas.microsoft.com/office/drawing/2014/main" id="{5C6649A4-4AAD-F441-B21F-56D9136773A1}"/>
              </a:ext>
            </a:extLst>
          </p:cNvPr>
          <p:cNvGrpSpPr/>
          <p:nvPr/>
        </p:nvGrpSpPr>
        <p:grpSpPr>
          <a:xfrm>
            <a:off x="3869537" y="197200"/>
            <a:ext cx="2930577" cy="2072310"/>
            <a:chOff x="3503036" y="7833690"/>
            <a:chExt cx="2930577" cy="2072310"/>
          </a:xfrm>
        </p:grpSpPr>
        <p:pic>
          <p:nvPicPr>
            <p:cNvPr id="3" name="図 2" descr="花, 食品, 雨 が含まれている画像&#10;&#10;自動的に生成された説明">
              <a:extLst>
                <a:ext uri="{FF2B5EF4-FFF2-40B4-BE49-F238E27FC236}">
                  <a16:creationId xmlns:a16="http://schemas.microsoft.com/office/drawing/2014/main" id="{2AEE8C2B-B9D3-CF49-B8C3-284F33E5C823}"/>
                </a:ext>
              </a:extLst>
            </p:cNvPr>
            <p:cNvPicPr>
              <a:picLocks noChangeAspect="1"/>
            </p:cNvPicPr>
            <p:nvPr/>
          </p:nvPicPr>
          <p:blipFill>
            <a:blip r:embed="rId2"/>
            <a:stretch>
              <a:fillRect/>
            </a:stretch>
          </p:blipFill>
          <p:spPr>
            <a:xfrm>
              <a:off x="3503036" y="7833690"/>
              <a:ext cx="2930577" cy="2072310"/>
            </a:xfrm>
            <a:prstGeom prst="rect">
              <a:avLst/>
            </a:prstGeom>
          </p:spPr>
        </p:pic>
        <p:sp>
          <p:nvSpPr>
            <p:cNvPr id="5" name="テキスト ボックス 4">
              <a:extLst>
                <a:ext uri="{FF2B5EF4-FFF2-40B4-BE49-F238E27FC236}">
                  <a16:creationId xmlns:a16="http://schemas.microsoft.com/office/drawing/2014/main" id="{C70F1F63-7454-A24C-8AEC-59FB0F7169ED}"/>
                </a:ext>
              </a:extLst>
            </p:cNvPr>
            <p:cNvSpPr txBox="1"/>
            <p:nvPr/>
          </p:nvSpPr>
          <p:spPr>
            <a:xfrm>
              <a:off x="4186293" y="8499023"/>
              <a:ext cx="2073304" cy="584775"/>
            </a:xfrm>
            <a:prstGeom prst="rect">
              <a:avLst/>
            </a:prstGeom>
            <a:noFill/>
          </p:spPr>
          <p:txBody>
            <a:bodyPr wrap="square" rtlCol="0">
              <a:spAutoFit/>
            </a:bodyPr>
            <a:lstStyle/>
            <a:p>
              <a:r>
                <a:rPr kumimoji="1" lang="ja-JP" altLang="en-US" sz="1600"/>
                <a:t>これからも</a:t>
              </a:r>
              <a:endParaRPr kumimoji="1" lang="en-US" altLang="ja-JP" sz="1600" dirty="0"/>
            </a:p>
            <a:p>
              <a:r>
                <a:rPr kumimoji="1" lang="ja-JP" altLang="en-US" sz="1600"/>
                <a:t>どうぞよろしく</a:t>
              </a:r>
            </a:p>
          </p:txBody>
        </p:sp>
      </p:grpSp>
    </p:spTree>
    <p:extLst>
      <p:ext uri="{BB962C8B-B14F-4D97-AF65-F5344CB8AC3E}">
        <p14:creationId xmlns:p14="http://schemas.microsoft.com/office/powerpoint/2010/main" val="714778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32</a:t>
            </a:fld>
            <a:endParaRPr kumimoji="1" lang="ja-JP" altLang="en-US"/>
          </a:p>
        </p:txBody>
      </p:sp>
      <p:sp>
        <p:nvSpPr>
          <p:cNvPr id="2" name="正方形/長方形 1">
            <a:extLst>
              <a:ext uri="{FF2B5EF4-FFF2-40B4-BE49-F238E27FC236}">
                <a16:creationId xmlns:a16="http://schemas.microsoft.com/office/drawing/2014/main" id="{1688C4D6-E394-4758-7124-7CCA8522BCE5}"/>
              </a:ext>
            </a:extLst>
          </p:cNvPr>
          <p:cNvSpPr/>
          <p:nvPr/>
        </p:nvSpPr>
        <p:spPr>
          <a:xfrm>
            <a:off x="682831" y="8596438"/>
            <a:ext cx="6175169" cy="1015663"/>
          </a:xfrm>
          <a:prstGeom prst="rect">
            <a:avLst/>
          </a:prstGeom>
        </p:spPr>
        <p:txBody>
          <a:bodyPr wrap="square">
            <a:spAutoFit/>
          </a:bodyPr>
          <a:lstStyle/>
          <a:p>
            <a:endParaRPr lang="en-US" altLang="ja-JP" sz="1000" dirty="0"/>
          </a:p>
          <a:p>
            <a:r>
              <a:rPr lang="ja-JP" altLang="en-US" sz="1000"/>
              <a:t>（発行元）</a:t>
            </a:r>
            <a:endParaRPr lang="en-US" altLang="ja-JP" sz="1000" dirty="0"/>
          </a:p>
          <a:p>
            <a:r>
              <a:rPr lang="ja-JP" altLang="en-US" sz="1000"/>
              <a:t>一般社団法人マスターセラピストトレーニング協会</a:t>
            </a:r>
            <a:endParaRPr lang="en-US" altLang="ja-JP" sz="1000" dirty="0"/>
          </a:p>
          <a:p>
            <a:r>
              <a:rPr lang="en" altLang="ja-JP" sz="1000" b="1" dirty="0"/>
              <a:t>info@hiroo88.jp </a:t>
            </a:r>
            <a:endParaRPr lang="en-US" altLang="ja-JP" sz="1000" dirty="0"/>
          </a:p>
          <a:p>
            <a:r>
              <a:rPr lang="en-US" altLang="ja-JP" sz="1000" dirty="0"/>
              <a:t>1500012</a:t>
            </a:r>
            <a:r>
              <a:rPr lang="ja-JP" altLang="en-US" sz="1000"/>
              <a:t>東京都渋谷区広尾</a:t>
            </a:r>
            <a:r>
              <a:rPr lang="en-US" altLang="ja-JP" sz="1000" dirty="0"/>
              <a:t>5</a:t>
            </a:r>
            <a:r>
              <a:rPr lang="ja-JP" altLang="en-US" sz="1000"/>
              <a:t>丁目</a:t>
            </a:r>
            <a:r>
              <a:rPr lang="en-US" altLang="ja-JP" sz="1000" dirty="0"/>
              <a:t>21-5</a:t>
            </a:r>
            <a:r>
              <a:rPr lang="ja-JP" altLang="en-US" sz="1000"/>
              <a:t>  ライツェント広尾</a:t>
            </a:r>
            <a:r>
              <a:rPr lang="en-US" altLang="ja-JP" sz="1000" dirty="0"/>
              <a:t>200</a:t>
            </a:r>
            <a:r>
              <a:rPr lang="ja-JP" altLang="en-US" sz="1000"/>
              <a:t>号室（公園前入口）</a:t>
            </a:r>
          </a:p>
          <a:p>
            <a:r>
              <a:rPr lang="ja-JP" altLang="en-US" sz="1000"/>
              <a:t>電話）</a:t>
            </a:r>
            <a:r>
              <a:rPr lang="en-US" altLang="ja-JP" sz="1000" dirty="0"/>
              <a:t>03-6447-7538</a:t>
            </a:r>
            <a:endParaRPr lang="en-US" altLang="ja-JP" sz="800" dirty="0"/>
          </a:p>
        </p:txBody>
      </p:sp>
      <p:pic>
        <p:nvPicPr>
          <p:cNvPr id="3" name="図 2">
            <a:extLst>
              <a:ext uri="{FF2B5EF4-FFF2-40B4-BE49-F238E27FC236}">
                <a16:creationId xmlns:a16="http://schemas.microsoft.com/office/drawing/2014/main" id="{6D73167C-A381-706F-D207-7824D79813C6}"/>
              </a:ext>
            </a:extLst>
          </p:cNvPr>
          <p:cNvPicPr>
            <a:picLocks noChangeAspect="1"/>
          </p:cNvPicPr>
          <p:nvPr/>
        </p:nvPicPr>
        <p:blipFill>
          <a:blip r:embed="rId2"/>
          <a:stretch>
            <a:fillRect/>
          </a:stretch>
        </p:blipFill>
        <p:spPr>
          <a:xfrm>
            <a:off x="5851582" y="9096273"/>
            <a:ext cx="647174" cy="515828"/>
          </a:xfrm>
          <a:prstGeom prst="rect">
            <a:avLst/>
          </a:prstGeom>
        </p:spPr>
      </p:pic>
    </p:spTree>
    <p:extLst>
      <p:ext uri="{BB962C8B-B14F-4D97-AF65-F5344CB8AC3E}">
        <p14:creationId xmlns:p14="http://schemas.microsoft.com/office/powerpoint/2010/main" val="86955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4</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786747"/>
          </a:xfrm>
          <a:prstGeom prst="rect">
            <a:avLst/>
          </a:prstGeom>
          <a:noFill/>
        </p:spPr>
        <p:txBody>
          <a:bodyPr wrap="square" rtlCol="0">
            <a:spAutoFit/>
          </a:bodyPr>
          <a:lstStyle/>
          <a:p>
            <a:r>
              <a:rPr lang="ja-JP" altLang="ja-JP" sz="2000"/>
              <a:t>運がいい人には条件を満たせば誰でもなれます。「運がいい人」になるためのするべきことは</a:t>
            </a:r>
            <a:r>
              <a:rPr lang="en-US" altLang="ja-JP" sz="2000" dirty="0"/>
              <a:t>3</a:t>
            </a:r>
            <a:r>
              <a:rPr lang="ja-JP" altLang="ja-JP" sz="2000"/>
              <a:t>つ。</a:t>
            </a:r>
            <a:endParaRPr lang="en-US" altLang="ja-JP" sz="2000" dirty="0"/>
          </a:p>
          <a:p>
            <a:endParaRPr lang="en-US" altLang="ja-JP" sz="2000" dirty="0"/>
          </a:p>
          <a:p>
            <a:r>
              <a:rPr lang="ja-JP" altLang="ja-JP" sz="2000" b="1"/>
              <a:t>「天地人」</a:t>
            </a:r>
            <a:r>
              <a:rPr lang="ja-JP" altLang="ja-JP" sz="2000"/>
              <a:t>といい、中国戦国時代の学者が</a:t>
            </a:r>
            <a:r>
              <a:rPr lang="ja-JP" altLang="en-US" sz="2000"/>
              <a:t>説いた</a:t>
            </a:r>
            <a:r>
              <a:rPr lang="ja-JP" altLang="ja-JP" sz="2000"/>
              <a:t>成功哲学がもとになっています。</a:t>
            </a:r>
            <a:r>
              <a:rPr lang="ja-JP" altLang="en-US" sz="2000"/>
              <a:t>　</a:t>
            </a:r>
            <a:endParaRPr lang="ja-JP" altLang="ja-JP" sz="2000"/>
          </a:p>
          <a:p>
            <a:endParaRPr lang="en-US" altLang="ja-JP" sz="2000" dirty="0"/>
          </a:p>
          <a:p>
            <a:r>
              <a:rPr lang="ja-JP" altLang="en-US" sz="2000" b="1"/>
              <a:t>・</a:t>
            </a:r>
            <a:r>
              <a:rPr lang="ja-JP" altLang="ja-JP" sz="2000" b="1"/>
              <a:t>タイミングを</a:t>
            </a:r>
            <a:r>
              <a:rPr lang="ja-JP" altLang="en-US" sz="2000" b="1"/>
              <a:t>つか</a:t>
            </a:r>
            <a:r>
              <a:rPr lang="ja-JP" altLang="ja-JP" sz="2000" b="1"/>
              <a:t>むこと</a:t>
            </a:r>
            <a:r>
              <a:rPr lang="ja-JP" altLang="en-US" sz="2000" b="1"/>
              <a:t>。（天）</a:t>
            </a:r>
            <a:endParaRPr lang="en-US" altLang="ja-JP" sz="2000" b="1" dirty="0"/>
          </a:p>
          <a:p>
            <a:r>
              <a:rPr lang="ja-JP" altLang="en-US" sz="2000" b="1"/>
              <a:t>・</a:t>
            </a:r>
            <a:r>
              <a:rPr lang="ja-JP" altLang="ja-JP" sz="2000" b="1"/>
              <a:t>場を整えること</a:t>
            </a:r>
            <a:r>
              <a:rPr lang="ja-JP" altLang="en-US" sz="2000" b="1"/>
              <a:t>（地）</a:t>
            </a:r>
            <a:endParaRPr lang="en-US" altLang="ja-JP" sz="2000" b="1" dirty="0"/>
          </a:p>
          <a:p>
            <a:r>
              <a:rPr lang="ja-JP" altLang="en-US" sz="2000" b="1"/>
              <a:t>・</a:t>
            </a:r>
            <a:r>
              <a:rPr lang="ja-JP" altLang="ja-JP" sz="2000" b="1"/>
              <a:t>心身を健全に保つこと。</a:t>
            </a:r>
            <a:r>
              <a:rPr lang="ja-JP" altLang="en-US" sz="2000" b="1"/>
              <a:t>（人）</a:t>
            </a:r>
            <a:endParaRPr lang="en-US" altLang="ja-JP" sz="2000" b="1" dirty="0"/>
          </a:p>
          <a:p>
            <a:endParaRPr lang="ja-JP" altLang="ja-JP" sz="2000"/>
          </a:p>
          <a:p>
            <a:r>
              <a:rPr lang="ja-JP" altLang="en-US" sz="2000"/>
              <a:t>　</a:t>
            </a:r>
            <a:r>
              <a:rPr lang="ja-JP" altLang="ja-JP" sz="2000"/>
              <a:t>運のいい人はタイミングをつかむのがうまく、一番いいときに一番いいものを手に入れることができる人です。</a:t>
            </a:r>
            <a:endParaRPr lang="en-US" altLang="ja-JP" sz="2000" dirty="0"/>
          </a:p>
          <a:p>
            <a:r>
              <a:rPr lang="en-US" altLang="ja-JP" sz="2000" dirty="0"/>
              <a:t> </a:t>
            </a:r>
            <a:endParaRPr lang="ja-JP" altLang="ja-JP" sz="2000"/>
          </a:p>
          <a:p>
            <a:r>
              <a:rPr lang="ja-JP" altLang="en-US" sz="2000"/>
              <a:t>　</a:t>
            </a:r>
            <a:r>
              <a:rPr lang="ja-JP" altLang="ja-JP" sz="2000"/>
              <a:t>運のいい人は、場所選びや環境設定が上手な人です。</a:t>
            </a:r>
            <a:r>
              <a:rPr lang="ja-JP" altLang="en-US" sz="2000"/>
              <a:t>かたづけもきちんとできています。</a:t>
            </a:r>
            <a:endParaRPr lang="en-US" altLang="ja-JP" sz="2000" dirty="0"/>
          </a:p>
          <a:p>
            <a:endParaRPr lang="en-US" altLang="ja-JP" sz="2000" dirty="0"/>
          </a:p>
          <a:p>
            <a:r>
              <a:rPr lang="ja-JP" altLang="en-US" sz="2000"/>
              <a:t>　</a:t>
            </a:r>
            <a:r>
              <a:rPr lang="ja-JP" altLang="ja-JP" sz="2000"/>
              <a:t>そして、運のいい人は心も体も健やかで、幸福感に満ち溢れています。</a:t>
            </a:r>
            <a:r>
              <a:rPr lang="en-US" altLang="ja-JP" sz="2000" dirty="0"/>
              <a:t> </a:t>
            </a:r>
            <a:r>
              <a:rPr lang="ja-JP" altLang="en-US" sz="2000"/>
              <a:t>前向き情緒豊かな心を持っています。病とは無縁で、見た目の美しさも含めて、体のメンテナンスがいきわたっています。</a:t>
            </a:r>
            <a:endParaRPr lang="en-US" altLang="ja-JP" sz="2000" dirty="0"/>
          </a:p>
          <a:p>
            <a:endParaRPr lang="en-US" altLang="ja-JP" sz="2000" dirty="0"/>
          </a:p>
          <a:p>
            <a:endParaRPr lang="en-US" altLang="ja-JP" sz="2000" dirty="0"/>
          </a:p>
        </p:txBody>
      </p:sp>
      <p:pic>
        <p:nvPicPr>
          <p:cNvPr id="7" name="図 6" descr="図形, 矢印&#10;&#10;自動的に生成された説明">
            <a:extLst>
              <a:ext uri="{FF2B5EF4-FFF2-40B4-BE49-F238E27FC236}">
                <a16:creationId xmlns:a16="http://schemas.microsoft.com/office/drawing/2014/main" id="{5B1FC21E-CE10-4F49-9853-7D331E461FF3}"/>
              </a:ext>
            </a:extLst>
          </p:cNvPr>
          <p:cNvPicPr>
            <a:picLocks noChangeAspect="1"/>
          </p:cNvPicPr>
          <p:nvPr/>
        </p:nvPicPr>
        <p:blipFill>
          <a:blip r:embed="rId2"/>
          <a:stretch>
            <a:fillRect/>
          </a:stretch>
        </p:blipFill>
        <p:spPr>
          <a:xfrm>
            <a:off x="5013932" y="263705"/>
            <a:ext cx="1647730" cy="1647730"/>
          </a:xfrm>
          <a:prstGeom prst="rect">
            <a:avLst/>
          </a:prstGeom>
        </p:spPr>
      </p:pic>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ja-JP" altLang="en-US" sz="3200" b="1"/>
              <a:t>運がいい人の条件</a:t>
            </a:r>
          </a:p>
        </p:txBody>
      </p:sp>
    </p:spTree>
    <p:extLst>
      <p:ext uri="{BB962C8B-B14F-4D97-AF65-F5344CB8AC3E}">
        <p14:creationId xmlns:p14="http://schemas.microsoft.com/office/powerpoint/2010/main" val="55975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5</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6863417"/>
          </a:xfrm>
          <a:prstGeom prst="rect">
            <a:avLst/>
          </a:prstGeom>
          <a:noFill/>
        </p:spPr>
        <p:txBody>
          <a:bodyPr wrap="square" rtlCol="0">
            <a:spAutoFit/>
          </a:bodyPr>
          <a:lstStyle/>
          <a:p>
            <a:r>
              <a:rPr lang="ja-JP" altLang="ja-JP" sz="2000"/>
              <a:t>運が</a:t>
            </a:r>
            <a:r>
              <a:rPr lang="ja-JP" altLang="en-US" sz="2000"/>
              <a:t>悪い人は、</a:t>
            </a:r>
            <a:r>
              <a:rPr lang="ja-JP" altLang="ja-JP" sz="2000"/>
              <a:t>「天地人」</a:t>
            </a:r>
            <a:r>
              <a:rPr lang="ja-JP" altLang="en-US" sz="2000"/>
              <a:t>の中に欠けがある人です。</a:t>
            </a:r>
            <a:endParaRPr lang="ja-JP" altLang="ja-JP" sz="2000"/>
          </a:p>
          <a:p>
            <a:endParaRPr lang="en-US" altLang="ja-JP" sz="2000" dirty="0"/>
          </a:p>
          <a:p>
            <a:r>
              <a:rPr lang="ja-JP" altLang="en-US" sz="2000" b="1"/>
              <a:t>・</a:t>
            </a:r>
            <a:r>
              <a:rPr lang="ja-JP" altLang="ja-JP" sz="2000" b="1"/>
              <a:t>タイミングを</a:t>
            </a:r>
            <a:r>
              <a:rPr lang="ja-JP" altLang="en-US" sz="2000" b="1"/>
              <a:t>つかめない。（天）</a:t>
            </a:r>
            <a:endParaRPr lang="en-US" altLang="ja-JP" sz="2000" b="1" dirty="0"/>
          </a:p>
          <a:p>
            <a:r>
              <a:rPr lang="ja-JP" altLang="en-US" sz="2000" b="1"/>
              <a:t>・</a:t>
            </a:r>
            <a:r>
              <a:rPr lang="ja-JP" altLang="ja-JP" sz="2000" b="1"/>
              <a:t>場</a:t>
            </a:r>
            <a:r>
              <a:rPr lang="ja-JP" altLang="en-US" sz="2000" b="1"/>
              <a:t>が整っていない。（地）</a:t>
            </a:r>
            <a:endParaRPr lang="en-US" altLang="ja-JP" sz="2000" b="1" dirty="0"/>
          </a:p>
          <a:p>
            <a:r>
              <a:rPr lang="ja-JP" altLang="en-US" sz="2000" b="1"/>
              <a:t>・</a:t>
            </a:r>
            <a:r>
              <a:rPr lang="ja-JP" altLang="ja-JP" sz="2000" b="1"/>
              <a:t>心身</a:t>
            </a:r>
            <a:r>
              <a:rPr lang="ja-JP" altLang="en-US" sz="2000" b="1"/>
              <a:t>が不健全な状態。（人）</a:t>
            </a:r>
            <a:endParaRPr lang="en-US" altLang="ja-JP" sz="2000" b="1" dirty="0"/>
          </a:p>
          <a:p>
            <a:endParaRPr lang="en-US" altLang="ja-JP" sz="2000" dirty="0"/>
          </a:p>
          <a:p>
            <a:endParaRPr lang="ja-JP" altLang="ja-JP" sz="2000"/>
          </a:p>
          <a:p>
            <a:r>
              <a:rPr lang="ja-JP" altLang="en-US" sz="2000"/>
              <a:t>　</a:t>
            </a:r>
            <a:r>
              <a:rPr lang="ja-JP" altLang="ja-JP" sz="2000"/>
              <a:t>運の</a:t>
            </a:r>
            <a:r>
              <a:rPr lang="ja-JP" altLang="en-US" sz="2000"/>
              <a:t>悪い</a:t>
            </a:r>
            <a:r>
              <a:rPr lang="ja-JP" altLang="ja-JP" sz="2000"/>
              <a:t>人はタイミングを</a:t>
            </a:r>
            <a:r>
              <a:rPr lang="ja-JP" altLang="en-US" sz="2000"/>
              <a:t>つかむのが苦手です。いつも間に合わない、間が悪いといったことで悩んでいます。</a:t>
            </a:r>
            <a:endParaRPr lang="en-US" altLang="ja-JP" sz="2000" dirty="0"/>
          </a:p>
          <a:p>
            <a:r>
              <a:rPr lang="en-US" altLang="ja-JP" sz="2000" dirty="0"/>
              <a:t> </a:t>
            </a:r>
            <a:endParaRPr lang="ja-JP" altLang="ja-JP" sz="2000"/>
          </a:p>
          <a:p>
            <a:r>
              <a:rPr lang="ja-JP" altLang="en-US" sz="2000"/>
              <a:t>　</a:t>
            </a:r>
            <a:r>
              <a:rPr lang="ja-JP" altLang="ja-JP" sz="2000"/>
              <a:t>運の</a:t>
            </a:r>
            <a:r>
              <a:rPr lang="ja-JP" altLang="en-US" sz="2000"/>
              <a:t>悪い人</a:t>
            </a:r>
            <a:r>
              <a:rPr lang="ja-JP" altLang="ja-JP" sz="2000"/>
              <a:t>は、場所選びや環境設定</a:t>
            </a:r>
            <a:r>
              <a:rPr lang="ja-JP" altLang="en-US" sz="2000"/>
              <a:t>がうまくできません</a:t>
            </a:r>
            <a:r>
              <a:rPr lang="ja-JP" altLang="ja-JP" sz="2000"/>
              <a:t>。</a:t>
            </a:r>
            <a:r>
              <a:rPr lang="ja-JP" altLang="en-US" sz="2000"/>
              <a:t>かたづけが苦手、治安が悪いところに入り込んでしまうといったことが起こりがちです。</a:t>
            </a:r>
            <a:endParaRPr lang="en-US" altLang="ja-JP" sz="2000" dirty="0"/>
          </a:p>
          <a:p>
            <a:endParaRPr lang="en-US" altLang="ja-JP" sz="2000" dirty="0"/>
          </a:p>
          <a:p>
            <a:r>
              <a:rPr lang="ja-JP" altLang="en-US" sz="2000"/>
              <a:t>　</a:t>
            </a:r>
            <a:r>
              <a:rPr lang="ja-JP" altLang="ja-JP" sz="2000"/>
              <a:t>そして、</a:t>
            </a:r>
            <a:r>
              <a:rPr lang="ja-JP" altLang="en-US" sz="2000"/>
              <a:t>運の悪い人</a:t>
            </a:r>
            <a:r>
              <a:rPr lang="ja-JP" altLang="ja-JP" sz="2000"/>
              <a:t>は心も体</a:t>
            </a:r>
            <a:r>
              <a:rPr lang="ja-JP" altLang="en-US" sz="2000"/>
              <a:t>も不健康です</a:t>
            </a:r>
            <a:r>
              <a:rPr lang="ja-JP" altLang="ja-JP" sz="2000"/>
              <a:t>。</a:t>
            </a:r>
            <a:r>
              <a:rPr lang="en-US" altLang="ja-JP" sz="2000" dirty="0"/>
              <a:t> </a:t>
            </a:r>
            <a:r>
              <a:rPr lang="ja-JP" altLang="en-US" sz="2000"/>
              <a:t>心身に痛みを抱えて、ネガティブ思考。物事を悪くとらえがちです。</a:t>
            </a:r>
            <a:endParaRPr lang="en-US" altLang="ja-JP" sz="2000" dirty="0"/>
          </a:p>
          <a:p>
            <a:endParaRPr lang="en-US" altLang="ja-JP" sz="2000" dirty="0"/>
          </a:p>
          <a:p>
            <a:endParaRPr lang="en-US" altLang="ja-JP" sz="2000" dirty="0"/>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ja-JP" altLang="en-US" sz="3200" b="1"/>
              <a:t>運が悪い人の条件</a:t>
            </a:r>
          </a:p>
        </p:txBody>
      </p:sp>
      <p:pic>
        <p:nvPicPr>
          <p:cNvPr id="6" name="図 5" descr="橋 が含まれている画像&#10;&#10;自動的に生成された説明">
            <a:extLst>
              <a:ext uri="{FF2B5EF4-FFF2-40B4-BE49-F238E27FC236}">
                <a16:creationId xmlns:a16="http://schemas.microsoft.com/office/drawing/2014/main" id="{6B14216B-9B86-F440-8527-E53E0324831C}"/>
              </a:ext>
            </a:extLst>
          </p:cNvPr>
          <p:cNvPicPr>
            <a:picLocks noChangeAspect="1"/>
          </p:cNvPicPr>
          <p:nvPr/>
        </p:nvPicPr>
        <p:blipFill>
          <a:blip r:embed="rId2"/>
          <a:stretch>
            <a:fillRect/>
          </a:stretch>
        </p:blipFill>
        <p:spPr>
          <a:xfrm>
            <a:off x="5232355" y="382648"/>
            <a:ext cx="1012252" cy="1353435"/>
          </a:xfrm>
          <a:prstGeom prst="rect">
            <a:avLst/>
          </a:prstGeom>
        </p:spPr>
      </p:pic>
    </p:spTree>
    <p:extLst>
      <p:ext uri="{BB962C8B-B14F-4D97-AF65-F5344CB8AC3E}">
        <p14:creationId xmlns:p14="http://schemas.microsoft.com/office/powerpoint/2010/main" val="132522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34BC68E-FFEA-BD4C-ABFE-DB4BD75462AB}"/>
              </a:ext>
            </a:extLst>
          </p:cNvPr>
          <p:cNvSpPr txBox="1"/>
          <p:nvPr/>
        </p:nvSpPr>
        <p:spPr>
          <a:xfrm>
            <a:off x="728662" y="1703261"/>
            <a:ext cx="5700712" cy="400110"/>
          </a:xfrm>
          <a:prstGeom prst="rect">
            <a:avLst/>
          </a:prstGeom>
          <a:noFill/>
        </p:spPr>
        <p:txBody>
          <a:bodyPr wrap="square" rtlCol="0">
            <a:spAutoFit/>
          </a:bodyPr>
          <a:lstStyle/>
          <a:p>
            <a:r>
              <a:rPr lang="ja-JP" altLang="ja-JP" sz="2000" b="1"/>
              <a:t>タイミング</a:t>
            </a:r>
            <a:r>
              <a:rPr lang="ja-JP" altLang="en-US" sz="2000" b="1"/>
              <a:t>はつかめていますか？</a:t>
            </a:r>
            <a:r>
              <a:rPr lang="en-US" altLang="ja-JP" sz="2000" b="1" dirty="0"/>
              <a:t> </a:t>
            </a:r>
            <a:endParaRPr lang="ja-JP" altLang="ja-JP" sz="2000" b="1"/>
          </a:p>
        </p:txBody>
      </p:sp>
      <p:sp>
        <p:nvSpPr>
          <p:cNvPr id="5" name="テキスト ボックス 4">
            <a:extLst>
              <a:ext uri="{FF2B5EF4-FFF2-40B4-BE49-F238E27FC236}">
                <a16:creationId xmlns:a16="http://schemas.microsoft.com/office/drawing/2014/main" id="{A4DABF6F-3A07-FF4D-9692-6E0F7A5F1506}"/>
              </a:ext>
            </a:extLst>
          </p:cNvPr>
          <p:cNvSpPr txBox="1"/>
          <p:nvPr/>
        </p:nvSpPr>
        <p:spPr>
          <a:xfrm>
            <a:off x="811107" y="4237729"/>
            <a:ext cx="5700712" cy="400110"/>
          </a:xfrm>
          <a:prstGeom prst="rect">
            <a:avLst/>
          </a:prstGeom>
          <a:noFill/>
        </p:spPr>
        <p:txBody>
          <a:bodyPr wrap="square" rtlCol="0">
            <a:spAutoFit/>
          </a:bodyPr>
          <a:lstStyle/>
          <a:p>
            <a:r>
              <a:rPr lang="ja-JP" altLang="en-US" sz="2000" b="1"/>
              <a:t>環境設定はできていますか？</a:t>
            </a:r>
            <a:endParaRPr lang="en-US" altLang="ja-JP" sz="2000" b="1" dirty="0"/>
          </a:p>
        </p:txBody>
      </p:sp>
      <p:sp>
        <p:nvSpPr>
          <p:cNvPr id="6" name="テキスト ボックス 5">
            <a:extLst>
              <a:ext uri="{FF2B5EF4-FFF2-40B4-BE49-F238E27FC236}">
                <a16:creationId xmlns:a16="http://schemas.microsoft.com/office/drawing/2014/main" id="{C1D56E7B-7186-0B48-A1FF-472F8F9A91B1}"/>
              </a:ext>
            </a:extLst>
          </p:cNvPr>
          <p:cNvSpPr txBox="1"/>
          <p:nvPr/>
        </p:nvSpPr>
        <p:spPr>
          <a:xfrm>
            <a:off x="811107" y="6863745"/>
            <a:ext cx="5700712" cy="400110"/>
          </a:xfrm>
          <a:prstGeom prst="rect">
            <a:avLst/>
          </a:prstGeom>
          <a:noFill/>
        </p:spPr>
        <p:txBody>
          <a:bodyPr wrap="square" rtlCol="0">
            <a:spAutoFit/>
          </a:bodyPr>
          <a:lstStyle/>
          <a:p>
            <a:r>
              <a:rPr lang="ja-JP" altLang="ja-JP" sz="2000" b="1"/>
              <a:t>心も体も健やかで</a:t>
            </a:r>
            <a:r>
              <a:rPr lang="ja-JP" altLang="en-US" sz="2000" b="1"/>
              <a:t>すか？</a:t>
            </a:r>
            <a:endParaRPr lang="ja-JP" altLang="ja-JP" sz="2000" b="1"/>
          </a:p>
        </p:txBody>
      </p:sp>
      <p:sp>
        <p:nvSpPr>
          <p:cNvPr id="7" name="テキスト ボックス 6">
            <a:extLst>
              <a:ext uri="{FF2B5EF4-FFF2-40B4-BE49-F238E27FC236}">
                <a16:creationId xmlns:a16="http://schemas.microsoft.com/office/drawing/2014/main" id="{8DA7F5EA-9547-C04A-BFF3-A2D4D0A1C784}"/>
              </a:ext>
            </a:extLst>
          </p:cNvPr>
          <p:cNvSpPr txBox="1"/>
          <p:nvPr/>
        </p:nvSpPr>
        <p:spPr>
          <a:xfrm>
            <a:off x="2521262" y="9324126"/>
            <a:ext cx="4391627" cy="307777"/>
          </a:xfrm>
          <a:prstGeom prst="rect">
            <a:avLst/>
          </a:prstGeom>
          <a:noFill/>
        </p:spPr>
        <p:txBody>
          <a:bodyPr wrap="square" rtlCol="0">
            <a:spAutoFit/>
          </a:bodyPr>
          <a:lstStyle/>
          <a:p>
            <a:r>
              <a:rPr lang="ja-JP" altLang="en-US" sz="1400"/>
              <a:t>最近</a:t>
            </a:r>
            <a:r>
              <a:rPr lang="en-US" altLang="ja-JP" sz="1400" dirty="0"/>
              <a:t>1</a:t>
            </a:r>
            <a:r>
              <a:rPr lang="ja-JP" altLang="en-US" sz="1400"/>
              <a:t>週間の間にひとつでも当てはまれば要注意！</a:t>
            </a:r>
            <a:endParaRPr lang="ja-JP" altLang="ja-JP" sz="1400"/>
          </a:p>
        </p:txBody>
      </p:sp>
      <p:sp>
        <p:nvSpPr>
          <p:cNvPr id="2" name="テキスト ボックス 1">
            <a:extLst>
              <a:ext uri="{FF2B5EF4-FFF2-40B4-BE49-F238E27FC236}">
                <a16:creationId xmlns:a16="http://schemas.microsoft.com/office/drawing/2014/main" id="{3F453AA5-A315-9B40-95C6-4D4D36229F40}"/>
              </a:ext>
            </a:extLst>
          </p:cNvPr>
          <p:cNvSpPr txBox="1"/>
          <p:nvPr/>
        </p:nvSpPr>
        <p:spPr>
          <a:xfrm>
            <a:off x="978693" y="2202515"/>
            <a:ext cx="5200650" cy="1631216"/>
          </a:xfrm>
          <a:prstGeom prst="rect">
            <a:avLst/>
          </a:prstGeom>
          <a:noFill/>
        </p:spPr>
        <p:txBody>
          <a:bodyPr wrap="square" rtlCol="0">
            <a:spAutoFit/>
          </a:bodyPr>
          <a:lstStyle/>
          <a:p>
            <a:r>
              <a:rPr kumimoji="1" lang="ja-JP" altLang="en-US" sz="2000"/>
              <a:t>　遅刻をしたことがある。</a:t>
            </a:r>
            <a:endParaRPr kumimoji="1" lang="en-US" altLang="ja-JP" sz="2000" dirty="0"/>
          </a:p>
          <a:p>
            <a:endParaRPr kumimoji="1" lang="en-US" altLang="ja-JP" sz="2000" dirty="0"/>
          </a:p>
          <a:p>
            <a:r>
              <a:rPr kumimoji="1" lang="ja-JP" altLang="en-US" sz="2000"/>
              <a:t>　スケジュール変更をしたことがある。</a:t>
            </a:r>
            <a:endParaRPr kumimoji="1" lang="en-US" altLang="ja-JP" sz="2000" dirty="0"/>
          </a:p>
          <a:p>
            <a:endParaRPr kumimoji="1" lang="en-US" altLang="ja-JP" sz="2000" dirty="0"/>
          </a:p>
          <a:p>
            <a:r>
              <a:rPr kumimoji="1" lang="ja-JP" altLang="en-US" sz="2000"/>
              <a:t>　締め切りに間に合わなかったことがある。</a:t>
            </a:r>
            <a:endParaRPr kumimoji="1" lang="en-US" altLang="ja-JP" sz="2000" dirty="0"/>
          </a:p>
        </p:txBody>
      </p:sp>
      <p:sp>
        <p:nvSpPr>
          <p:cNvPr id="8" name="テキスト ボックス 7">
            <a:extLst>
              <a:ext uri="{FF2B5EF4-FFF2-40B4-BE49-F238E27FC236}">
                <a16:creationId xmlns:a16="http://schemas.microsoft.com/office/drawing/2014/main" id="{F6627985-03E3-8748-A65E-15C0C10CA0BB}"/>
              </a:ext>
            </a:extLst>
          </p:cNvPr>
          <p:cNvSpPr txBox="1"/>
          <p:nvPr/>
        </p:nvSpPr>
        <p:spPr>
          <a:xfrm>
            <a:off x="914891" y="4820586"/>
            <a:ext cx="5846632" cy="1631216"/>
          </a:xfrm>
          <a:prstGeom prst="rect">
            <a:avLst/>
          </a:prstGeom>
          <a:noFill/>
        </p:spPr>
        <p:txBody>
          <a:bodyPr wrap="square" rtlCol="0">
            <a:spAutoFit/>
          </a:bodyPr>
          <a:lstStyle/>
          <a:p>
            <a:r>
              <a:rPr kumimoji="1" lang="ja-JP" altLang="en-US" sz="2000"/>
              <a:t>　かばんの中を含めて、物を探したことがある。</a:t>
            </a:r>
            <a:endParaRPr kumimoji="1" lang="en-US" altLang="ja-JP" sz="2000" dirty="0"/>
          </a:p>
          <a:p>
            <a:endParaRPr kumimoji="1" lang="en-US" altLang="ja-JP" sz="2000" dirty="0"/>
          </a:p>
          <a:p>
            <a:r>
              <a:rPr kumimoji="1" lang="ja-JP" altLang="en-US" sz="2000"/>
              <a:t>　住んでいる地区で事件や事故があった。</a:t>
            </a:r>
            <a:endParaRPr kumimoji="1" lang="en-US" altLang="ja-JP" sz="2000" dirty="0"/>
          </a:p>
          <a:p>
            <a:endParaRPr kumimoji="1" lang="en-US" altLang="ja-JP" sz="2000" dirty="0"/>
          </a:p>
          <a:p>
            <a:r>
              <a:rPr kumimoji="1" lang="ja-JP" altLang="en-US" sz="2000"/>
              <a:t>　人間関係に悩んだことがある</a:t>
            </a:r>
            <a:endParaRPr kumimoji="1" lang="en-US" altLang="ja-JP" sz="2000" dirty="0"/>
          </a:p>
        </p:txBody>
      </p:sp>
      <p:sp>
        <p:nvSpPr>
          <p:cNvPr id="9" name="テキスト ボックス 8">
            <a:extLst>
              <a:ext uri="{FF2B5EF4-FFF2-40B4-BE49-F238E27FC236}">
                <a16:creationId xmlns:a16="http://schemas.microsoft.com/office/drawing/2014/main" id="{1C3B1437-1472-B949-88A9-B728ABE65FB1}"/>
              </a:ext>
            </a:extLst>
          </p:cNvPr>
          <p:cNvSpPr txBox="1"/>
          <p:nvPr/>
        </p:nvSpPr>
        <p:spPr>
          <a:xfrm>
            <a:off x="1228725" y="7469898"/>
            <a:ext cx="4929188" cy="1631216"/>
          </a:xfrm>
          <a:prstGeom prst="rect">
            <a:avLst/>
          </a:prstGeom>
          <a:noFill/>
        </p:spPr>
        <p:txBody>
          <a:bodyPr wrap="square" rtlCol="0">
            <a:spAutoFit/>
          </a:bodyPr>
          <a:lstStyle/>
          <a:p>
            <a:r>
              <a:rPr kumimoji="1" lang="ja-JP" altLang="en-US" sz="2000"/>
              <a:t>　頭痛や肩こりなど、体に痛みがある。</a:t>
            </a:r>
            <a:endParaRPr kumimoji="1" lang="en-US" altLang="ja-JP" sz="2000" dirty="0"/>
          </a:p>
          <a:p>
            <a:endParaRPr kumimoji="1" lang="en-US" altLang="ja-JP" sz="2000" dirty="0"/>
          </a:p>
          <a:p>
            <a:r>
              <a:rPr kumimoji="1" lang="ja-JP" altLang="en-US" sz="2000"/>
              <a:t>　ストレスを感じている。</a:t>
            </a:r>
            <a:endParaRPr kumimoji="1" lang="en-US" altLang="ja-JP" sz="2000" dirty="0"/>
          </a:p>
          <a:p>
            <a:endParaRPr kumimoji="1" lang="en-US" altLang="ja-JP" sz="2000" dirty="0"/>
          </a:p>
          <a:p>
            <a:r>
              <a:rPr kumimoji="1" lang="ja-JP" altLang="en-US" sz="2000"/>
              <a:t>　特にいいことがないと感じている。</a:t>
            </a:r>
            <a:endParaRPr kumimoji="1" lang="en-US" altLang="ja-JP" sz="2000" dirty="0"/>
          </a:p>
        </p:txBody>
      </p:sp>
      <p:grpSp>
        <p:nvGrpSpPr>
          <p:cNvPr id="4" name="グループ化 3">
            <a:extLst>
              <a:ext uri="{FF2B5EF4-FFF2-40B4-BE49-F238E27FC236}">
                <a16:creationId xmlns:a16="http://schemas.microsoft.com/office/drawing/2014/main" id="{F6886041-B7AB-2846-AFB5-563BF838E259}"/>
              </a:ext>
            </a:extLst>
          </p:cNvPr>
          <p:cNvGrpSpPr/>
          <p:nvPr/>
        </p:nvGrpSpPr>
        <p:grpSpPr>
          <a:xfrm>
            <a:off x="847295" y="2243735"/>
            <a:ext cx="290141" cy="1447995"/>
            <a:chOff x="847295" y="2243735"/>
            <a:chExt cx="290141" cy="1447995"/>
          </a:xfrm>
        </p:grpSpPr>
        <p:pic>
          <p:nvPicPr>
            <p:cNvPr id="11" name="図 10" descr="挿絵, 時計 が含まれている画像&#10;&#10;自動的に生成された説明">
              <a:extLst>
                <a:ext uri="{FF2B5EF4-FFF2-40B4-BE49-F238E27FC236}">
                  <a16:creationId xmlns:a16="http://schemas.microsoft.com/office/drawing/2014/main" id="{46238F8D-0EB5-A042-B525-6D56E52F7767}"/>
                </a:ext>
              </a:extLst>
            </p:cNvPr>
            <p:cNvPicPr>
              <a:picLocks noChangeAspect="1"/>
            </p:cNvPicPr>
            <p:nvPr/>
          </p:nvPicPr>
          <p:blipFill>
            <a:blip r:embed="rId2"/>
            <a:stretch>
              <a:fillRect/>
            </a:stretch>
          </p:blipFill>
          <p:spPr>
            <a:xfrm>
              <a:off x="847295" y="2243735"/>
              <a:ext cx="274895" cy="255159"/>
            </a:xfrm>
            <a:prstGeom prst="rect">
              <a:avLst/>
            </a:prstGeom>
          </p:spPr>
        </p:pic>
        <p:pic>
          <p:nvPicPr>
            <p:cNvPr id="12" name="図 11" descr="挿絵, 時計 が含まれている画像&#10;&#10;自動的に生成された説明">
              <a:extLst>
                <a:ext uri="{FF2B5EF4-FFF2-40B4-BE49-F238E27FC236}">
                  <a16:creationId xmlns:a16="http://schemas.microsoft.com/office/drawing/2014/main" id="{A4B863C2-BC97-AA44-A411-FE120B2F367F}"/>
                </a:ext>
              </a:extLst>
            </p:cNvPr>
            <p:cNvPicPr>
              <a:picLocks noChangeAspect="1"/>
            </p:cNvPicPr>
            <p:nvPr/>
          </p:nvPicPr>
          <p:blipFill>
            <a:blip r:embed="rId2"/>
            <a:stretch>
              <a:fillRect/>
            </a:stretch>
          </p:blipFill>
          <p:spPr>
            <a:xfrm>
              <a:off x="854794" y="2844495"/>
              <a:ext cx="274895" cy="255159"/>
            </a:xfrm>
            <a:prstGeom prst="rect">
              <a:avLst/>
            </a:prstGeom>
          </p:spPr>
        </p:pic>
        <p:pic>
          <p:nvPicPr>
            <p:cNvPr id="13" name="図 12" descr="挿絵, 時計 が含まれている画像&#10;&#10;自動的に生成された説明">
              <a:extLst>
                <a:ext uri="{FF2B5EF4-FFF2-40B4-BE49-F238E27FC236}">
                  <a16:creationId xmlns:a16="http://schemas.microsoft.com/office/drawing/2014/main" id="{F5ABB8FC-3F7D-EC4A-B5F5-BBA96F0D2452}"/>
                </a:ext>
              </a:extLst>
            </p:cNvPr>
            <p:cNvPicPr>
              <a:picLocks noChangeAspect="1"/>
            </p:cNvPicPr>
            <p:nvPr/>
          </p:nvPicPr>
          <p:blipFill>
            <a:blip r:embed="rId2"/>
            <a:stretch>
              <a:fillRect/>
            </a:stretch>
          </p:blipFill>
          <p:spPr>
            <a:xfrm>
              <a:off x="862541" y="3436571"/>
              <a:ext cx="274895" cy="255159"/>
            </a:xfrm>
            <a:prstGeom prst="rect">
              <a:avLst/>
            </a:prstGeom>
          </p:spPr>
        </p:pic>
      </p:grpSp>
      <p:sp>
        <p:nvSpPr>
          <p:cNvPr id="20" name="テキスト ボックス 19">
            <a:extLst>
              <a:ext uri="{FF2B5EF4-FFF2-40B4-BE49-F238E27FC236}">
                <a16:creationId xmlns:a16="http://schemas.microsoft.com/office/drawing/2014/main" id="{C44DC245-936B-184D-B696-D665FD326DD7}"/>
              </a:ext>
            </a:extLst>
          </p:cNvPr>
          <p:cNvSpPr txBox="1"/>
          <p:nvPr/>
        </p:nvSpPr>
        <p:spPr>
          <a:xfrm>
            <a:off x="818416" y="631215"/>
            <a:ext cx="6039583" cy="759247"/>
          </a:xfrm>
          <a:prstGeom prst="rect">
            <a:avLst/>
          </a:prstGeom>
          <a:noFill/>
        </p:spPr>
        <p:txBody>
          <a:bodyPr wrap="square" rtlCol="0">
            <a:spAutoFit/>
          </a:bodyPr>
          <a:lstStyle/>
          <a:p>
            <a:pPr>
              <a:lnSpc>
                <a:spcPct val="150000"/>
              </a:lnSpc>
            </a:pPr>
            <a:r>
              <a:rPr lang="ja-JP" altLang="en-US" sz="3200" b="1"/>
              <a:t>運のいい人悪い人チェック</a:t>
            </a:r>
            <a:endParaRPr lang="ja-JP" altLang="ja-JP" sz="3200"/>
          </a:p>
        </p:txBody>
      </p:sp>
      <p:grpSp>
        <p:nvGrpSpPr>
          <p:cNvPr id="21" name="グループ化 20">
            <a:extLst>
              <a:ext uri="{FF2B5EF4-FFF2-40B4-BE49-F238E27FC236}">
                <a16:creationId xmlns:a16="http://schemas.microsoft.com/office/drawing/2014/main" id="{3200E1E4-E81F-DC46-A5C2-B1F2A7D6F1FE}"/>
              </a:ext>
            </a:extLst>
          </p:cNvPr>
          <p:cNvGrpSpPr/>
          <p:nvPr/>
        </p:nvGrpSpPr>
        <p:grpSpPr>
          <a:xfrm>
            <a:off x="847295" y="4855202"/>
            <a:ext cx="290141" cy="1447995"/>
            <a:chOff x="847295" y="2243735"/>
            <a:chExt cx="290141" cy="1447995"/>
          </a:xfrm>
        </p:grpSpPr>
        <p:pic>
          <p:nvPicPr>
            <p:cNvPr id="22" name="図 21" descr="挿絵, 時計 が含まれている画像&#10;&#10;自動的に生成された説明">
              <a:extLst>
                <a:ext uri="{FF2B5EF4-FFF2-40B4-BE49-F238E27FC236}">
                  <a16:creationId xmlns:a16="http://schemas.microsoft.com/office/drawing/2014/main" id="{AECE89EF-2B3F-A840-840B-A0633BE7B97E}"/>
                </a:ext>
              </a:extLst>
            </p:cNvPr>
            <p:cNvPicPr>
              <a:picLocks noChangeAspect="1"/>
            </p:cNvPicPr>
            <p:nvPr/>
          </p:nvPicPr>
          <p:blipFill>
            <a:blip r:embed="rId2"/>
            <a:stretch>
              <a:fillRect/>
            </a:stretch>
          </p:blipFill>
          <p:spPr>
            <a:xfrm>
              <a:off x="847295" y="2243735"/>
              <a:ext cx="274895" cy="255159"/>
            </a:xfrm>
            <a:prstGeom prst="rect">
              <a:avLst/>
            </a:prstGeom>
          </p:spPr>
        </p:pic>
        <p:pic>
          <p:nvPicPr>
            <p:cNvPr id="23" name="図 22" descr="挿絵, 時計 が含まれている画像&#10;&#10;自動的に生成された説明">
              <a:extLst>
                <a:ext uri="{FF2B5EF4-FFF2-40B4-BE49-F238E27FC236}">
                  <a16:creationId xmlns:a16="http://schemas.microsoft.com/office/drawing/2014/main" id="{BC9B2259-F287-024C-A660-9F0217CAC027}"/>
                </a:ext>
              </a:extLst>
            </p:cNvPr>
            <p:cNvPicPr>
              <a:picLocks noChangeAspect="1"/>
            </p:cNvPicPr>
            <p:nvPr/>
          </p:nvPicPr>
          <p:blipFill>
            <a:blip r:embed="rId2"/>
            <a:stretch>
              <a:fillRect/>
            </a:stretch>
          </p:blipFill>
          <p:spPr>
            <a:xfrm>
              <a:off x="854794" y="2844495"/>
              <a:ext cx="274895" cy="255159"/>
            </a:xfrm>
            <a:prstGeom prst="rect">
              <a:avLst/>
            </a:prstGeom>
          </p:spPr>
        </p:pic>
        <p:pic>
          <p:nvPicPr>
            <p:cNvPr id="24" name="図 23" descr="挿絵, 時計 が含まれている画像&#10;&#10;自動的に生成された説明">
              <a:extLst>
                <a:ext uri="{FF2B5EF4-FFF2-40B4-BE49-F238E27FC236}">
                  <a16:creationId xmlns:a16="http://schemas.microsoft.com/office/drawing/2014/main" id="{26B23DF8-69EE-304A-AD39-7CDCBAA86261}"/>
                </a:ext>
              </a:extLst>
            </p:cNvPr>
            <p:cNvPicPr>
              <a:picLocks noChangeAspect="1"/>
            </p:cNvPicPr>
            <p:nvPr/>
          </p:nvPicPr>
          <p:blipFill>
            <a:blip r:embed="rId2"/>
            <a:stretch>
              <a:fillRect/>
            </a:stretch>
          </p:blipFill>
          <p:spPr>
            <a:xfrm>
              <a:off x="862541" y="3436571"/>
              <a:ext cx="274895" cy="255159"/>
            </a:xfrm>
            <a:prstGeom prst="rect">
              <a:avLst/>
            </a:prstGeom>
          </p:spPr>
        </p:pic>
      </p:grpSp>
      <p:grpSp>
        <p:nvGrpSpPr>
          <p:cNvPr id="25" name="グループ化 24">
            <a:extLst>
              <a:ext uri="{FF2B5EF4-FFF2-40B4-BE49-F238E27FC236}">
                <a16:creationId xmlns:a16="http://schemas.microsoft.com/office/drawing/2014/main" id="{D4BA1120-0CD6-664F-8687-34FDC89C513B}"/>
              </a:ext>
            </a:extLst>
          </p:cNvPr>
          <p:cNvGrpSpPr/>
          <p:nvPr/>
        </p:nvGrpSpPr>
        <p:grpSpPr>
          <a:xfrm>
            <a:off x="864454" y="7524114"/>
            <a:ext cx="290141" cy="1447995"/>
            <a:chOff x="847295" y="2243735"/>
            <a:chExt cx="290141" cy="1447995"/>
          </a:xfrm>
        </p:grpSpPr>
        <p:pic>
          <p:nvPicPr>
            <p:cNvPr id="26" name="図 25" descr="挿絵, 時計 が含まれている画像&#10;&#10;自動的に生成された説明">
              <a:extLst>
                <a:ext uri="{FF2B5EF4-FFF2-40B4-BE49-F238E27FC236}">
                  <a16:creationId xmlns:a16="http://schemas.microsoft.com/office/drawing/2014/main" id="{C5CD0FAC-FBF0-044A-9194-2D835A594F3D}"/>
                </a:ext>
              </a:extLst>
            </p:cNvPr>
            <p:cNvPicPr>
              <a:picLocks noChangeAspect="1"/>
            </p:cNvPicPr>
            <p:nvPr/>
          </p:nvPicPr>
          <p:blipFill>
            <a:blip r:embed="rId2"/>
            <a:stretch>
              <a:fillRect/>
            </a:stretch>
          </p:blipFill>
          <p:spPr>
            <a:xfrm>
              <a:off x="847295" y="2243735"/>
              <a:ext cx="274895" cy="255159"/>
            </a:xfrm>
            <a:prstGeom prst="rect">
              <a:avLst/>
            </a:prstGeom>
          </p:spPr>
        </p:pic>
        <p:pic>
          <p:nvPicPr>
            <p:cNvPr id="27" name="図 26" descr="挿絵, 時計 が含まれている画像&#10;&#10;自動的に生成された説明">
              <a:extLst>
                <a:ext uri="{FF2B5EF4-FFF2-40B4-BE49-F238E27FC236}">
                  <a16:creationId xmlns:a16="http://schemas.microsoft.com/office/drawing/2014/main" id="{98CBFF16-F022-E74B-8D31-69A2CC48D0EB}"/>
                </a:ext>
              </a:extLst>
            </p:cNvPr>
            <p:cNvPicPr>
              <a:picLocks noChangeAspect="1"/>
            </p:cNvPicPr>
            <p:nvPr/>
          </p:nvPicPr>
          <p:blipFill>
            <a:blip r:embed="rId2"/>
            <a:stretch>
              <a:fillRect/>
            </a:stretch>
          </p:blipFill>
          <p:spPr>
            <a:xfrm>
              <a:off x="854794" y="2844495"/>
              <a:ext cx="274895" cy="255159"/>
            </a:xfrm>
            <a:prstGeom prst="rect">
              <a:avLst/>
            </a:prstGeom>
          </p:spPr>
        </p:pic>
        <p:pic>
          <p:nvPicPr>
            <p:cNvPr id="28" name="図 27" descr="挿絵, 時計 が含まれている画像&#10;&#10;自動的に生成された説明">
              <a:extLst>
                <a:ext uri="{FF2B5EF4-FFF2-40B4-BE49-F238E27FC236}">
                  <a16:creationId xmlns:a16="http://schemas.microsoft.com/office/drawing/2014/main" id="{623BB1D1-6BC6-354F-8DEF-3C0F028D627F}"/>
                </a:ext>
              </a:extLst>
            </p:cNvPr>
            <p:cNvPicPr>
              <a:picLocks noChangeAspect="1"/>
            </p:cNvPicPr>
            <p:nvPr/>
          </p:nvPicPr>
          <p:blipFill>
            <a:blip r:embed="rId2"/>
            <a:stretch>
              <a:fillRect/>
            </a:stretch>
          </p:blipFill>
          <p:spPr>
            <a:xfrm>
              <a:off x="862541" y="3436571"/>
              <a:ext cx="274895" cy="255159"/>
            </a:xfrm>
            <a:prstGeom prst="rect">
              <a:avLst/>
            </a:prstGeom>
          </p:spPr>
        </p:pic>
      </p:grpSp>
    </p:spTree>
    <p:extLst>
      <p:ext uri="{BB962C8B-B14F-4D97-AF65-F5344CB8AC3E}">
        <p14:creationId xmlns:p14="http://schemas.microsoft.com/office/powerpoint/2010/main" val="56294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7</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6555641"/>
          </a:xfrm>
          <a:prstGeom prst="rect">
            <a:avLst/>
          </a:prstGeom>
          <a:noFill/>
        </p:spPr>
        <p:txBody>
          <a:bodyPr wrap="square" rtlCol="0">
            <a:spAutoFit/>
          </a:bodyPr>
          <a:lstStyle/>
          <a:p>
            <a:r>
              <a:rPr lang="ja-JP" altLang="en-US" sz="2000"/>
              <a:t>いかがでしたか？</a:t>
            </a:r>
            <a:endParaRPr lang="en-US" altLang="ja-JP" sz="2000" dirty="0"/>
          </a:p>
          <a:p>
            <a:endParaRPr lang="en-US" altLang="ja-JP" sz="2000" dirty="0"/>
          </a:p>
          <a:p>
            <a:r>
              <a:rPr lang="ja-JP" altLang="en-US" sz="2000"/>
              <a:t>どんなに開運活動を熱心に行っても、なかなか劇的な変化を感じられない方は、天地人が整っていないことがほとんどです。</a:t>
            </a:r>
            <a:endParaRPr lang="en-US" altLang="ja-JP" sz="2000" dirty="0"/>
          </a:p>
          <a:p>
            <a:endParaRPr lang="en-US" altLang="ja-JP" sz="2000" dirty="0"/>
          </a:p>
          <a:p>
            <a:r>
              <a:rPr lang="ja-JP" altLang="en-US" sz="2000"/>
              <a:t>簡単にできることからでよいので、ぜひ天地人の整備を心がけてみてください。</a:t>
            </a:r>
            <a:endParaRPr lang="en-US" altLang="ja-JP" sz="2000" dirty="0"/>
          </a:p>
          <a:p>
            <a:endParaRPr lang="en-US" altLang="ja-JP" sz="2000" dirty="0"/>
          </a:p>
          <a:p>
            <a:r>
              <a:rPr lang="ja-JP" altLang="en-US" sz="2000"/>
              <a:t>開運を専門的に学ぶときにも、天地人の知識がとても大切になります。</a:t>
            </a:r>
            <a:endParaRPr lang="en-US" altLang="ja-JP" sz="2000" dirty="0"/>
          </a:p>
          <a:p>
            <a:endParaRPr lang="en-US" altLang="ja-JP" sz="2000" dirty="0"/>
          </a:p>
          <a:p>
            <a:r>
              <a:rPr lang="ja-JP" altLang="en-US" sz="2000"/>
              <a:t>天地人はひとつが欠けても人生のバランスが崩れていきます。全てが整うことを目指してください。</a:t>
            </a:r>
            <a:endParaRPr lang="en-US" altLang="ja-JP" sz="2000" dirty="0"/>
          </a:p>
          <a:p>
            <a:endParaRPr lang="en-US" altLang="ja-JP" sz="2000" dirty="0"/>
          </a:p>
          <a:p>
            <a:endParaRPr lang="en-US" altLang="ja-JP" sz="2000" dirty="0"/>
          </a:p>
          <a:p>
            <a:r>
              <a:rPr lang="ja-JP" altLang="en-US" sz="2000"/>
              <a:t>それではいよいよ、</a:t>
            </a:r>
            <a:endParaRPr lang="en-US" altLang="ja-JP" sz="2000" dirty="0"/>
          </a:p>
          <a:p>
            <a:r>
              <a:rPr lang="en-US" altLang="ja-JP" sz="2000" dirty="0"/>
              <a:t>5</a:t>
            </a:r>
            <a:r>
              <a:rPr lang="ja-JP" altLang="en-US" sz="2000"/>
              <a:t>つのルールをお届けします！</a:t>
            </a:r>
            <a:endParaRPr lang="en-US" altLang="ja-JP" sz="2000" dirty="0"/>
          </a:p>
          <a:p>
            <a:endParaRPr lang="en-US" altLang="ja-JP" sz="2000" dirty="0"/>
          </a:p>
          <a:p>
            <a:endParaRPr lang="en-US" altLang="ja-JP" sz="2000" dirty="0"/>
          </a:p>
        </p:txBody>
      </p:sp>
      <p:pic>
        <p:nvPicPr>
          <p:cNvPr id="3" name="図 2" descr="図形 が含まれている画像&#10;&#10;自動的に生成された説明">
            <a:extLst>
              <a:ext uri="{FF2B5EF4-FFF2-40B4-BE49-F238E27FC236}">
                <a16:creationId xmlns:a16="http://schemas.microsoft.com/office/drawing/2014/main" id="{6B95BB0A-623C-A845-95EE-AE88B7CA0C0D}"/>
              </a:ext>
            </a:extLst>
          </p:cNvPr>
          <p:cNvPicPr>
            <a:picLocks noChangeAspect="1"/>
          </p:cNvPicPr>
          <p:nvPr/>
        </p:nvPicPr>
        <p:blipFill>
          <a:blip r:embed="rId2"/>
          <a:stretch>
            <a:fillRect/>
          </a:stretch>
        </p:blipFill>
        <p:spPr>
          <a:xfrm>
            <a:off x="1277355" y="8638564"/>
            <a:ext cx="945177" cy="859252"/>
          </a:xfrm>
          <a:prstGeom prst="rect">
            <a:avLst/>
          </a:prstGeom>
        </p:spPr>
      </p:pic>
      <p:pic>
        <p:nvPicPr>
          <p:cNvPr id="6" name="図 5" descr="図形 が含まれている画像&#10;&#10;自動的に生成された説明">
            <a:extLst>
              <a:ext uri="{FF2B5EF4-FFF2-40B4-BE49-F238E27FC236}">
                <a16:creationId xmlns:a16="http://schemas.microsoft.com/office/drawing/2014/main" id="{477E41A7-DB73-6F4A-A059-1BFD164AF4D7}"/>
              </a:ext>
            </a:extLst>
          </p:cNvPr>
          <p:cNvPicPr>
            <a:picLocks noChangeAspect="1"/>
          </p:cNvPicPr>
          <p:nvPr/>
        </p:nvPicPr>
        <p:blipFill>
          <a:blip r:embed="rId3"/>
          <a:stretch>
            <a:fillRect/>
          </a:stretch>
        </p:blipFill>
        <p:spPr>
          <a:xfrm>
            <a:off x="2386052" y="8615802"/>
            <a:ext cx="916156" cy="882014"/>
          </a:xfrm>
          <a:prstGeom prst="rect">
            <a:avLst/>
          </a:prstGeom>
        </p:spPr>
      </p:pic>
      <p:pic>
        <p:nvPicPr>
          <p:cNvPr id="11" name="図 10">
            <a:extLst>
              <a:ext uri="{FF2B5EF4-FFF2-40B4-BE49-F238E27FC236}">
                <a16:creationId xmlns:a16="http://schemas.microsoft.com/office/drawing/2014/main" id="{84CEC5AC-A88A-004C-9F21-61EDCD378ACD}"/>
              </a:ext>
            </a:extLst>
          </p:cNvPr>
          <p:cNvPicPr>
            <a:picLocks noChangeAspect="1"/>
          </p:cNvPicPr>
          <p:nvPr/>
        </p:nvPicPr>
        <p:blipFill>
          <a:blip r:embed="rId4"/>
          <a:stretch>
            <a:fillRect/>
          </a:stretch>
        </p:blipFill>
        <p:spPr>
          <a:xfrm>
            <a:off x="3344652" y="8615802"/>
            <a:ext cx="916156" cy="836490"/>
          </a:xfrm>
          <a:prstGeom prst="rect">
            <a:avLst/>
          </a:prstGeom>
        </p:spPr>
      </p:pic>
      <p:pic>
        <p:nvPicPr>
          <p:cNvPr id="13" name="図 12" descr="モニター が含まれている画像&#10;&#10;自動的に生成された説明">
            <a:extLst>
              <a:ext uri="{FF2B5EF4-FFF2-40B4-BE49-F238E27FC236}">
                <a16:creationId xmlns:a16="http://schemas.microsoft.com/office/drawing/2014/main" id="{D17ECA5C-6ACF-E24B-A71D-B27107DB0627}"/>
              </a:ext>
            </a:extLst>
          </p:cNvPr>
          <p:cNvPicPr>
            <a:picLocks noChangeAspect="1"/>
          </p:cNvPicPr>
          <p:nvPr/>
        </p:nvPicPr>
        <p:blipFill>
          <a:blip r:embed="rId5"/>
          <a:stretch>
            <a:fillRect/>
          </a:stretch>
        </p:blipFill>
        <p:spPr>
          <a:xfrm>
            <a:off x="4359431" y="8638564"/>
            <a:ext cx="864942" cy="790967"/>
          </a:xfrm>
          <a:prstGeom prst="rect">
            <a:avLst/>
          </a:prstGeom>
        </p:spPr>
      </p:pic>
      <p:pic>
        <p:nvPicPr>
          <p:cNvPr id="15" name="図 14">
            <a:extLst>
              <a:ext uri="{FF2B5EF4-FFF2-40B4-BE49-F238E27FC236}">
                <a16:creationId xmlns:a16="http://schemas.microsoft.com/office/drawing/2014/main" id="{073ECEA4-E0DB-1B4B-8F35-E9116EF7952C}"/>
              </a:ext>
            </a:extLst>
          </p:cNvPr>
          <p:cNvPicPr>
            <a:picLocks noChangeAspect="1"/>
          </p:cNvPicPr>
          <p:nvPr/>
        </p:nvPicPr>
        <p:blipFill>
          <a:blip r:embed="rId6"/>
          <a:stretch>
            <a:fillRect/>
          </a:stretch>
        </p:blipFill>
        <p:spPr>
          <a:xfrm>
            <a:off x="5263036" y="8638564"/>
            <a:ext cx="876323" cy="790967"/>
          </a:xfrm>
          <a:prstGeom prst="rect">
            <a:avLst/>
          </a:prstGeom>
        </p:spPr>
      </p:pic>
    </p:spTree>
    <p:extLst>
      <p:ext uri="{BB962C8B-B14F-4D97-AF65-F5344CB8AC3E}">
        <p14:creationId xmlns:p14="http://schemas.microsoft.com/office/powerpoint/2010/main" val="225704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2D5498-0B98-DD47-AC0F-F49C9121EFD1}"/>
              </a:ext>
            </a:extLst>
          </p:cNvPr>
          <p:cNvSpPr>
            <a:spLocks noGrp="1"/>
          </p:cNvSpPr>
          <p:nvPr>
            <p:ph type="sldNum" sz="quarter" idx="12"/>
          </p:nvPr>
        </p:nvSpPr>
        <p:spPr/>
        <p:txBody>
          <a:bodyPr/>
          <a:lstStyle/>
          <a:p>
            <a:fld id="{1D026AE3-2BCD-4743-B55E-347788B72823}" type="slidenum">
              <a:rPr kumimoji="1" lang="ja-JP" altLang="en-US" smtClean="0"/>
              <a:t>8</a:t>
            </a:fld>
            <a:endParaRPr kumimoji="1" lang="ja-JP" altLang="en-US"/>
          </a:p>
        </p:txBody>
      </p:sp>
      <p:sp>
        <p:nvSpPr>
          <p:cNvPr id="8" name="テキスト ボックス 7">
            <a:extLst>
              <a:ext uri="{FF2B5EF4-FFF2-40B4-BE49-F238E27FC236}">
                <a16:creationId xmlns:a16="http://schemas.microsoft.com/office/drawing/2014/main" id="{7C6F3681-1F1D-724B-B620-E088AECD6C82}"/>
              </a:ext>
            </a:extLst>
          </p:cNvPr>
          <p:cNvSpPr txBox="1"/>
          <p:nvPr/>
        </p:nvSpPr>
        <p:spPr>
          <a:xfrm>
            <a:off x="733960" y="1829068"/>
            <a:ext cx="5474043" cy="7786747"/>
          </a:xfrm>
          <a:prstGeom prst="rect">
            <a:avLst/>
          </a:prstGeom>
          <a:noFill/>
        </p:spPr>
        <p:txBody>
          <a:bodyPr wrap="square" rtlCol="0">
            <a:spAutoFit/>
          </a:bodyPr>
          <a:lstStyle/>
          <a:p>
            <a:r>
              <a:rPr lang="ja-JP" altLang="en-US" sz="2000">
                <a:latin typeface="+mn-ea"/>
              </a:rPr>
              <a:t>世の中にはたくさんの占いがありますが、生まれたタイミングによって性格やその後の人生を知ることができる場合、自分の生まれ持っての運命で、経済が強いのか弱いのかを知ることができます。</a:t>
            </a:r>
            <a:endParaRPr lang="en-US" altLang="ja-JP" sz="2000" dirty="0">
              <a:latin typeface="+mn-ea"/>
            </a:endParaRPr>
          </a:p>
          <a:p>
            <a:endParaRPr lang="en-US" altLang="ja-JP" sz="2000" dirty="0">
              <a:latin typeface="+mn-ea"/>
            </a:endParaRPr>
          </a:p>
          <a:p>
            <a:r>
              <a:rPr lang="ja-JP" altLang="en-US" sz="2000">
                <a:latin typeface="+mn-ea"/>
              </a:rPr>
              <a:t>残念に思う方もいらっしゃるかもしれませんが、中には生まれつき経済に恵まれないタイプの方もいらっしゃいます。</a:t>
            </a:r>
            <a:endParaRPr lang="en-US" altLang="ja-JP" sz="2000" dirty="0">
              <a:latin typeface="+mn-ea"/>
            </a:endParaRPr>
          </a:p>
          <a:p>
            <a:endParaRPr lang="en-US" altLang="ja-JP" sz="2000" dirty="0">
              <a:latin typeface="+mn-ea"/>
            </a:endParaRPr>
          </a:p>
          <a:p>
            <a:r>
              <a:rPr lang="ja-JP" altLang="en-US" sz="2000">
                <a:latin typeface="+mn-ea"/>
              </a:rPr>
              <a:t>例えば、九星気学を例にとると、</a:t>
            </a:r>
            <a:endParaRPr lang="en-US" altLang="ja-JP" sz="2000" dirty="0">
              <a:latin typeface="+mn-ea"/>
            </a:endParaRPr>
          </a:p>
          <a:p>
            <a:endParaRPr lang="en-US" altLang="ja-JP" sz="2000" dirty="0">
              <a:latin typeface="+mn-ea"/>
            </a:endParaRPr>
          </a:p>
          <a:p>
            <a:r>
              <a:rPr lang="ja-JP" altLang="en-US" sz="2000">
                <a:latin typeface="+mn-ea"/>
              </a:rPr>
              <a:t>七赤金星は、そもそも金銭の取り扱いに長けており、華やかな物事に自然につながる縁があります。</a:t>
            </a:r>
            <a:endParaRPr lang="en-US" altLang="ja-JP" sz="2000" dirty="0">
              <a:latin typeface="+mn-ea"/>
            </a:endParaRPr>
          </a:p>
          <a:p>
            <a:endParaRPr lang="en-US" altLang="ja-JP" sz="2000" dirty="0">
              <a:latin typeface="+mn-ea"/>
            </a:endParaRPr>
          </a:p>
          <a:p>
            <a:r>
              <a:rPr lang="ja-JP" altLang="en-US" sz="2000">
                <a:latin typeface="+mn-ea"/>
              </a:rPr>
              <a:t>二黒土星はそもそも質素な性格で、贅沢や遊びとはあまり縁がありません。そして若いときには特に金銭の苦労が多いとも言われています。</a:t>
            </a:r>
            <a:endParaRPr lang="en-US" altLang="ja-JP" sz="2000" dirty="0">
              <a:latin typeface="+mn-ea"/>
            </a:endParaRPr>
          </a:p>
          <a:p>
            <a:endParaRPr lang="en-US" altLang="ja-JP" sz="2000" dirty="0">
              <a:latin typeface="+mn-ea"/>
            </a:endParaRPr>
          </a:p>
          <a:p>
            <a:r>
              <a:rPr lang="ja-JP" altLang="en-US" sz="2000">
                <a:latin typeface="+mn-ea"/>
              </a:rPr>
              <a:t>もちろん、この運命を願うように調整していくことができるのが占いを学ぶ醍醐味ですので、良くも悪くも生まれだけで人生の質は決まらないことも覚えておいてください。</a:t>
            </a:r>
            <a:endParaRPr lang="en-US" altLang="ja-JP" sz="2000" dirty="0">
              <a:latin typeface="+mn-ea"/>
            </a:endParaRPr>
          </a:p>
        </p:txBody>
      </p:sp>
      <p:sp>
        <p:nvSpPr>
          <p:cNvPr id="9" name="テキスト ボックス 8">
            <a:extLst>
              <a:ext uri="{FF2B5EF4-FFF2-40B4-BE49-F238E27FC236}">
                <a16:creationId xmlns:a16="http://schemas.microsoft.com/office/drawing/2014/main" id="{072558B9-0E72-9940-A410-D146174168AB}"/>
              </a:ext>
            </a:extLst>
          </p:cNvPr>
          <p:cNvSpPr txBox="1"/>
          <p:nvPr/>
        </p:nvSpPr>
        <p:spPr>
          <a:xfrm>
            <a:off x="818417" y="631215"/>
            <a:ext cx="5019380" cy="584775"/>
          </a:xfrm>
          <a:prstGeom prst="rect">
            <a:avLst/>
          </a:prstGeom>
          <a:noFill/>
        </p:spPr>
        <p:txBody>
          <a:bodyPr wrap="square" rtlCol="0">
            <a:spAutoFit/>
          </a:bodyPr>
          <a:lstStyle/>
          <a:p>
            <a:r>
              <a:rPr kumimoji="1" lang="en-US" altLang="ja-JP" sz="3200" b="1" dirty="0"/>
              <a:t>1  </a:t>
            </a:r>
            <a:r>
              <a:rPr kumimoji="1" lang="ja-JP" altLang="en-US" sz="3200" b="1"/>
              <a:t>自分の星と強みを知る</a:t>
            </a:r>
          </a:p>
        </p:txBody>
      </p:sp>
      <p:pic>
        <p:nvPicPr>
          <p:cNvPr id="6" name="図 5" descr="図形 が含まれている画像&#10;&#10;自動的に生成された説明">
            <a:extLst>
              <a:ext uri="{FF2B5EF4-FFF2-40B4-BE49-F238E27FC236}">
                <a16:creationId xmlns:a16="http://schemas.microsoft.com/office/drawing/2014/main" id="{FBA4AE76-D8EA-3E4E-A305-06F1213638FE}"/>
              </a:ext>
            </a:extLst>
          </p:cNvPr>
          <p:cNvPicPr>
            <a:picLocks noChangeAspect="1"/>
          </p:cNvPicPr>
          <p:nvPr/>
        </p:nvPicPr>
        <p:blipFill>
          <a:blip r:embed="rId2"/>
          <a:stretch>
            <a:fillRect/>
          </a:stretch>
        </p:blipFill>
        <p:spPr>
          <a:xfrm>
            <a:off x="5614988" y="359778"/>
            <a:ext cx="945177" cy="859252"/>
          </a:xfrm>
          <a:prstGeom prst="rect">
            <a:avLst/>
          </a:prstGeom>
        </p:spPr>
      </p:pic>
    </p:spTree>
    <p:extLst>
      <p:ext uri="{BB962C8B-B14F-4D97-AF65-F5344CB8AC3E}">
        <p14:creationId xmlns:p14="http://schemas.microsoft.com/office/powerpoint/2010/main" val="248841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708611672"/>
              </p:ext>
            </p:extLst>
          </p:nvPr>
        </p:nvGraphicFramePr>
        <p:xfrm>
          <a:off x="595859" y="1499056"/>
          <a:ext cx="6035460" cy="6477000"/>
        </p:xfrm>
        <a:graphic>
          <a:graphicData uri="http://schemas.openxmlformats.org/drawingml/2006/table">
            <a:tbl>
              <a:tblPr firstRow="1" bandRow="1">
                <a:tableStyleId>{D27102A9-8310-4765-A935-A1911B00CA55}</a:tableStyleId>
              </a:tblPr>
              <a:tblGrid>
                <a:gridCol w="2473377">
                  <a:extLst>
                    <a:ext uri="{9D8B030D-6E8A-4147-A177-3AD203B41FA5}">
                      <a16:colId xmlns:a16="http://schemas.microsoft.com/office/drawing/2014/main" val="20000"/>
                    </a:ext>
                  </a:extLst>
                </a:gridCol>
                <a:gridCol w="3562083">
                  <a:extLst>
                    <a:ext uri="{9D8B030D-6E8A-4147-A177-3AD203B41FA5}">
                      <a16:colId xmlns:a16="http://schemas.microsoft.com/office/drawing/2014/main" val="20003"/>
                    </a:ext>
                  </a:extLst>
                </a:gridCol>
              </a:tblGrid>
              <a:tr h="278130">
                <a:tc>
                  <a:txBody>
                    <a:bodyPr/>
                    <a:lstStyle/>
                    <a:p>
                      <a:pPr algn="ctr"/>
                      <a:r>
                        <a:rPr kumimoji="1" lang="ja-JP" altLang="en-US" sz="2000" dirty="0"/>
                        <a:t>本命星</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000"/>
                        <a:t>特徴</a:t>
                      </a:r>
                      <a:endParaRPr kumimoji="1" lang="ja-JP" altLang="en-US" sz="2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8130">
                <a:tc>
                  <a:txBody>
                    <a:bodyPr/>
                    <a:lstStyle/>
                    <a:p>
                      <a:pPr algn="l"/>
                      <a:r>
                        <a:rPr kumimoji="1" lang="ja-JP" altLang="en-US" sz="2000" b="0" dirty="0">
                          <a:solidFill>
                            <a:schemeClr val="tx1"/>
                          </a:solidFill>
                        </a:rPr>
                        <a:t>一</a:t>
                      </a:r>
                      <a:r>
                        <a:rPr kumimoji="1" lang="ja-JP" altLang="en-US" sz="2000" b="0">
                          <a:solidFill>
                            <a:schemeClr val="tx1"/>
                          </a:solidFill>
                        </a:rPr>
                        <a:t>白水星　</a:t>
                      </a:r>
                      <a:endParaRPr kumimoji="1" lang="en-US" altLang="ja-JP" sz="2000" b="0" dirty="0">
                        <a:solidFill>
                          <a:schemeClr val="tx1"/>
                        </a:solidFill>
                      </a:endParaRPr>
                    </a:p>
                    <a:p>
                      <a:pPr algn="l"/>
                      <a:r>
                        <a:rPr kumimoji="1" lang="ja-JP" altLang="en-US" sz="2000" b="0">
                          <a:solidFill>
                            <a:schemeClr val="tx1"/>
                          </a:solidFill>
                        </a:rPr>
                        <a:t>いっぱくすいせい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ja-JP" altLang="en-US" sz="1600"/>
                        <a:t>貯金や蓄財が得意。創造性が高いので、知的財産を持つことも多い。</a:t>
                      </a:r>
                      <a:endParaRPr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278130">
                <a:tc>
                  <a:txBody>
                    <a:bodyPr/>
                    <a:lstStyle/>
                    <a:p>
                      <a:pPr algn="l"/>
                      <a:r>
                        <a:rPr kumimoji="1" lang="ja-JP" altLang="en-US" sz="2000" b="0">
                          <a:solidFill>
                            <a:schemeClr val="tx1"/>
                          </a:solidFill>
                        </a:rPr>
                        <a:t>二黒土星　</a:t>
                      </a:r>
                      <a:endParaRPr kumimoji="1" lang="en-US" altLang="ja-JP" sz="2000" b="0" dirty="0">
                        <a:solidFill>
                          <a:schemeClr val="tx1"/>
                        </a:solidFill>
                      </a:endParaRPr>
                    </a:p>
                    <a:p>
                      <a:pPr algn="l"/>
                      <a:r>
                        <a:rPr kumimoji="1" lang="ja-JP" altLang="en-US" sz="2000" b="0">
                          <a:solidFill>
                            <a:schemeClr val="tx1"/>
                          </a:solidFill>
                        </a:rPr>
                        <a:t>じこくどせい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600"/>
                        <a:t>安定性高い。節約など家庭の切り盛りが得意。若い頃は金銭の苦労も。</a:t>
                      </a:r>
                      <a:endParaRPr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8130">
                <a:tc>
                  <a:txBody>
                    <a:bodyPr/>
                    <a:lstStyle/>
                    <a:p>
                      <a:pPr algn="l"/>
                      <a:r>
                        <a:rPr kumimoji="1" lang="ja-JP" altLang="en-US" sz="2000" b="0" dirty="0">
                          <a:solidFill>
                            <a:schemeClr val="tx1"/>
                          </a:solidFill>
                        </a:rPr>
                        <a:t>三</a:t>
                      </a:r>
                      <a:r>
                        <a:rPr kumimoji="1" lang="ja-JP" altLang="en-US" sz="2000" b="0">
                          <a:solidFill>
                            <a:schemeClr val="tx1"/>
                          </a:solidFill>
                        </a:rPr>
                        <a:t>碧木星　</a:t>
                      </a:r>
                      <a:endParaRPr kumimoji="1" lang="en-US" altLang="ja-JP" sz="2000" b="0" dirty="0">
                        <a:solidFill>
                          <a:schemeClr val="tx1"/>
                        </a:solidFill>
                      </a:endParaRPr>
                    </a:p>
                    <a:p>
                      <a:pPr algn="l"/>
                      <a:r>
                        <a:rPr kumimoji="1" lang="ja-JP" altLang="en-US" sz="2000" b="0">
                          <a:solidFill>
                            <a:schemeClr val="tx1"/>
                          </a:solidFill>
                        </a:rPr>
                        <a:t>さんぺきもくせい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ja-JP" altLang="en-US" sz="1600"/>
                        <a:t>明るくて前向きな発展性がある。話術に長け、営業トークなどがうまい。</a:t>
                      </a:r>
                      <a:endParaRPr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78130">
                <a:tc>
                  <a:txBody>
                    <a:bodyPr/>
                    <a:lstStyle/>
                    <a:p>
                      <a:pPr algn="l"/>
                      <a:r>
                        <a:rPr kumimoji="1" lang="ja-JP" altLang="en-US" sz="2000" b="0" dirty="0">
                          <a:solidFill>
                            <a:schemeClr val="tx1"/>
                          </a:solidFill>
                        </a:rPr>
                        <a:t>四</a:t>
                      </a:r>
                      <a:r>
                        <a:rPr kumimoji="1" lang="ja-JP" altLang="en-US" sz="2000" b="0">
                          <a:solidFill>
                            <a:schemeClr val="tx1"/>
                          </a:solidFill>
                        </a:rPr>
                        <a:t>緑木星　</a:t>
                      </a:r>
                      <a:endParaRPr kumimoji="1" lang="en-US" altLang="ja-JP" sz="2000" b="0" dirty="0">
                        <a:solidFill>
                          <a:schemeClr val="tx1"/>
                        </a:solidFill>
                      </a:endParaRPr>
                    </a:p>
                    <a:p>
                      <a:pPr algn="l"/>
                      <a:r>
                        <a:rPr kumimoji="1" lang="ja-JP" altLang="en-US" sz="2000" b="0">
                          <a:solidFill>
                            <a:schemeClr val="tx1"/>
                          </a:solidFill>
                        </a:rPr>
                        <a:t>しろくもくせい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600"/>
                        <a:t>人気とご縁に強く。金銭も人が運んでくる。遠方との取引に恵まれる。</a:t>
                      </a:r>
                      <a:endParaRPr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78130">
                <a:tc>
                  <a:txBody>
                    <a:bodyPr/>
                    <a:lstStyle/>
                    <a:p>
                      <a:pPr algn="l"/>
                      <a:r>
                        <a:rPr kumimoji="1" lang="ja-JP" altLang="en-US" sz="2000" b="0">
                          <a:solidFill>
                            <a:schemeClr val="tx1"/>
                          </a:solidFill>
                        </a:rPr>
                        <a:t>五黄土星　</a:t>
                      </a:r>
                      <a:endParaRPr kumimoji="1" lang="en-US" altLang="ja-JP" sz="2000" b="0" dirty="0">
                        <a:solidFill>
                          <a:schemeClr val="tx1"/>
                        </a:solidFill>
                      </a:endParaRPr>
                    </a:p>
                    <a:p>
                      <a:pPr algn="l"/>
                      <a:r>
                        <a:rPr kumimoji="1" lang="ja-JP" altLang="en-US" sz="2000" b="0">
                          <a:solidFill>
                            <a:schemeClr val="tx1"/>
                          </a:solidFill>
                        </a:rPr>
                        <a:t>ごおおうどせい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ja-JP" altLang="en-US" sz="1600"/>
                        <a:t>リーダーシップが強く、並外れた努力家、経営者として成功者も多い。</a:t>
                      </a:r>
                      <a:endParaRPr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278130">
                <a:tc>
                  <a:txBody>
                    <a:bodyPr/>
                    <a:lstStyle/>
                    <a:p>
                      <a:pPr algn="l"/>
                      <a:r>
                        <a:rPr kumimoji="1" lang="ja-JP" altLang="en-US" sz="2000" b="0" dirty="0">
                          <a:solidFill>
                            <a:schemeClr val="tx1"/>
                          </a:solidFill>
                        </a:rPr>
                        <a:t>六</a:t>
                      </a:r>
                      <a:r>
                        <a:rPr kumimoji="1" lang="ja-JP" altLang="en-US" sz="2000" b="0">
                          <a:solidFill>
                            <a:schemeClr val="tx1"/>
                          </a:solidFill>
                        </a:rPr>
                        <a:t>白金星　</a:t>
                      </a:r>
                      <a:endParaRPr kumimoji="1" lang="en-US" altLang="ja-JP" sz="2000" b="0" dirty="0">
                        <a:solidFill>
                          <a:schemeClr val="tx1"/>
                        </a:solidFill>
                      </a:endParaRPr>
                    </a:p>
                    <a:p>
                      <a:pPr algn="l"/>
                      <a:r>
                        <a:rPr kumimoji="1" lang="ja-JP" altLang="en-US" sz="2000" b="0">
                          <a:solidFill>
                            <a:schemeClr val="tx1"/>
                          </a:solidFill>
                        </a:rPr>
                        <a:t>ろっぱくきんせい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600"/>
                        <a:t>仕事星。スピードと回転が速い。銀行や役所など固い仕事でも成功する。</a:t>
                      </a:r>
                      <a:endParaRPr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8130">
                <a:tc>
                  <a:txBody>
                    <a:bodyPr/>
                    <a:lstStyle/>
                    <a:p>
                      <a:pPr algn="l"/>
                      <a:r>
                        <a:rPr kumimoji="1" lang="ja-JP" altLang="en-US" sz="2000" b="0" dirty="0">
                          <a:solidFill>
                            <a:schemeClr val="tx1"/>
                          </a:solidFill>
                        </a:rPr>
                        <a:t>七</a:t>
                      </a:r>
                      <a:r>
                        <a:rPr kumimoji="1" lang="ja-JP" altLang="en-US" sz="2000" b="0">
                          <a:solidFill>
                            <a:schemeClr val="tx1"/>
                          </a:solidFill>
                        </a:rPr>
                        <a:t>赤金星　</a:t>
                      </a:r>
                      <a:endParaRPr kumimoji="1" lang="en-US" altLang="ja-JP" sz="2000" b="0" dirty="0">
                        <a:solidFill>
                          <a:schemeClr val="tx1"/>
                        </a:solidFill>
                      </a:endParaRPr>
                    </a:p>
                    <a:p>
                      <a:pPr algn="l"/>
                      <a:r>
                        <a:rPr kumimoji="1" lang="ja-JP" altLang="en-US" sz="2000" b="0">
                          <a:solidFill>
                            <a:schemeClr val="tx1"/>
                          </a:solidFill>
                        </a:rPr>
                        <a:t>しちせききんせい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ja-JP" altLang="en-US" sz="1600"/>
                        <a:t>金銭の取り扱いがうまく、華やかな場とつながる。人を癒す話術も得意。</a:t>
                      </a:r>
                      <a:endParaRPr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278130">
                <a:tc>
                  <a:txBody>
                    <a:bodyPr/>
                    <a:lstStyle/>
                    <a:p>
                      <a:pPr algn="l"/>
                      <a:r>
                        <a:rPr kumimoji="1" lang="ja-JP" altLang="en-US" sz="2000" b="0">
                          <a:solidFill>
                            <a:schemeClr val="tx1"/>
                          </a:solidFill>
                        </a:rPr>
                        <a:t>八白土星　</a:t>
                      </a:r>
                      <a:endParaRPr kumimoji="1" lang="en-US" altLang="ja-JP" sz="2000" b="0" dirty="0">
                        <a:solidFill>
                          <a:schemeClr val="tx1"/>
                        </a:solidFill>
                      </a:endParaRPr>
                    </a:p>
                    <a:p>
                      <a:pPr algn="l"/>
                      <a:r>
                        <a:rPr kumimoji="1" lang="ja-JP" altLang="en-US" sz="2000" b="0">
                          <a:solidFill>
                            <a:schemeClr val="tx1"/>
                          </a:solidFill>
                        </a:rPr>
                        <a:t>はっぱくどせい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600"/>
                        <a:t>変化に強く、チャンスをつかむ。博打運や相続などの継承運もある。</a:t>
                      </a:r>
                      <a:endParaRPr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78130">
                <a:tc>
                  <a:txBody>
                    <a:bodyPr/>
                    <a:lstStyle/>
                    <a:p>
                      <a:pPr algn="l"/>
                      <a:r>
                        <a:rPr kumimoji="1" lang="ja-JP" altLang="en-US" sz="2000" b="0" dirty="0">
                          <a:solidFill>
                            <a:schemeClr val="tx1"/>
                          </a:solidFill>
                        </a:rPr>
                        <a:t>九</a:t>
                      </a:r>
                      <a:r>
                        <a:rPr kumimoji="1" lang="ja-JP" altLang="en-US" sz="2000" b="0">
                          <a:solidFill>
                            <a:schemeClr val="tx1"/>
                          </a:solidFill>
                        </a:rPr>
                        <a:t>紫火星　</a:t>
                      </a:r>
                      <a:endParaRPr kumimoji="1" lang="en-US" altLang="ja-JP" sz="2000" b="0" dirty="0">
                        <a:solidFill>
                          <a:schemeClr val="tx1"/>
                        </a:solidFill>
                      </a:endParaRPr>
                    </a:p>
                    <a:p>
                      <a:pPr algn="l"/>
                      <a:r>
                        <a:rPr kumimoji="1" lang="ja-JP" altLang="en-US" sz="2000" b="0">
                          <a:solidFill>
                            <a:schemeClr val="tx1"/>
                          </a:solidFill>
                        </a:rPr>
                        <a:t>きゅうしかせい</a:t>
                      </a:r>
                      <a:endParaRPr kumimoji="1" lang="ja-JP" altLang="en-US" sz="20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600"/>
                        <a:t>研究など頭脳労働に強い。カリスマ性があり舞台人としての成功も。</a:t>
                      </a:r>
                      <a:endParaRPr kumimoji="1" lang="ja-JP" alt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bl>
          </a:graphicData>
        </a:graphic>
      </p:graphicFrame>
      <p:sp>
        <p:nvSpPr>
          <p:cNvPr id="4" name="スライド番号プレースホルダー 3"/>
          <p:cNvSpPr>
            <a:spLocks noGrp="1"/>
          </p:cNvSpPr>
          <p:nvPr>
            <p:ph type="sldNum" sz="quarter" idx="12"/>
          </p:nvPr>
        </p:nvSpPr>
        <p:spPr/>
        <p:txBody>
          <a:bodyPr/>
          <a:lstStyle/>
          <a:p>
            <a:fld id="{46D116A6-36C1-EA49-964A-BBDD67B3C32F}" type="slidenum">
              <a:rPr kumimoji="1" lang="ja-JP" altLang="en-US" smtClean="0"/>
              <a:t>9</a:t>
            </a:fld>
            <a:endParaRPr kumimoji="1" lang="ja-JP" altLang="en-US"/>
          </a:p>
        </p:txBody>
      </p:sp>
      <p:sp>
        <p:nvSpPr>
          <p:cNvPr id="8" name="テキスト ボックス 7"/>
          <p:cNvSpPr txBox="1"/>
          <p:nvPr/>
        </p:nvSpPr>
        <p:spPr>
          <a:xfrm>
            <a:off x="532151" y="8259122"/>
            <a:ext cx="6162876" cy="1015663"/>
          </a:xfrm>
          <a:prstGeom prst="rect">
            <a:avLst/>
          </a:prstGeom>
          <a:noFill/>
        </p:spPr>
        <p:txBody>
          <a:bodyPr wrap="square" rtlCol="0">
            <a:spAutoFit/>
          </a:bodyPr>
          <a:lstStyle/>
          <a:p>
            <a:r>
              <a:rPr lang="en-US" altLang="ja-JP" sz="2000" dirty="0">
                <a:latin typeface="MS Gothic" charset="-128"/>
                <a:ea typeface="MS Gothic" charset="-128"/>
                <a:cs typeface="MS Gothic" charset="-128"/>
              </a:rPr>
              <a:t>※</a:t>
            </a:r>
          </a:p>
          <a:p>
            <a:r>
              <a:rPr lang="ja-JP" altLang="ja-JP" sz="2000">
                <a:latin typeface="MS Gothic" charset="-128"/>
                <a:ea typeface="MS Gothic" charset="-128"/>
                <a:cs typeface="MS Gothic" charset="-128"/>
              </a:rPr>
              <a:t>各年</a:t>
            </a:r>
            <a:r>
              <a:rPr lang="ja-JP" altLang="ja-JP" sz="2000" dirty="0">
                <a:latin typeface="MS Gothic" charset="-128"/>
                <a:ea typeface="MS Gothic" charset="-128"/>
                <a:cs typeface="MS Gothic" charset="-128"/>
              </a:rPr>
              <a:t>の節分以前（</a:t>
            </a:r>
            <a:r>
              <a:rPr lang="en-US" altLang="ja-JP" sz="2000" dirty="0">
                <a:latin typeface="MS Gothic" charset="-128"/>
                <a:ea typeface="MS Gothic" charset="-128"/>
                <a:cs typeface="MS Gothic" charset="-128"/>
              </a:rPr>
              <a:t>1</a:t>
            </a:r>
            <a:r>
              <a:rPr lang="ja-JP" altLang="ja-JP" sz="2000" dirty="0">
                <a:latin typeface="MS Gothic" charset="-128"/>
                <a:ea typeface="MS Gothic" charset="-128"/>
                <a:cs typeface="MS Gothic" charset="-128"/>
              </a:rPr>
              <a:t>月</a:t>
            </a:r>
            <a:r>
              <a:rPr lang="en-US" altLang="ja-JP" sz="2000" dirty="0">
                <a:latin typeface="MS Gothic" charset="-128"/>
                <a:ea typeface="MS Gothic" charset="-128"/>
                <a:cs typeface="MS Gothic" charset="-128"/>
              </a:rPr>
              <a:t>1</a:t>
            </a:r>
            <a:r>
              <a:rPr lang="ja-JP" altLang="ja-JP" sz="2000" dirty="0">
                <a:latin typeface="MS Gothic" charset="-128"/>
                <a:ea typeface="MS Gothic" charset="-128"/>
                <a:cs typeface="MS Gothic" charset="-128"/>
              </a:rPr>
              <a:t>日～</a:t>
            </a:r>
            <a:r>
              <a:rPr lang="en-US" altLang="ja-JP" sz="2000" dirty="0">
                <a:latin typeface="MS Gothic" charset="-128"/>
                <a:ea typeface="MS Gothic" charset="-128"/>
                <a:cs typeface="MS Gothic" charset="-128"/>
              </a:rPr>
              <a:t>2</a:t>
            </a:r>
            <a:r>
              <a:rPr lang="ja-JP" altLang="ja-JP" sz="2000" dirty="0">
                <a:latin typeface="MS Gothic" charset="-128"/>
                <a:ea typeface="MS Gothic" charset="-128"/>
                <a:cs typeface="MS Gothic" charset="-128"/>
              </a:rPr>
              <a:t>月</a:t>
            </a:r>
            <a:r>
              <a:rPr lang="en-US" altLang="ja-JP" sz="2000" dirty="0">
                <a:latin typeface="MS Gothic" charset="-128"/>
                <a:ea typeface="MS Gothic" charset="-128"/>
                <a:cs typeface="MS Gothic" charset="-128"/>
              </a:rPr>
              <a:t>3</a:t>
            </a:r>
            <a:r>
              <a:rPr lang="ja-JP" altLang="ja-JP" sz="2000" dirty="0">
                <a:latin typeface="MS Gothic" charset="-128"/>
                <a:ea typeface="MS Gothic" charset="-128"/>
                <a:cs typeface="MS Gothic" charset="-128"/>
              </a:rPr>
              <a:t>日）</a:t>
            </a:r>
            <a:r>
              <a:rPr lang="ja-JP" altLang="en-US" sz="2000" dirty="0">
                <a:latin typeface="MS Gothic" charset="-128"/>
                <a:ea typeface="MS Gothic" charset="-128"/>
                <a:cs typeface="MS Gothic" charset="-128"/>
              </a:rPr>
              <a:t>に</a:t>
            </a:r>
            <a:r>
              <a:rPr lang="ja-JP" altLang="ja-JP" sz="2000" dirty="0">
                <a:latin typeface="MS Gothic" charset="-128"/>
                <a:ea typeface="MS Gothic" charset="-128"/>
                <a:cs typeface="MS Gothic" charset="-128"/>
              </a:rPr>
              <a:t>生まれた人は前年</a:t>
            </a:r>
            <a:r>
              <a:rPr lang="ja-JP" altLang="en-US" sz="2000" dirty="0">
                <a:latin typeface="MS Gothic" charset="-128"/>
                <a:ea typeface="MS Gothic" charset="-128"/>
                <a:cs typeface="MS Gothic" charset="-128"/>
              </a:rPr>
              <a:t>生まれとみなす。</a:t>
            </a:r>
            <a:endParaRPr lang="en-US" altLang="ja-JP" sz="2000" dirty="0">
              <a:latin typeface="MS Gothic" charset="-128"/>
              <a:ea typeface="MS Gothic" charset="-128"/>
              <a:cs typeface="MS Gothic" charset="-128"/>
            </a:endParaRPr>
          </a:p>
        </p:txBody>
      </p:sp>
      <p:sp>
        <p:nvSpPr>
          <p:cNvPr id="6" name="テキスト ボックス 5">
            <a:extLst>
              <a:ext uri="{FF2B5EF4-FFF2-40B4-BE49-F238E27FC236}">
                <a16:creationId xmlns:a16="http://schemas.microsoft.com/office/drawing/2014/main" id="{F9CF0BF4-070E-0A4A-A508-EC804B3A24BE}"/>
              </a:ext>
            </a:extLst>
          </p:cNvPr>
          <p:cNvSpPr txBox="1"/>
          <p:nvPr/>
        </p:nvSpPr>
        <p:spPr>
          <a:xfrm>
            <a:off x="818417" y="631215"/>
            <a:ext cx="5019380" cy="584775"/>
          </a:xfrm>
          <a:prstGeom prst="rect">
            <a:avLst/>
          </a:prstGeom>
          <a:noFill/>
        </p:spPr>
        <p:txBody>
          <a:bodyPr wrap="square" rtlCol="0">
            <a:spAutoFit/>
          </a:bodyPr>
          <a:lstStyle/>
          <a:p>
            <a:r>
              <a:rPr kumimoji="1" lang="ja-JP" altLang="en-US" sz="3200" b="1">
                <a:latin typeface="MS Gothic" charset="-128"/>
                <a:ea typeface="MS Gothic" charset="-128"/>
              </a:rPr>
              <a:t>お金に関わる特徴は？</a:t>
            </a:r>
            <a:endParaRPr kumimoji="1" lang="ja-JP" altLang="en-US" sz="3200" b="1"/>
          </a:p>
        </p:txBody>
      </p:sp>
    </p:spTree>
    <p:extLst>
      <p:ext uri="{BB962C8B-B14F-4D97-AF65-F5344CB8AC3E}">
        <p14:creationId xmlns:p14="http://schemas.microsoft.com/office/powerpoint/2010/main" val="3581986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4749</Words>
  <Application>Microsoft Macintosh PowerPoint</Application>
  <PresentationFormat>A4 210 x 297 mm</PresentationFormat>
  <Paragraphs>466</Paragraphs>
  <Slides>32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MS Gothic</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木下 直子</dc:creator>
  <cp:lastModifiedBy>木下 直子</cp:lastModifiedBy>
  <cp:revision>60</cp:revision>
  <dcterms:created xsi:type="dcterms:W3CDTF">2020-10-04T07:04:32Z</dcterms:created>
  <dcterms:modified xsi:type="dcterms:W3CDTF">2022-08-14T06:28:08Z</dcterms:modified>
</cp:coreProperties>
</file>