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520" r:id="rId2"/>
    <p:sldId id="524" r:id="rId3"/>
    <p:sldId id="510" r:id="rId4"/>
    <p:sldId id="521" r:id="rId5"/>
    <p:sldId id="417" r:id="rId6"/>
    <p:sldId id="523" r:id="rId7"/>
    <p:sldId id="502" r:id="rId8"/>
    <p:sldId id="426" r:id="rId9"/>
    <p:sldId id="428" r:id="rId10"/>
    <p:sldId id="429" r:id="rId11"/>
    <p:sldId id="430" r:id="rId12"/>
    <p:sldId id="431" r:id="rId13"/>
    <p:sldId id="299" r:id="rId14"/>
    <p:sldId id="432" r:id="rId15"/>
    <p:sldId id="446" r:id="rId16"/>
    <p:sldId id="460" r:id="rId17"/>
    <p:sldId id="474" r:id="rId18"/>
    <p:sldId id="517" r:id="rId19"/>
    <p:sldId id="522" r:id="rId20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2F92"/>
    <a:srgbClr val="FEEBFF"/>
    <a:srgbClr val="B5D465"/>
    <a:srgbClr val="85BC8F"/>
    <a:srgbClr val="6A8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857"/>
  </p:normalViewPr>
  <p:slideViewPr>
    <p:cSldViewPr snapToGrid="0" snapToObjects="1">
      <p:cViewPr varScale="1">
        <p:scale>
          <a:sx n="92" d="100"/>
          <a:sy n="92" d="100"/>
        </p:scale>
        <p:origin x="3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C8A0E-98CD-C044-A55E-8520F6D0A31E}" type="datetimeFigureOut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9E820-220D-AD4A-B918-958D8E9051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8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9E820-220D-AD4A-B918-958D8E9051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63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96A-AD44-A846-9DE5-5363F12B2742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8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A597-A632-0543-9F18-2ACB26E0C847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1087-E904-B94B-BB8E-170BF3B951B6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2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94DD-729D-294B-96F2-FDB8C290BDC6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5FE6-9E70-5B4D-81F4-DE33F0B2C0F2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B4C2-6E7F-F146-94A5-7E608343B4D8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69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7ED-B089-BA44-BBEA-546FF95E75BB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90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BA3D-F86A-6A41-81BC-EAF0777B3341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35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FB0-905D-164C-9EDC-5368F2631468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1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54F17-AE9D-7E46-8CFC-B7379A1F8F3D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5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A47A-1453-004A-97D8-DA49C0411360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36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3D4F-6458-2B4A-B008-13B1E5EA423C}" type="datetime1">
              <a:rPr kumimoji="1" lang="ja-JP" altLang="en-US" smtClean="0"/>
              <a:t>2022/9/5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6AE3-2BCD-4743-B55E-347788B72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6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7">
            <a:extLst>
              <a:ext uri="{FF2B5EF4-FFF2-40B4-BE49-F238E27FC236}">
                <a16:creationId xmlns:a16="http://schemas.microsoft.com/office/drawing/2014/main" id="{9646ED53-F55A-E74B-9C41-1F5A826D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fld id="{1D026AE3-2BCD-4743-B55E-347788B72823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16A4E05-5EC7-FE5B-DD38-F7390B53C508}"/>
              </a:ext>
            </a:extLst>
          </p:cNvPr>
          <p:cNvCxnSpPr/>
          <p:nvPr/>
        </p:nvCxnSpPr>
        <p:spPr>
          <a:xfrm>
            <a:off x="2708318" y="8573251"/>
            <a:ext cx="2944935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0E4E9C-0463-80A5-383B-37F37EEE2D6B}"/>
              </a:ext>
            </a:extLst>
          </p:cNvPr>
          <p:cNvSpPr txBox="1"/>
          <p:nvPr/>
        </p:nvSpPr>
        <p:spPr>
          <a:xfrm>
            <a:off x="2708318" y="7569645"/>
            <a:ext cx="3093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/>
              <a:t>鑑定日　　　　年　　　月　　　日（　　）</a:t>
            </a:r>
            <a:endParaRPr kumimoji="1" lang="ja-JP" altLang="en-US" sz="105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AADF54-7EFE-819F-C0F4-F783CFB9A4B4}"/>
              </a:ext>
            </a:extLst>
          </p:cNvPr>
          <p:cNvSpPr txBox="1"/>
          <p:nvPr/>
        </p:nvSpPr>
        <p:spPr>
          <a:xfrm>
            <a:off x="1394847" y="6520754"/>
            <a:ext cx="418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　　　　　　　　　　　　　　　　様</a:t>
            </a:r>
            <a:endParaRPr kumimoji="1"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4825AB-072F-AD2E-7541-9B5ADB8F0084}"/>
              </a:ext>
            </a:extLst>
          </p:cNvPr>
          <p:cNvSpPr txBox="1"/>
          <p:nvPr/>
        </p:nvSpPr>
        <p:spPr>
          <a:xfrm>
            <a:off x="2708318" y="7889830"/>
            <a:ext cx="3093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/>
              <a:t>鑑定士名</a:t>
            </a:r>
            <a:endParaRPr kumimoji="1" lang="ja-JP" altLang="en-US" sz="105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F27FA8-73D2-F132-9BFB-2857FDF93873}"/>
              </a:ext>
            </a:extLst>
          </p:cNvPr>
          <p:cNvSpPr txBox="1"/>
          <p:nvPr/>
        </p:nvSpPr>
        <p:spPr>
          <a:xfrm>
            <a:off x="1394847" y="2844026"/>
            <a:ext cx="4624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sz="6000" b="1" i="1" dirty="0">
                <a:latin typeface="Book Antiqua" panose="02040602050305030304" pitchFamily="18" charset="0"/>
              </a:rPr>
              <a:t>Tarot cards</a:t>
            </a:r>
            <a:endParaRPr kumimoji="1" lang="ja-JP" altLang="en-US" sz="6000" b="1" i="1">
              <a:latin typeface="Book Antiqua" panose="02040602050305030304" pitchFamily="18" charset="0"/>
            </a:endParaRPr>
          </a:p>
        </p:txBody>
      </p:sp>
      <p:pic>
        <p:nvPicPr>
          <p:cNvPr id="54" name="図 53" descr="複数の絵画&#10;&#10;自動的に生成された説明">
            <a:extLst>
              <a:ext uri="{FF2B5EF4-FFF2-40B4-BE49-F238E27FC236}">
                <a16:creationId xmlns:a16="http://schemas.microsoft.com/office/drawing/2014/main" id="{82895123-D4D4-1AEE-0F30-F465ACFD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22" y="3767262"/>
            <a:ext cx="4804690" cy="1367842"/>
          </a:xfrm>
          <a:prstGeom prst="rect">
            <a:avLst/>
          </a:prstGeom>
        </p:spPr>
      </p:pic>
      <p:pic>
        <p:nvPicPr>
          <p:cNvPr id="56" name="図 55" descr="アイコン&#10;&#10;自動的に生成された説明">
            <a:extLst>
              <a:ext uri="{FF2B5EF4-FFF2-40B4-BE49-F238E27FC236}">
                <a16:creationId xmlns:a16="http://schemas.microsoft.com/office/drawing/2014/main" id="{CFF55A35-52BE-F64C-A49C-46933C82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292" y="453002"/>
            <a:ext cx="1029160" cy="1178005"/>
          </a:xfrm>
          <a:prstGeom prst="rect">
            <a:avLst/>
          </a:prstGeom>
        </p:spPr>
      </p:pic>
      <p:pic>
        <p:nvPicPr>
          <p:cNvPr id="58" name="図 57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F15D0634-7E40-74F2-66F7-E35896CCB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67" y="8361757"/>
            <a:ext cx="1029159" cy="1020654"/>
          </a:xfrm>
          <a:prstGeom prst="rect">
            <a:avLst/>
          </a:prstGeom>
        </p:spPr>
      </p:pic>
      <p:pic>
        <p:nvPicPr>
          <p:cNvPr id="60" name="図 59" descr="アイコン&#10;&#10;自動的に生成された説明">
            <a:extLst>
              <a:ext uri="{FF2B5EF4-FFF2-40B4-BE49-F238E27FC236}">
                <a16:creationId xmlns:a16="http://schemas.microsoft.com/office/drawing/2014/main" id="{85606188-3BC6-981D-6BAD-6CFEADB79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57" y="459148"/>
            <a:ext cx="1037665" cy="1097203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44311380-6AED-6C0F-9175-7CAE83C9D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605" y="8311712"/>
            <a:ext cx="1024907" cy="11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0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68677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1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8047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Cups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聖杯（</a:t>
            </a:r>
            <a:r>
              <a:rPr lang="en" altLang="ja-JP" b="1" dirty="0"/>
              <a:t>Cup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119712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04853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862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91626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Swords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剣（</a:t>
            </a:r>
            <a:r>
              <a:rPr lang="en" altLang="ja-JP" b="1" dirty="0"/>
              <a:t>Sword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34295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31673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5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69323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Pentacles</a:t>
                      </a:r>
                      <a:r>
                        <a:rPr kumimoji="1" lang="ja-JP" altLang="en" sz="13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39" y="446049"/>
            <a:ext cx="370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ペンタクル（</a:t>
            </a:r>
            <a:r>
              <a:rPr lang="en" altLang="ja-JP" b="1" dirty="0"/>
              <a:t>Pentacle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198031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大アルカナ</a:t>
            </a:r>
            <a:endParaRPr lang="en-US" altLang="ja-JP" sz="800" b="1" dirty="0"/>
          </a:p>
        </p:txBody>
      </p:sp>
      <p:pic>
        <p:nvPicPr>
          <p:cNvPr id="10" name="図 9" descr="Cgで描かれた絵画&#10;&#10;低い精度で自動的に生成された説明">
            <a:extLst>
              <a:ext uri="{FF2B5EF4-FFF2-40B4-BE49-F238E27FC236}">
                <a16:creationId xmlns:a16="http://schemas.microsoft.com/office/drawing/2014/main" id="{73F4BCC0-014B-E7AD-3B0D-DB1A0110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8" y="901190"/>
            <a:ext cx="2789499" cy="37193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0</a:t>
            </a:r>
            <a:r>
              <a:rPr lang="ja-JP" altLang="en-US" b="1"/>
              <a:t>：愚者</a:t>
            </a:r>
            <a:endParaRPr lang="en-US" altLang="ja-JP" b="1" dirty="0"/>
          </a:p>
          <a:p>
            <a:r>
              <a:rPr lang="en" altLang="ja-JP" dirty="0"/>
              <a:t>The Fool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旅支度</a:t>
            </a:r>
            <a:endParaRPr lang="en-US" altLang="ja-JP" sz="1200" dirty="0"/>
          </a:p>
          <a:p>
            <a:r>
              <a:rPr lang="ja-JP" altLang="en-US" sz="1200"/>
              <a:t>カバン</a:t>
            </a:r>
            <a:endParaRPr lang="en-US" altLang="ja-JP" sz="1200" dirty="0"/>
          </a:p>
          <a:p>
            <a:r>
              <a:rPr lang="ja-JP" altLang="en-US" sz="1200"/>
              <a:t>服の柄</a:t>
            </a:r>
            <a:endParaRPr lang="en-US" altLang="ja-JP" sz="1200" dirty="0"/>
          </a:p>
          <a:p>
            <a:r>
              <a:rPr lang="ja-JP" altLang="en-US" sz="1200"/>
              <a:t>白い花</a:t>
            </a:r>
            <a:endParaRPr lang="en-US" altLang="ja-JP" sz="1200" dirty="0"/>
          </a:p>
          <a:p>
            <a:r>
              <a:rPr lang="ja-JP" altLang="en-US" sz="1200"/>
              <a:t>崖</a:t>
            </a:r>
            <a:endParaRPr lang="en-US" altLang="ja-JP" sz="1200" dirty="0"/>
          </a:p>
          <a:p>
            <a:r>
              <a:rPr lang="ja-JP" altLang="en-US" sz="1200"/>
              <a:t>山</a:t>
            </a:r>
            <a:endParaRPr lang="en-US" altLang="ja-JP" sz="1200" dirty="0"/>
          </a:p>
          <a:p>
            <a:r>
              <a:rPr lang="ja-JP" altLang="en-US" sz="1200"/>
              <a:t>吠える犬</a:t>
            </a:r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16AB2E-98DD-FE2B-9C24-56D8C36F6960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・自由</a:t>
            </a:r>
            <a:endParaRPr lang="en-US" altLang="ja-JP" sz="1200" dirty="0"/>
          </a:p>
          <a:p>
            <a:r>
              <a:rPr lang="ja-JP" altLang="en-US" sz="1200"/>
              <a:t>・楽観的</a:t>
            </a:r>
            <a:endParaRPr lang="en-US" altLang="ja-JP" sz="1200" dirty="0"/>
          </a:p>
          <a:p>
            <a:r>
              <a:rPr lang="ja-JP" altLang="en-US" sz="1200"/>
              <a:t>・素朴</a:t>
            </a:r>
            <a:br>
              <a:rPr lang="ja-JP" altLang="en-US" sz="1200"/>
            </a:br>
            <a:r>
              <a:rPr lang="ja-JP" altLang="en-US" sz="1200"/>
              <a:t>・新しい門出</a:t>
            </a:r>
            <a:endParaRPr lang="en-US" altLang="ja-JP" sz="1200" dirty="0"/>
          </a:p>
          <a:p>
            <a:r>
              <a:rPr lang="ja-JP" altLang="en-US" sz="1200"/>
              <a:t>・人生の旅路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539776-DBFF-638F-81CB-17E6A6F4486C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・不安定</a:t>
            </a:r>
            <a:endParaRPr lang="en-US" altLang="ja-JP" sz="1200" dirty="0"/>
          </a:p>
          <a:p>
            <a:r>
              <a:rPr lang="ja-JP" altLang="en-US" sz="1200"/>
              <a:t>・あてがない</a:t>
            </a:r>
            <a:endParaRPr lang="en-US" altLang="ja-JP" sz="1200" dirty="0"/>
          </a:p>
          <a:p>
            <a:r>
              <a:rPr lang="ja-JP" altLang="en-US" sz="1200"/>
              <a:t>・思慮に欠ける</a:t>
            </a:r>
            <a:endParaRPr lang="en-US" altLang="ja-JP" sz="1200" dirty="0"/>
          </a:p>
          <a:p>
            <a:r>
              <a:rPr lang="ja-JP" altLang="en-US" sz="1200"/>
              <a:t>・無謀</a:t>
            </a:r>
            <a:endParaRPr lang="en-US" altLang="ja-JP" sz="1200" dirty="0"/>
          </a:p>
          <a:p>
            <a:r>
              <a:rPr lang="ja-JP" altLang="en-US" sz="1200"/>
              <a:t>・逆境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5E76CC-F1B5-1F17-4701-2D386C16472D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36E947-58CC-905E-BE16-9A8EF0EE3084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7E8923-26C3-21F0-0B28-4B25635B0642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0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図 6" descr="駐車場, 多い, 記号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577ABC2D-0D53-5936-B05D-96ABC6B7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3" y="860408"/>
            <a:ext cx="1629275" cy="20661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2401A4-B494-9B6B-E42E-915CE438A8C0}"/>
              </a:ext>
            </a:extLst>
          </p:cNvPr>
          <p:cNvSpPr txBox="1"/>
          <p:nvPr/>
        </p:nvSpPr>
        <p:spPr>
          <a:xfrm>
            <a:off x="5219700" y="334536"/>
            <a:ext cx="116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現状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C37D1A8-C48D-583F-7723-206F1B76A352}"/>
              </a:ext>
            </a:extLst>
          </p:cNvPr>
          <p:cNvSpPr/>
          <p:nvPr/>
        </p:nvSpPr>
        <p:spPr>
          <a:xfrm>
            <a:off x="5086727" y="1621865"/>
            <a:ext cx="336173" cy="28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70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  </a:t>
            </a:r>
          </a:p>
          <a:p>
            <a:r>
              <a:rPr lang="en" altLang="ja-JP" dirty="0"/>
              <a:t>Ace of Wands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杖</a:t>
            </a:r>
          </a:p>
        </p:txBody>
      </p:sp>
      <p:pic>
        <p:nvPicPr>
          <p:cNvPr id="10" name="図 9" descr="写真, 異なる, 部屋, 記号 が含まれている画像&#10;&#10;自動的に生成された説明">
            <a:extLst>
              <a:ext uri="{FF2B5EF4-FFF2-40B4-BE49-F238E27FC236}">
                <a16:creationId xmlns:a16="http://schemas.microsoft.com/office/drawing/2014/main" id="{66738B9B-EB9B-049C-A16D-A70F1FF7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3" y="849201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EAED69-B2BB-88DE-4368-8008A94D9D3C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706C19-0B3E-8127-292A-2D6D4650C146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  <p:pic>
        <p:nvPicPr>
          <p:cNvPr id="12" name="図 11" descr="駐車場, 多い, 記号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F2E96BE8-457F-3374-EEA5-07C52830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3" y="2262488"/>
            <a:ext cx="1629275" cy="20661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7949E6-57F9-91A0-E4E2-6F7F3DA8CBCE}"/>
              </a:ext>
            </a:extLst>
          </p:cNvPr>
          <p:cNvSpPr txBox="1"/>
          <p:nvPr/>
        </p:nvSpPr>
        <p:spPr>
          <a:xfrm>
            <a:off x="5219700" y="1736616"/>
            <a:ext cx="116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現状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8B7303F-990F-63E1-5813-E56551CF0316}"/>
              </a:ext>
            </a:extLst>
          </p:cNvPr>
          <p:cNvSpPr/>
          <p:nvPr/>
        </p:nvSpPr>
        <p:spPr>
          <a:xfrm>
            <a:off x="5086727" y="3023945"/>
            <a:ext cx="336173" cy="28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Cups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聖杯</a:t>
            </a:r>
          </a:p>
        </p:txBody>
      </p:sp>
      <p:pic>
        <p:nvPicPr>
          <p:cNvPr id="14" name="図 13" descr="壁に掛けられた絵&#10;&#10;中程度の精度で自動的に生成された説明">
            <a:extLst>
              <a:ext uri="{FF2B5EF4-FFF2-40B4-BE49-F238E27FC236}">
                <a16:creationId xmlns:a16="http://schemas.microsoft.com/office/drawing/2014/main" id="{5D0BC6A1-AF49-548F-E039-436D43DD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42" y="727693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BC8D63-E6CE-65EF-8B1C-7F89CE4FC524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ED54D3-CC30-024B-34DC-79DE96F3280B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  <p:pic>
        <p:nvPicPr>
          <p:cNvPr id="10" name="図 9" descr="駐車場, 多い, 記号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48437E1D-23B5-50A6-F2F6-73DEF681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3" y="2262488"/>
            <a:ext cx="1629275" cy="20661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90E74C-400B-9099-8895-787D59C82AF8}"/>
              </a:ext>
            </a:extLst>
          </p:cNvPr>
          <p:cNvSpPr txBox="1"/>
          <p:nvPr/>
        </p:nvSpPr>
        <p:spPr>
          <a:xfrm>
            <a:off x="5219700" y="1736616"/>
            <a:ext cx="116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現状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233C1A-3935-E05C-BAA5-9231CDCB83BA}"/>
              </a:ext>
            </a:extLst>
          </p:cNvPr>
          <p:cNvSpPr/>
          <p:nvPr/>
        </p:nvSpPr>
        <p:spPr>
          <a:xfrm>
            <a:off x="5086727" y="3023945"/>
            <a:ext cx="336173" cy="28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55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Swords</a:t>
            </a:r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HGPMinchoE" panose="02020900000000000000" pitchFamily="18" charset="-128"/>
                <a:ea typeface="HGPMinchoE" panose="02020900000000000000" pitchFamily="18" charset="-128"/>
              </a:rPr>
              <a:t>剣</a:t>
            </a:r>
          </a:p>
        </p:txBody>
      </p:sp>
      <p:pic>
        <p:nvPicPr>
          <p:cNvPr id="9" name="図 8" descr="Cgで描かれた絵画&#10;&#10;中程度の精度で自動的に生成された説明">
            <a:extLst>
              <a:ext uri="{FF2B5EF4-FFF2-40B4-BE49-F238E27FC236}">
                <a16:creationId xmlns:a16="http://schemas.microsoft.com/office/drawing/2014/main" id="{EE31A614-43DA-1F8C-E5F8-F6013E86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4" y="797109"/>
            <a:ext cx="2789499" cy="37193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DFB85F-D613-E2A7-5D79-424FBC8DE282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EEDEB0-533B-F06E-68AD-320E5E3AF5AF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  <p:pic>
        <p:nvPicPr>
          <p:cNvPr id="12" name="図 11" descr="駐車場, 多い, 記号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811B5A80-A0D0-E45A-A88B-A4F62834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3" y="2262488"/>
            <a:ext cx="1629275" cy="20661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F43B31-CDDD-8801-3957-629150E5DE87}"/>
              </a:ext>
            </a:extLst>
          </p:cNvPr>
          <p:cNvSpPr txBox="1"/>
          <p:nvPr/>
        </p:nvSpPr>
        <p:spPr>
          <a:xfrm>
            <a:off x="5219700" y="1736616"/>
            <a:ext cx="116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現状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781B2EA-B0E2-414A-4202-115AAC20DA61}"/>
              </a:ext>
            </a:extLst>
          </p:cNvPr>
          <p:cNvSpPr/>
          <p:nvPr/>
        </p:nvSpPr>
        <p:spPr>
          <a:xfrm>
            <a:off x="5086727" y="3023945"/>
            <a:ext cx="336173" cy="28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7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81B15-5BE6-2640-AD29-156F103D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BA741D4-76E0-AB48-8D8C-CF14E09C9AD8}"/>
              </a:ext>
            </a:extLst>
          </p:cNvPr>
          <p:cNvSpPr/>
          <p:nvPr/>
        </p:nvSpPr>
        <p:spPr>
          <a:xfrm>
            <a:off x="696752" y="334536"/>
            <a:ext cx="1388525" cy="23417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/>
              <a:t>小アルカナ</a:t>
            </a:r>
            <a:endParaRPr lang="en-US" altLang="ja-JP" sz="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31FF5A-B852-85DF-682B-CFC4AB755687}"/>
              </a:ext>
            </a:extLst>
          </p:cNvPr>
          <p:cNvSpPr txBox="1"/>
          <p:nvPr/>
        </p:nvSpPr>
        <p:spPr>
          <a:xfrm>
            <a:off x="3111123" y="1374202"/>
            <a:ext cx="265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/>
              <a:t>1</a:t>
            </a:r>
            <a:endParaRPr lang="en-US" altLang="ja-JP" dirty="0"/>
          </a:p>
          <a:p>
            <a:r>
              <a:rPr lang="en" altLang="ja-JP" dirty="0"/>
              <a:t>Ace of Pentacles</a:t>
            </a:r>
            <a:endParaRPr lang="en-US" altLang="ja-JP" dirty="0"/>
          </a:p>
          <a:p>
            <a:endParaRPr lang="en" altLang="ja-JP" dirty="0"/>
          </a:p>
          <a:p>
            <a:r>
              <a:rPr lang="ja-JP" altLang="en-US" sz="1200"/>
              <a:t>◆ 注目すべきシンボル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F015D-8AFE-DD13-FB2E-B389599935F1}"/>
              </a:ext>
            </a:extLst>
          </p:cNvPr>
          <p:cNvSpPr txBox="1"/>
          <p:nvPr/>
        </p:nvSpPr>
        <p:spPr>
          <a:xfrm>
            <a:off x="911933" y="4724202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ja-JP" b="1" i="1" dirty="0">
                <a:latin typeface="Book Antiqua" panose="02040602050305030304" pitchFamily="18" charset="0"/>
              </a:rPr>
              <a:t>Keywords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D3B1-AAD3-D04C-2E35-A85D36867715}"/>
              </a:ext>
            </a:extLst>
          </p:cNvPr>
          <p:cNvSpPr txBox="1"/>
          <p:nvPr/>
        </p:nvSpPr>
        <p:spPr>
          <a:xfrm>
            <a:off x="2618407" y="7611737"/>
            <a:ext cx="36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/>
              <a:t>数字が示す意味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この数字は「」を意味します。</a:t>
            </a:r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4BBE65-D0B5-A993-1FB7-C58466F3CCE5}"/>
              </a:ext>
            </a:extLst>
          </p:cNvPr>
          <p:cNvSpPr txBox="1"/>
          <p:nvPr/>
        </p:nvSpPr>
        <p:spPr>
          <a:xfrm>
            <a:off x="911933" y="7151058"/>
            <a:ext cx="420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i="1" dirty="0">
                <a:latin typeface="Book Antiqua" panose="02040602050305030304" pitchFamily="18" charset="0"/>
              </a:rPr>
              <a:t>Number</a:t>
            </a:r>
            <a:endParaRPr kumimoji="1" lang="ja-JP" altLang="en-US" b="1" i="1"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06AF92-22D4-E395-87BF-17DDD88DAC1B}"/>
              </a:ext>
            </a:extLst>
          </p:cNvPr>
          <p:cNvSpPr txBox="1"/>
          <p:nvPr/>
        </p:nvSpPr>
        <p:spPr>
          <a:xfrm>
            <a:off x="549797" y="7703630"/>
            <a:ext cx="168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1</a:t>
            </a:r>
            <a:endParaRPr kumimoji="1" lang="ja-JP" altLang="en-US" sz="9600" b="1" i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A08C4A3-C729-0F2E-53AA-5753816A713E}"/>
              </a:ext>
            </a:extLst>
          </p:cNvPr>
          <p:cNvSpPr/>
          <p:nvPr/>
        </p:nvSpPr>
        <p:spPr>
          <a:xfrm>
            <a:off x="5532699" y="389435"/>
            <a:ext cx="1039009" cy="1039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latin typeface="HGPMinchoE" panose="02020900000000000000" pitchFamily="18" charset="-128"/>
                <a:ea typeface="HGPMinchoE" panose="02020900000000000000" pitchFamily="18" charset="-128"/>
              </a:rPr>
              <a:t>金貨</a:t>
            </a:r>
            <a:endParaRPr kumimoji="1" lang="ja-JP" altLang="en-US" sz="200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  <p:pic>
        <p:nvPicPr>
          <p:cNvPr id="9" name="図 8" descr="写真, 異なる, 部屋, 記号 が含まれている画像&#10;&#10;自動的に生成された説明">
            <a:extLst>
              <a:ext uri="{FF2B5EF4-FFF2-40B4-BE49-F238E27FC236}">
                <a16:creationId xmlns:a16="http://schemas.microsoft.com/office/drawing/2014/main" id="{EDCC6827-AF9C-83C4-6EF1-11624FB6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73" y="882905"/>
            <a:ext cx="2789498" cy="37193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DF3672-0329-2597-E1C8-00B87A6468CE}"/>
              </a:ext>
            </a:extLst>
          </p:cNvPr>
          <p:cNvSpPr txBox="1"/>
          <p:nvPr/>
        </p:nvSpPr>
        <p:spPr>
          <a:xfrm>
            <a:off x="1064333" y="5337466"/>
            <a:ext cx="172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正位置（ポジティブ）</a:t>
            </a:r>
            <a:endParaRPr lang="en-US" altLang="ja-JP" sz="1200" b="1" dirty="0"/>
          </a:p>
          <a:p>
            <a:endParaRPr lang="ja-JP" altLang="en-US" sz="120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br>
              <a:rPr lang="ja-JP" altLang="en-US" sz="1200"/>
            </a:br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endParaRPr lang="ja-JP" altLang="en-US" sz="12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CAFF57-448B-F531-8ADE-C2C210B48911}"/>
              </a:ext>
            </a:extLst>
          </p:cNvPr>
          <p:cNvSpPr txBox="1"/>
          <p:nvPr/>
        </p:nvSpPr>
        <p:spPr>
          <a:xfrm>
            <a:off x="4068503" y="5317783"/>
            <a:ext cx="172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逆位置（ネガティブ）</a:t>
            </a:r>
          </a:p>
          <a:p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  <a:endParaRPr lang="en-US" altLang="ja-JP" sz="1200" dirty="0"/>
          </a:p>
          <a:p>
            <a:r>
              <a:rPr lang="ja-JP" altLang="en-US" sz="1200"/>
              <a:t>・</a:t>
            </a:r>
          </a:p>
        </p:txBody>
      </p:sp>
      <p:pic>
        <p:nvPicPr>
          <p:cNvPr id="12" name="図 11" descr="駐車場, 多い, 記号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237AA652-A4A0-4CB3-7419-9E1878BD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73" y="2262488"/>
            <a:ext cx="1629275" cy="20661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EF182A-3816-FC12-DA33-96BBD273B575}"/>
              </a:ext>
            </a:extLst>
          </p:cNvPr>
          <p:cNvSpPr txBox="1"/>
          <p:nvPr/>
        </p:nvSpPr>
        <p:spPr>
          <a:xfrm>
            <a:off x="5219700" y="1736616"/>
            <a:ext cx="116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現状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4604CB-589C-8310-D15E-4654BB0671C7}"/>
              </a:ext>
            </a:extLst>
          </p:cNvPr>
          <p:cNvSpPr/>
          <p:nvPr/>
        </p:nvSpPr>
        <p:spPr>
          <a:xfrm>
            <a:off x="5086727" y="3023945"/>
            <a:ext cx="336173" cy="28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7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D8987-6DF9-D747-967A-BD9DE4F3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27B00E-F471-3C4F-95C4-ED389587A717}"/>
              </a:ext>
            </a:extLst>
          </p:cNvPr>
          <p:cNvSpPr txBox="1"/>
          <p:nvPr/>
        </p:nvSpPr>
        <p:spPr>
          <a:xfrm>
            <a:off x="543696" y="612959"/>
            <a:ext cx="5832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Message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7FADA-7043-ED4B-9B30-CFF0BCFDF15E}"/>
              </a:ext>
            </a:extLst>
          </p:cNvPr>
          <p:cNvSpPr txBox="1"/>
          <p:nvPr/>
        </p:nvSpPr>
        <p:spPr>
          <a:xfrm>
            <a:off x="734517" y="1394085"/>
            <a:ext cx="5641567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E3C4911F-1F5B-2297-B320-32E631FD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72" y="8013040"/>
            <a:ext cx="1915232" cy="14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45750B-006D-204F-A569-C0A85431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749518-75A3-144E-90BD-3CB8E701E7D3}"/>
              </a:ext>
            </a:extLst>
          </p:cNvPr>
          <p:cNvSpPr/>
          <p:nvPr/>
        </p:nvSpPr>
        <p:spPr>
          <a:xfrm>
            <a:off x="682831" y="7876676"/>
            <a:ext cx="61751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000" dirty="0"/>
          </a:p>
          <a:p>
            <a:r>
              <a:rPr lang="ja-JP" altLang="en-US" sz="1000"/>
              <a:t>（発行元）</a:t>
            </a:r>
            <a:endParaRPr lang="en-US" altLang="ja-JP" sz="1000" dirty="0"/>
          </a:p>
          <a:p>
            <a:r>
              <a:rPr lang="ja-JP" altLang="en-US" sz="1000"/>
              <a:t>●●● </a:t>
            </a:r>
            <a:endParaRPr lang="en-US" altLang="ja-JP" sz="1000" dirty="0"/>
          </a:p>
          <a:p>
            <a:r>
              <a:rPr lang="ja-JP" altLang="en-US" sz="1000" b="1"/>
              <a:t>メールアドレス</a:t>
            </a:r>
            <a:endParaRPr lang="en-US" altLang="ja-JP" sz="1000" dirty="0"/>
          </a:p>
          <a:p>
            <a:r>
              <a:rPr lang="ja-JP" altLang="en-US" sz="1000"/>
              <a:t>〒　</a:t>
            </a:r>
            <a:r>
              <a:rPr lang="en-US" altLang="ja-JP" sz="1000" dirty="0"/>
              <a:t> </a:t>
            </a:r>
            <a:r>
              <a:rPr lang="ja-JP" altLang="en-US" sz="1000"/>
              <a:t>住所  </a:t>
            </a:r>
            <a:endParaRPr lang="en-US" altLang="ja-JP" sz="1000" dirty="0"/>
          </a:p>
          <a:p>
            <a:r>
              <a:rPr lang="ja-JP" altLang="en-US" sz="1000"/>
              <a:t>電話）</a:t>
            </a:r>
            <a:endParaRPr lang="en" altLang="ja-JP" sz="1000" dirty="0"/>
          </a:p>
          <a:p>
            <a:endParaRPr lang="en" altLang="ja-JP" sz="1000" dirty="0"/>
          </a:p>
          <a:p>
            <a:r>
              <a:rPr lang="ja-JP" altLang="en-US" sz="800"/>
              <a:t>・本鑑定書の著作権は、●●●に帰属します。</a:t>
            </a:r>
            <a:endParaRPr lang="en-US" altLang="ja-JP" sz="800" dirty="0"/>
          </a:p>
          <a:p>
            <a:r>
              <a:rPr lang="ja-JP" altLang="en-US" sz="800"/>
              <a:t>無断での転載や転用を禁止します。</a:t>
            </a:r>
            <a:endParaRPr lang="en-US" altLang="ja-JP" sz="800" dirty="0"/>
          </a:p>
          <a:p>
            <a:r>
              <a:rPr lang="ja-JP" altLang="en-US" sz="800"/>
              <a:t>・記載内容につきましてはその変化を保証するものではありません。</a:t>
            </a:r>
            <a:endParaRPr lang="en-US" altLang="ja-JP" sz="800" dirty="0"/>
          </a:p>
          <a:p>
            <a:r>
              <a:rPr lang="ja-JP" altLang="en-US" sz="800"/>
              <a:t>ライフスタイルをより良くするきっかけとなる読み物として、自己責任のもとにご活用ください。</a:t>
            </a:r>
            <a:endParaRPr lang="en-US" altLang="ja-JP" sz="800" dirty="0"/>
          </a:p>
        </p:txBody>
      </p:sp>
    </p:spTree>
    <p:extLst>
      <p:ext uri="{BB962C8B-B14F-4D97-AF65-F5344CB8AC3E}">
        <p14:creationId xmlns:p14="http://schemas.microsoft.com/office/powerpoint/2010/main" val="26870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C2695E-D3D3-B941-A3C5-0D6AEF89ADC6}"/>
              </a:ext>
            </a:extLst>
          </p:cNvPr>
          <p:cNvSpPr txBox="1"/>
          <p:nvPr/>
        </p:nvSpPr>
        <p:spPr>
          <a:xfrm>
            <a:off x="961292" y="445477"/>
            <a:ext cx="501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/>
              <a:t>目次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8EF0F4-E501-9F49-BC50-0AB538DB42D0}"/>
              </a:ext>
            </a:extLst>
          </p:cNvPr>
          <p:cNvSpPr txBox="1"/>
          <p:nvPr/>
        </p:nvSpPr>
        <p:spPr>
          <a:xfrm>
            <a:off x="877329" y="1109207"/>
            <a:ext cx="547404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</a:rPr>
              <a:t>サンプルテキストを必ず書き換えてください。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sz="800" b="1" dirty="0"/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・カルテ</a:t>
            </a:r>
            <a:endParaRPr lang="en-US" altLang="ja-JP" sz="1200" b="1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/>
              <a:t>・サービスの流れについて</a:t>
            </a:r>
            <a:endParaRPr lang="en-US" altLang="ja-JP" sz="1200" b="1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・鑑定結果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・カード一覧</a:t>
            </a:r>
            <a:endParaRPr lang="en-US" altLang="ja-JP" sz="1200" b="1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・カード詳細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・メッセージ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559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CF5F1E-EC98-A441-8FC1-31EF4A20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046EC2-BD97-C34E-967C-8DA87478F3D8}"/>
              </a:ext>
            </a:extLst>
          </p:cNvPr>
          <p:cNvSpPr txBox="1"/>
          <p:nvPr/>
        </p:nvSpPr>
        <p:spPr>
          <a:xfrm>
            <a:off x="864972" y="6111957"/>
            <a:ext cx="5423785" cy="3000821"/>
          </a:xfrm>
          <a:prstGeom prst="rect">
            <a:avLst/>
          </a:prstGeom>
          <a:noFill/>
          <a:ln>
            <a:solidFill>
              <a:srgbClr val="6A8E8F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kumimoji="1" lang="en-US" altLang="ja-JP" sz="1050" u="sng" dirty="0"/>
          </a:p>
          <a:p>
            <a:r>
              <a:rPr kumimoji="1" lang="ja-JP" altLang="en-US" sz="1050" u="sng"/>
              <a:t>ご相談内容</a:t>
            </a:r>
            <a:endParaRPr kumimoji="1" lang="en-US" altLang="ja-JP" sz="1050" u="sng" dirty="0"/>
          </a:p>
          <a:p>
            <a:endParaRPr kumimoji="1" lang="en-US" altLang="ja-JP" sz="1050" dirty="0"/>
          </a:p>
          <a:p>
            <a:endParaRPr lang="en-US" altLang="ja-JP" sz="1050" u="sng" dirty="0"/>
          </a:p>
          <a:p>
            <a:r>
              <a:rPr lang="ja-JP" altLang="en-US" sz="1050"/>
              <a:t>◽︎ 家庭　 ◽︎恋愛　 ◽︎結婚　 ◽︎勉学　 ◽︎受験　 ◽︎健康　 ◽︎妊娠・出産　 ◽︎対人関係　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/>
              <a:t>◽︎仕事全般　◽︎就職　◽︎ 転職　 ◽︎起業・事業　 　</a:t>
            </a:r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r>
              <a:rPr lang="ja-JP" altLang="en-US" sz="1050"/>
              <a:t>・</a:t>
            </a:r>
            <a:endParaRPr lang="en-US" altLang="ja-JP" sz="1050" dirty="0"/>
          </a:p>
          <a:p>
            <a:endParaRPr lang="en-US" altLang="ja-JP" sz="10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5EA881-577F-2A4C-93F3-549009D2B6A4}"/>
              </a:ext>
            </a:extLst>
          </p:cNvPr>
          <p:cNvSpPr txBox="1"/>
          <p:nvPr/>
        </p:nvSpPr>
        <p:spPr>
          <a:xfrm>
            <a:off x="864973" y="1402976"/>
            <a:ext cx="5423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（ご本人様）</a:t>
            </a:r>
            <a:endParaRPr kumimoji="1" lang="en-US" altLang="ja-JP" sz="1200" dirty="0"/>
          </a:p>
          <a:p>
            <a:endParaRPr kumimoji="1" lang="en-US" altLang="ja-JP" sz="1200" dirty="0"/>
          </a:p>
          <a:p>
            <a:r>
              <a:rPr lang="ja-JP" altLang="en-US" sz="1200"/>
              <a:t>お名前：</a:t>
            </a:r>
            <a:endParaRPr lang="en-US" altLang="ja-JP" sz="1200" dirty="0"/>
          </a:p>
          <a:p>
            <a:r>
              <a:rPr kumimoji="1" lang="ja-JP" altLang="en-US" sz="1200"/>
              <a:t>生年月日：</a:t>
            </a:r>
            <a:endParaRPr kumimoji="1"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（相性</a:t>
            </a:r>
            <a:r>
              <a:rPr lang="en-US" altLang="ja-JP" sz="1200" dirty="0"/>
              <a:t>1</a:t>
            </a:r>
            <a:r>
              <a:rPr lang="ja-JP" altLang="en-US" sz="1200"/>
              <a:t>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お名前：</a:t>
            </a:r>
            <a:endParaRPr lang="en-US" altLang="ja-JP" sz="1200" dirty="0"/>
          </a:p>
          <a:p>
            <a:r>
              <a:rPr lang="ja-JP" altLang="en-US" sz="1200"/>
              <a:t>生年月日：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（相性</a:t>
            </a:r>
            <a:r>
              <a:rPr lang="en-US" altLang="ja-JP" sz="1200" dirty="0"/>
              <a:t>2</a:t>
            </a:r>
            <a:r>
              <a:rPr lang="ja-JP" altLang="en-US" sz="1200"/>
              <a:t>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お名前：</a:t>
            </a:r>
            <a:endParaRPr lang="en-US" altLang="ja-JP" sz="1200" dirty="0"/>
          </a:p>
          <a:p>
            <a:r>
              <a:rPr lang="ja-JP" altLang="en-US" sz="1200"/>
              <a:t>生年月日：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（相性</a:t>
            </a:r>
            <a:r>
              <a:rPr lang="en-US" altLang="ja-JP" sz="1200" dirty="0"/>
              <a:t>3</a:t>
            </a:r>
            <a:r>
              <a:rPr lang="ja-JP" altLang="en-US" sz="1200"/>
              <a:t>）</a:t>
            </a:r>
            <a:endParaRPr lang="en-US" altLang="ja-JP" sz="1200" dirty="0"/>
          </a:p>
          <a:p>
            <a:endParaRPr lang="en-US" altLang="ja-JP" sz="1200" dirty="0"/>
          </a:p>
          <a:p>
            <a:r>
              <a:rPr lang="ja-JP" altLang="en-US" sz="1200"/>
              <a:t>お名前：</a:t>
            </a:r>
            <a:endParaRPr lang="en-US" altLang="ja-JP" sz="1200" dirty="0"/>
          </a:p>
          <a:p>
            <a:r>
              <a:rPr lang="ja-JP" altLang="en-US" sz="1200"/>
              <a:t>生年月日：</a:t>
            </a:r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71895A9A-3E16-AC42-8806-C2AD00F3F485}"/>
              </a:ext>
            </a:extLst>
          </p:cNvPr>
          <p:cNvSpPr/>
          <p:nvPr/>
        </p:nvSpPr>
        <p:spPr>
          <a:xfrm>
            <a:off x="3189793" y="6654363"/>
            <a:ext cx="481263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3482233B-1239-9E43-B280-E54011B66F22}"/>
              </a:ext>
            </a:extLst>
          </p:cNvPr>
          <p:cNvSpPr/>
          <p:nvPr/>
        </p:nvSpPr>
        <p:spPr>
          <a:xfrm>
            <a:off x="4362200" y="6654363"/>
            <a:ext cx="481263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758EC47-27D0-7441-811B-74FA12940F91}"/>
              </a:ext>
            </a:extLst>
          </p:cNvPr>
          <p:cNvSpPr/>
          <p:nvPr/>
        </p:nvSpPr>
        <p:spPr>
          <a:xfrm>
            <a:off x="2571634" y="6654364"/>
            <a:ext cx="481263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454602A-6345-9A42-BD16-6354E1B0B5C6}"/>
              </a:ext>
            </a:extLst>
          </p:cNvPr>
          <p:cNvSpPr/>
          <p:nvPr/>
        </p:nvSpPr>
        <p:spPr>
          <a:xfrm>
            <a:off x="1981373" y="6654364"/>
            <a:ext cx="481263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3">
            <a:extLst>
              <a:ext uri="{FF2B5EF4-FFF2-40B4-BE49-F238E27FC236}">
                <a16:creationId xmlns:a16="http://schemas.microsoft.com/office/drawing/2014/main" id="{082EDC74-27BD-724F-883F-AC7FC9BE0496}"/>
              </a:ext>
            </a:extLst>
          </p:cNvPr>
          <p:cNvSpPr txBox="1">
            <a:spLocks/>
          </p:cNvSpPr>
          <p:nvPr/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026AE3-2BCD-4743-B55E-347788B72823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E6BCEC76-1907-EA40-984F-9CB6F9136049}"/>
              </a:ext>
            </a:extLst>
          </p:cNvPr>
          <p:cNvSpPr/>
          <p:nvPr/>
        </p:nvSpPr>
        <p:spPr>
          <a:xfrm>
            <a:off x="3783180" y="6654363"/>
            <a:ext cx="481263" cy="360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F53A01-5CAD-9A86-69EB-41BFA681EC44}"/>
              </a:ext>
            </a:extLst>
          </p:cNvPr>
          <p:cNvSpPr txBox="1"/>
          <p:nvPr/>
        </p:nvSpPr>
        <p:spPr>
          <a:xfrm>
            <a:off x="961292" y="445477"/>
            <a:ext cx="501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/>
              <a:t>カルテ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17138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216AB7-15C6-654C-854C-EB5BCC178F18}"/>
              </a:ext>
            </a:extLst>
          </p:cNvPr>
          <p:cNvSpPr txBox="1"/>
          <p:nvPr/>
        </p:nvSpPr>
        <p:spPr>
          <a:xfrm>
            <a:off x="3747541" y="7625619"/>
            <a:ext cx="260383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FF0000"/>
                </a:solidFill>
              </a:rPr>
              <a:t>（ミーティング方法）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endParaRPr kumimoji="1" lang="en-US" altLang="ja-JP" sz="1050" dirty="0"/>
          </a:p>
          <a:p>
            <a:endParaRPr lang="en-US" altLang="ja-JP" sz="1050" dirty="0"/>
          </a:p>
          <a:p>
            <a:endParaRPr kumimoji="1" lang="en-US" altLang="ja-JP" sz="1050" dirty="0"/>
          </a:p>
          <a:p>
            <a:endParaRPr lang="en-US" altLang="ja-JP" sz="1050" dirty="0"/>
          </a:p>
          <a:p>
            <a:endParaRPr kumimoji="1" lang="en-US" altLang="ja-JP" sz="105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CECD1D-B9C7-264D-A457-D8C51E6810EE}"/>
              </a:ext>
            </a:extLst>
          </p:cNvPr>
          <p:cNvSpPr/>
          <p:nvPr/>
        </p:nvSpPr>
        <p:spPr>
          <a:xfrm>
            <a:off x="877328" y="7656681"/>
            <a:ext cx="320910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>
                <a:solidFill>
                  <a:srgbClr val="FF0000"/>
                </a:solidFill>
              </a:rPr>
              <a:t>（担当者お問い合わせ先）</a:t>
            </a:r>
            <a:endParaRPr lang="en-US" altLang="ja-JP" sz="1050" dirty="0">
              <a:solidFill>
                <a:srgbClr val="FF0000"/>
              </a:solidFill>
            </a:endParaRPr>
          </a:p>
          <a:p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>
                <a:solidFill>
                  <a:srgbClr val="FF0000"/>
                </a:solidFill>
              </a:rPr>
              <a:t>名前（ふりがな）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>
                <a:solidFill>
                  <a:srgbClr val="FF0000"/>
                </a:solidFill>
              </a:rPr>
              <a:t>メールアドレス</a:t>
            </a:r>
            <a:r>
              <a:rPr lang="en" altLang="ja-JP" sz="1050" dirty="0">
                <a:solidFill>
                  <a:srgbClr val="FF0000"/>
                </a:solidFill>
              </a:rPr>
              <a:t> </a:t>
            </a:r>
          </a:p>
          <a:p>
            <a:endParaRPr lang="en" altLang="ja-JP" sz="1050" dirty="0">
              <a:solidFill>
                <a:srgbClr val="FF0000"/>
              </a:solidFill>
            </a:endParaRPr>
          </a:p>
          <a:p>
            <a:r>
              <a:rPr lang="ja-JP" altLang="en-US" sz="1050">
                <a:solidFill>
                  <a:srgbClr val="FF0000"/>
                </a:solidFill>
              </a:rPr>
              <a:t>〒郵便番号</a:t>
            </a:r>
            <a:endParaRPr lang="en" altLang="ja-JP" sz="1050" dirty="0">
              <a:solidFill>
                <a:srgbClr val="FF0000"/>
              </a:solidFill>
            </a:endParaRPr>
          </a:p>
          <a:p>
            <a:r>
              <a:rPr lang="ja-JP" altLang="en-US" sz="1050">
                <a:solidFill>
                  <a:srgbClr val="FF0000"/>
                </a:solidFill>
              </a:rPr>
              <a:t>住所番地</a:t>
            </a:r>
          </a:p>
          <a:p>
            <a:r>
              <a:rPr lang="ja-JP" altLang="en-US" sz="1050">
                <a:solidFill>
                  <a:srgbClr val="FF0000"/>
                </a:solidFill>
              </a:rPr>
              <a:t>建物名</a:t>
            </a:r>
          </a:p>
          <a:p>
            <a:r>
              <a:rPr lang="ja-JP" altLang="en-US" sz="1050">
                <a:solidFill>
                  <a:srgbClr val="FF0000"/>
                </a:solidFill>
              </a:rPr>
              <a:t>電話）</a:t>
            </a:r>
            <a:r>
              <a:rPr lang="en-US" altLang="ja-JP" sz="1050" dirty="0">
                <a:solidFill>
                  <a:srgbClr val="FF0000"/>
                </a:solidFill>
              </a:rPr>
              <a:t>●</a:t>
            </a:r>
            <a:r>
              <a:rPr lang="ja-JP" altLang="en-US" sz="1050">
                <a:solidFill>
                  <a:srgbClr val="FF0000"/>
                </a:solidFill>
              </a:rPr>
              <a:t>●●</a:t>
            </a:r>
            <a:r>
              <a:rPr lang="en-US" altLang="ja-JP" sz="1050" dirty="0">
                <a:solidFill>
                  <a:srgbClr val="FF0000"/>
                </a:solidFill>
              </a:rPr>
              <a:t>  </a:t>
            </a:r>
            <a:r>
              <a:rPr lang="en" altLang="ja-JP" sz="1050" dirty="0">
                <a:solidFill>
                  <a:srgbClr val="FF0000"/>
                </a:solidFill>
              </a:rPr>
              <a:t>FAX</a:t>
            </a:r>
            <a:r>
              <a:rPr lang="ja-JP" altLang="en" sz="1050">
                <a:solidFill>
                  <a:srgbClr val="FF0000"/>
                </a:solidFill>
              </a:rPr>
              <a:t>）</a:t>
            </a:r>
            <a:r>
              <a:rPr lang="en-US" altLang="ja-JP" sz="1050" dirty="0">
                <a:solidFill>
                  <a:srgbClr val="FF0000"/>
                </a:solidFill>
              </a:rPr>
              <a:t> ●</a:t>
            </a:r>
            <a:r>
              <a:rPr lang="ja-JP" altLang="en-US" sz="1050">
                <a:solidFill>
                  <a:srgbClr val="FF0000"/>
                </a:solidFill>
              </a:rPr>
              <a:t>●●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4" name="スライド番号プレースホルダー 3">
            <a:extLst>
              <a:ext uri="{FF2B5EF4-FFF2-40B4-BE49-F238E27FC236}">
                <a16:creationId xmlns:a16="http://schemas.microsoft.com/office/drawing/2014/main" id="{F0107879-FBF7-284B-B920-D135E8A3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fld id="{1D026AE3-2BCD-4743-B55E-347788B7282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BD1A37-33D9-4D4E-9F8F-F457B3414BB9}"/>
              </a:ext>
            </a:extLst>
          </p:cNvPr>
          <p:cNvSpPr txBox="1"/>
          <p:nvPr/>
        </p:nvSpPr>
        <p:spPr>
          <a:xfrm>
            <a:off x="961292" y="445477"/>
            <a:ext cx="501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“</a:t>
            </a:r>
            <a:r>
              <a:rPr lang="ja-JP" altLang="en-US" b="1"/>
              <a:t>●●●</a:t>
            </a:r>
            <a:r>
              <a:rPr lang="en-US" altLang="ja-JP" b="1" dirty="0"/>
              <a:t>“</a:t>
            </a:r>
            <a:r>
              <a:rPr lang="ja-JP" altLang="en-US" b="1"/>
              <a:t>サービスの流れについて</a:t>
            </a:r>
            <a:endParaRPr kumimoji="1" lang="ja-JP" altLang="en-US" b="1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732DF5-0603-D249-AD8F-48AB5629DEA8}"/>
              </a:ext>
            </a:extLst>
          </p:cNvPr>
          <p:cNvSpPr txBox="1"/>
          <p:nvPr/>
        </p:nvSpPr>
        <p:spPr>
          <a:xfrm>
            <a:off x="877329" y="1109207"/>
            <a:ext cx="5474043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</a:rPr>
              <a:t>サンプルテキストを必ず書き換えてください。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sz="1050" b="1" dirty="0"/>
          </a:p>
          <a:p>
            <a:endParaRPr lang="en-US" altLang="ja-JP" sz="1050" b="1" dirty="0"/>
          </a:p>
          <a:p>
            <a:r>
              <a:rPr lang="ja-JP" altLang="en-US" sz="1050" b="1"/>
              <a:t>●　鑑定書が届いたら</a:t>
            </a:r>
            <a:endParaRPr lang="en-US" altLang="ja-JP" sz="1050" b="1" dirty="0"/>
          </a:p>
          <a:p>
            <a:endParaRPr lang="en-US" altLang="ja-JP" sz="1050" dirty="0"/>
          </a:p>
          <a:p>
            <a:endParaRPr lang="en-US" altLang="ja-JP" sz="1050" b="1" dirty="0"/>
          </a:p>
          <a:p>
            <a:r>
              <a:rPr lang="en-US" altLang="ja-JP" sz="1050" b="1" dirty="0"/>
              <a:t>1</a:t>
            </a:r>
            <a:r>
              <a:rPr lang="ja-JP" altLang="en-US" sz="1050" b="1"/>
              <a:t>）手渡しかご郵送でアバイスシートが届きます。</a:t>
            </a:r>
            <a:endParaRPr lang="en-US" altLang="ja-JP" sz="1050" b="1" dirty="0"/>
          </a:p>
          <a:p>
            <a:endParaRPr lang="en-US" altLang="ja-JP" sz="1050" dirty="0"/>
          </a:p>
          <a:p>
            <a:r>
              <a:rPr lang="ja-JP" altLang="en-US" sz="1050"/>
              <a:t>汚れや間違い等がないか内容をご確認ください。</a:t>
            </a:r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b="1" dirty="0"/>
          </a:p>
          <a:p>
            <a:r>
              <a:rPr lang="en-US" altLang="ja-JP" sz="1050" b="1" dirty="0"/>
              <a:t>2</a:t>
            </a:r>
            <a:r>
              <a:rPr lang="ja-JP" altLang="en-US" sz="1050" b="1"/>
              <a:t>）アフターフォロー</a:t>
            </a:r>
            <a:endParaRPr lang="en-US" altLang="ja-JP" sz="1050" b="1" dirty="0"/>
          </a:p>
          <a:p>
            <a:endParaRPr lang="en-US" altLang="ja-JP" sz="1050" dirty="0"/>
          </a:p>
          <a:p>
            <a:r>
              <a:rPr lang="ja-JP" altLang="en-US" sz="1050"/>
              <a:t>完成した鑑定書をもとに、ご希望の方には納品後</a:t>
            </a:r>
            <a:r>
              <a:rPr lang="en-US" altLang="ja-JP" sz="1050" dirty="0"/>
              <a:t>2</a:t>
            </a:r>
            <a:r>
              <a:rPr lang="ja-JP" altLang="en-US" sz="1050"/>
              <a:t>週間以内に</a:t>
            </a:r>
            <a:r>
              <a:rPr lang="en-US" altLang="ja-JP" sz="1050" dirty="0"/>
              <a:t>30</a:t>
            </a:r>
            <a:r>
              <a:rPr lang="ja-JP" altLang="en-US" sz="1050"/>
              <a:t>分のアフターフォローを致します。ご質問の確認や活用方法もアドバイス致します。</a:t>
            </a:r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r>
              <a:rPr lang="en-US" altLang="ja-JP" sz="1050" dirty="0"/>
              <a:t>※</a:t>
            </a:r>
            <a:r>
              <a:rPr lang="ja-JP" altLang="en-US" sz="1050"/>
              <a:t> </a:t>
            </a:r>
            <a:endParaRPr lang="en-US" altLang="ja-JP" sz="1050" dirty="0"/>
          </a:p>
          <a:p>
            <a:r>
              <a:rPr lang="ja-JP" altLang="en-US" sz="1050"/>
              <a:t>鑑定期間内に、</a:t>
            </a:r>
            <a:r>
              <a:rPr lang="en-US" altLang="ja-JP" sz="1050" dirty="0"/>
              <a:t>30</a:t>
            </a:r>
            <a:r>
              <a:rPr lang="ja-JP" altLang="en-US" sz="1050"/>
              <a:t>分のアフターフォローを</a:t>
            </a:r>
            <a:r>
              <a:rPr lang="en-US" altLang="ja-JP" sz="1050" dirty="0"/>
              <a:t>3</a:t>
            </a:r>
            <a:r>
              <a:rPr lang="ja-JP" altLang="en-US" sz="1050"/>
              <a:t>回無料サービス致します。新たに決まったご予定などに合わせてご利用ください。</a:t>
            </a:r>
            <a:r>
              <a:rPr lang="en-US" altLang="ja-JP" sz="1050" dirty="0"/>
              <a:t>4</a:t>
            </a:r>
            <a:r>
              <a:rPr lang="ja-JP" altLang="en-US" sz="1050"/>
              <a:t>回目以降は</a:t>
            </a:r>
            <a:r>
              <a:rPr lang="en-US" altLang="ja-JP" sz="1050" dirty="0"/>
              <a:t>30</a:t>
            </a:r>
            <a:r>
              <a:rPr lang="ja-JP" altLang="en-US" sz="1050"/>
              <a:t>分</a:t>
            </a:r>
            <a:r>
              <a:rPr lang="en-US" altLang="ja-JP" sz="1050" dirty="0"/>
              <a:t>5,000</a:t>
            </a:r>
            <a:r>
              <a:rPr lang="ja-JP" altLang="en-US" sz="1050"/>
              <a:t>円で承ります。実施方法は対面またはオンラインとなります。（メール等不可）</a:t>
            </a:r>
            <a:endParaRPr lang="en-US" altLang="ja-JP" sz="1050" dirty="0"/>
          </a:p>
          <a:p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/>
              <a:t>（</a:t>
            </a:r>
            <a:r>
              <a:rPr lang="en-US" altLang="ja-JP" sz="1050" dirty="0"/>
              <a:t>30</a:t>
            </a:r>
            <a:r>
              <a:rPr lang="ja-JP" altLang="en-US" sz="1050"/>
              <a:t>分アフターフォローご相談例）</a:t>
            </a:r>
            <a:endParaRPr lang="en-US" altLang="ja-JP" sz="1050" dirty="0"/>
          </a:p>
          <a:p>
            <a:endParaRPr lang="en-US" altLang="ja-JP" sz="1050" dirty="0"/>
          </a:p>
          <a:p>
            <a:r>
              <a:rPr lang="ja-JP" altLang="en-US" sz="1050"/>
              <a:t>・性格鑑定に気になるところが。詳しい説明が聞きたい。</a:t>
            </a:r>
            <a:endParaRPr lang="en-US" altLang="ja-JP" sz="1050" dirty="0"/>
          </a:p>
          <a:p>
            <a:r>
              <a:rPr lang="ja-JP" altLang="en-US" sz="1050"/>
              <a:t>・転職話が持ち上がったので、転職して良いものか確認したい。</a:t>
            </a:r>
            <a:endParaRPr lang="en-US" altLang="ja-JP" sz="1050" dirty="0"/>
          </a:p>
          <a:p>
            <a:r>
              <a:rPr lang="ja-JP" altLang="en-US" sz="1050"/>
              <a:t>・人間関係のトラブルが起きたのでいますべきことを知りたい。</a:t>
            </a:r>
            <a:endParaRPr lang="en-US" altLang="ja-JP" sz="1050" dirty="0"/>
          </a:p>
        </p:txBody>
      </p:sp>
      <p:graphicFrame>
        <p:nvGraphicFramePr>
          <p:cNvPr id="21" name="表 4">
            <a:extLst>
              <a:ext uri="{FF2B5EF4-FFF2-40B4-BE49-F238E27FC236}">
                <a16:creationId xmlns:a16="http://schemas.microsoft.com/office/drawing/2014/main" id="{DB7DDFE5-0EBA-1144-B615-62DEEAD1E3E2}"/>
              </a:ext>
            </a:extLst>
          </p:cNvPr>
          <p:cNvGraphicFramePr>
            <a:graphicFrameLocks noGrp="1"/>
          </p:cNvGraphicFramePr>
          <p:nvPr/>
        </p:nvGraphicFramePr>
        <p:xfrm>
          <a:off x="961292" y="6470614"/>
          <a:ext cx="3657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707600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02422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746178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29384597"/>
                    </a:ext>
                  </a:extLst>
                </a:gridCol>
              </a:tblGrid>
              <a:tr h="1672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>
                          <a:solidFill>
                            <a:schemeClr val="tx1"/>
                          </a:solidFill>
                        </a:rPr>
                        <a:t>初回納品時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</a:rPr>
                        <a:t>回目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</a:rPr>
                        <a:t>回目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1000">
                          <a:solidFill>
                            <a:schemeClr val="tx1"/>
                          </a:solidFill>
                        </a:rPr>
                        <a:t>回目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6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800"/>
                        <a:t>締め切り　</a:t>
                      </a:r>
                      <a:endParaRPr kumimoji="1" lang="en-US" altLang="ja-JP" sz="800" dirty="0"/>
                    </a:p>
                    <a:p>
                      <a:pPr algn="l"/>
                      <a:r>
                        <a:rPr kumimoji="1" lang="ja-JP" altLang="en-US" sz="800"/>
                        <a:t>　●月　●日</a:t>
                      </a:r>
                      <a:endParaRPr kumimoji="1" lang="en-US" altLang="ja-JP" sz="800" dirty="0"/>
                    </a:p>
                    <a:p>
                      <a:pPr algn="l"/>
                      <a:r>
                        <a:rPr kumimoji="1" lang="ja-JP" altLang="en-US" sz="800"/>
                        <a:t>実施日</a:t>
                      </a:r>
                      <a:endParaRPr kumimoji="1" lang="en-US" altLang="ja-JP" sz="800" dirty="0"/>
                    </a:p>
                    <a:p>
                      <a:pPr algn="ctr"/>
                      <a:r>
                        <a:rPr kumimoji="1" lang="ja-JP" altLang="en-US" sz="800"/>
                        <a:t>月　　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/>
                        <a:t>　</a:t>
                      </a:r>
                      <a:endParaRPr kumimoji="1" lang="en-US" altLang="ja-JP" sz="800" dirty="0"/>
                    </a:p>
                    <a:p>
                      <a:pPr algn="ctr"/>
                      <a:r>
                        <a:rPr kumimoji="1" lang="ja-JP" altLang="en-US" sz="800"/>
                        <a:t>月　　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/>
                    </a:p>
                    <a:p>
                      <a:pPr algn="ctr"/>
                      <a:r>
                        <a:rPr kumimoji="1" lang="ja-JP" altLang="en-US" sz="800"/>
                        <a:t>月　　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800" dirty="0"/>
                    </a:p>
                    <a:p>
                      <a:pPr algn="ctr"/>
                      <a:r>
                        <a:rPr kumimoji="1" lang="ja-JP" altLang="en-US" sz="800"/>
                        <a:t>月　　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30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0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C2695E-D3D3-B941-A3C5-0D6AEF89ADC6}"/>
              </a:ext>
            </a:extLst>
          </p:cNvPr>
          <p:cNvSpPr txBox="1"/>
          <p:nvPr/>
        </p:nvSpPr>
        <p:spPr>
          <a:xfrm>
            <a:off x="961292" y="445477"/>
            <a:ext cx="501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/>
              <a:t>この鑑定書</a:t>
            </a:r>
            <a:r>
              <a:rPr kumimoji="1" lang="ja-JP" altLang="en-US" sz="2000" b="1"/>
              <a:t>でわかること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08EF0F4-E501-9F49-BC50-0AB538DB42D0}"/>
              </a:ext>
            </a:extLst>
          </p:cNvPr>
          <p:cNvSpPr txBox="1"/>
          <p:nvPr/>
        </p:nvSpPr>
        <p:spPr>
          <a:xfrm>
            <a:off x="877329" y="1109207"/>
            <a:ext cx="54740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rgbClr val="FF0000"/>
                </a:solidFill>
              </a:rPr>
              <a:t>サンプルテキストを必ず書き換えてください。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sz="800" b="1" dirty="0"/>
          </a:p>
          <a:p>
            <a:endParaRPr lang="en-US" altLang="ja-JP" sz="1200" b="1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b="1">
                <a:latin typeface="+mn-ea"/>
              </a:rPr>
              <a:t>性格判断</a:t>
            </a:r>
            <a:endParaRPr lang="en-US" altLang="ja-JP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　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solidFill>
                  <a:srgbClr val="FF0000"/>
                </a:solidFill>
                <a:latin typeface="+mn-ea"/>
              </a:rPr>
              <a:t>キャッチコピー</a:t>
            </a:r>
            <a:endParaRPr lang="en-US" altLang="ja-JP" sz="1200" b="1" dirty="0">
              <a:solidFill>
                <a:srgbClr val="FF0000"/>
              </a:solidFill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b="1">
                <a:latin typeface="+mn-ea"/>
              </a:rPr>
              <a:t>タイミングの判断</a:t>
            </a:r>
            <a:endParaRPr lang="en-US" altLang="ja-JP" b="1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solidFill>
                  <a:srgbClr val="FF0000"/>
                </a:solidFill>
                <a:latin typeface="+mn-ea"/>
              </a:rPr>
              <a:t>キャッチコピー</a:t>
            </a:r>
            <a:endParaRPr lang="en-US" altLang="ja-JP" sz="1200" b="1" dirty="0">
              <a:solidFill>
                <a:srgbClr val="FF0000"/>
              </a:solidFill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ja-JP" altLang="en-US" b="1">
                <a:latin typeface="+mn-ea"/>
              </a:rPr>
              <a:t>相手の気持ち</a:t>
            </a:r>
            <a:endParaRPr lang="en-US" altLang="ja-JP" b="1" dirty="0">
              <a:latin typeface="+mn-ea"/>
            </a:endParaRPr>
          </a:p>
          <a:p>
            <a:r>
              <a:rPr lang="ja-JP" altLang="en-US" sz="1200" b="1">
                <a:latin typeface="+mn-ea"/>
              </a:rPr>
              <a:t>　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>
                <a:solidFill>
                  <a:srgbClr val="FF0000"/>
                </a:solidFill>
                <a:latin typeface="+mn-ea"/>
              </a:rPr>
              <a:t>キャッチコピー</a:t>
            </a:r>
            <a:endParaRPr lang="en-US" altLang="ja-JP" sz="1200" b="1" dirty="0">
              <a:solidFill>
                <a:srgbClr val="FF0000"/>
              </a:solidFill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lang="ja-JP" altLang="en-US" sz="1200">
                <a:latin typeface="+mn-ea"/>
              </a:rPr>
              <a:t>説明文</a:t>
            </a:r>
            <a:endParaRPr lang="en-US" altLang="ja-JP" sz="1200" dirty="0">
              <a:latin typeface="+mn-ea"/>
            </a:endParaRPr>
          </a:p>
          <a:p>
            <a:endParaRPr lang="en-US" altLang="ja-JP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18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鑑定結果</a:t>
            </a:r>
            <a:r>
              <a:rPr lang="en-US" altLang="ja-JP" b="1" dirty="0"/>
              <a:t>1</a:t>
            </a:r>
            <a:endParaRPr lang="en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548604E-9804-264C-A3DE-B77A981A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48" y="1265541"/>
            <a:ext cx="809978" cy="1270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9A56EE7-A9AB-52A5-4DB8-2BB7F008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66" y="6055319"/>
            <a:ext cx="809978" cy="127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BEF3A0-2C8E-C5DA-485D-EDF897F2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33" y="2794000"/>
            <a:ext cx="809978" cy="127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7EE2CCC-2A0A-39B0-38F1-4BAA978A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48" y="4404319"/>
            <a:ext cx="809978" cy="127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0102CC7-D23F-978D-901C-2A3AEDBC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87" y="4391619"/>
            <a:ext cx="809978" cy="1270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4F15CB0-3998-C24F-4D3C-1679251F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21" y="2828580"/>
            <a:ext cx="809978" cy="127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F11A9F4-8ABD-B443-DB86-DFC10A6E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010" y="6055319"/>
            <a:ext cx="809978" cy="1270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0FC2AA9-154E-099B-A8EA-835D2017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88" y="4404319"/>
            <a:ext cx="809978" cy="1270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CC4F358-E86F-8127-55CE-AE2018C7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21" y="4391619"/>
            <a:ext cx="809978" cy="127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81FFFE-C686-98C8-5EF1-70119969D22A}"/>
              </a:ext>
            </a:extLst>
          </p:cNvPr>
          <p:cNvSpPr txBox="1"/>
          <p:nvPr/>
        </p:nvSpPr>
        <p:spPr>
          <a:xfrm>
            <a:off x="1333501" y="4881859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6</a:t>
            </a:r>
            <a:endParaRPr kumimoji="1" lang="en-US" altLang="ja-JP" sz="1400" dirty="0"/>
          </a:p>
          <a:p>
            <a:pPr algn="ctr"/>
            <a:r>
              <a:rPr kumimoji="1" lang="ja-JP" altLang="en-US" sz="1400"/>
              <a:t>未来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FAAB73-7AF9-6595-2A58-1A84599E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47948" y="4424659"/>
            <a:ext cx="809978" cy="127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5A8DD2-F82F-1F85-23E1-2E4C4E95AD62}"/>
              </a:ext>
            </a:extLst>
          </p:cNvPr>
          <p:cNvSpPr txBox="1"/>
          <p:nvPr/>
        </p:nvSpPr>
        <p:spPr>
          <a:xfrm>
            <a:off x="2496009" y="3309691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3</a:t>
            </a:r>
          </a:p>
          <a:p>
            <a:pPr algn="ctr"/>
            <a:r>
              <a:rPr kumimoji="1" lang="ja-JP" altLang="en-US" sz="1400"/>
              <a:t>目標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A41FCD-5530-74E3-3EE9-CB597780413F}"/>
              </a:ext>
            </a:extLst>
          </p:cNvPr>
          <p:cNvSpPr txBox="1"/>
          <p:nvPr/>
        </p:nvSpPr>
        <p:spPr>
          <a:xfrm>
            <a:off x="2489376" y="653643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4</a:t>
            </a:r>
          </a:p>
          <a:p>
            <a:pPr algn="ctr"/>
            <a:r>
              <a:rPr lang="ja-JP" altLang="en-US" sz="1400"/>
              <a:t>原因</a:t>
            </a:r>
            <a:endParaRPr kumimoji="1" lang="ja-JP" altLang="en-US" sz="1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26D72F-38DA-B3A1-D4B5-9872438DAD0A}"/>
              </a:ext>
            </a:extLst>
          </p:cNvPr>
          <p:cNvSpPr txBox="1"/>
          <p:nvPr/>
        </p:nvSpPr>
        <p:spPr>
          <a:xfrm>
            <a:off x="3669031" y="490577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5</a:t>
            </a:r>
          </a:p>
          <a:p>
            <a:pPr algn="ctr"/>
            <a:r>
              <a:rPr lang="ja-JP" altLang="en-US" sz="1400"/>
              <a:t>過去</a:t>
            </a:r>
            <a:endParaRPr kumimoji="1"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4BF7AF-D6BD-8564-8116-6A3C49F2DA2E}"/>
              </a:ext>
            </a:extLst>
          </p:cNvPr>
          <p:cNvSpPr txBox="1"/>
          <p:nvPr/>
        </p:nvSpPr>
        <p:spPr>
          <a:xfrm>
            <a:off x="4860891" y="1746653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10</a:t>
            </a:r>
          </a:p>
          <a:p>
            <a:pPr algn="ctr"/>
            <a:r>
              <a:rPr lang="ja-JP" altLang="en-US" sz="1400"/>
              <a:t>結果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1622F-F282-43D9-31B9-EFF9987EC98D}"/>
              </a:ext>
            </a:extLst>
          </p:cNvPr>
          <p:cNvSpPr txBox="1"/>
          <p:nvPr/>
        </p:nvSpPr>
        <p:spPr>
          <a:xfrm>
            <a:off x="4927953" y="3309691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9</a:t>
            </a:r>
            <a:endParaRPr kumimoji="1" lang="en-US" altLang="ja-JP" sz="1400" dirty="0"/>
          </a:p>
          <a:p>
            <a:pPr algn="ctr"/>
            <a:r>
              <a:rPr kumimoji="1" lang="ja-JP" altLang="en-US" sz="1400"/>
              <a:t>将来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E9A852-FB97-842E-08A9-7B6437027B87}"/>
              </a:ext>
            </a:extLst>
          </p:cNvPr>
          <p:cNvSpPr txBox="1"/>
          <p:nvPr/>
        </p:nvSpPr>
        <p:spPr>
          <a:xfrm>
            <a:off x="4903964" y="4886917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8</a:t>
            </a:r>
          </a:p>
          <a:p>
            <a:pPr algn="ctr"/>
            <a:r>
              <a:rPr lang="ja-JP" altLang="en-US" sz="1400"/>
              <a:t>周囲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6E7F31-D630-5A82-6C79-8183C7D0C4A3}"/>
              </a:ext>
            </a:extLst>
          </p:cNvPr>
          <p:cNvSpPr txBox="1"/>
          <p:nvPr/>
        </p:nvSpPr>
        <p:spPr>
          <a:xfrm>
            <a:off x="4909591" y="653643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7</a:t>
            </a:r>
          </a:p>
          <a:p>
            <a:pPr algn="ctr"/>
            <a:r>
              <a:rPr lang="ja-JP" altLang="en-US" sz="1400"/>
              <a:t>本音</a:t>
            </a:r>
            <a:endParaRPr kumimoji="1" lang="ja-JP" altLang="en-US" sz="14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931055E-C1A3-352E-B5EB-CB7BE2D71F26}"/>
              </a:ext>
            </a:extLst>
          </p:cNvPr>
          <p:cNvSpPr txBox="1"/>
          <p:nvPr/>
        </p:nvSpPr>
        <p:spPr>
          <a:xfrm>
            <a:off x="2352269" y="4792175"/>
            <a:ext cx="619208" cy="53496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400" dirty="0"/>
              <a:t>2</a:t>
            </a:r>
          </a:p>
          <a:p>
            <a:pPr algn="ctr"/>
            <a:r>
              <a:rPr kumimoji="1" lang="ja-JP" altLang="en-US" sz="1400"/>
              <a:t>試練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35BB9A-1652-1A3B-E082-FDD350C21026}"/>
              </a:ext>
            </a:extLst>
          </p:cNvPr>
          <p:cNvSpPr txBox="1"/>
          <p:nvPr/>
        </p:nvSpPr>
        <p:spPr>
          <a:xfrm>
            <a:off x="1553845" y="3680607"/>
            <a:ext cx="56409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1</a:t>
            </a:r>
          </a:p>
          <a:p>
            <a:pPr algn="ctr"/>
            <a:r>
              <a:rPr lang="ja-JP" altLang="en-US" sz="1400"/>
              <a:t>現状</a:t>
            </a:r>
            <a:endParaRPr kumimoji="1" lang="ja-JP" altLang="en-US" sz="140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BDE3E53-9852-00D4-865C-34B912A4F8D5}"/>
              </a:ext>
            </a:extLst>
          </p:cNvPr>
          <p:cNvCxnSpPr/>
          <p:nvPr/>
        </p:nvCxnSpPr>
        <p:spPr>
          <a:xfrm>
            <a:off x="2117937" y="4098580"/>
            <a:ext cx="371439" cy="397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展開方法</a:t>
            </a:r>
            <a:endParaRPr lang="en" altLang="ja-JP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9A56EE7-A9AB-52A5-4DB8-2BB7F0088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99" y="5839419"/>
            <a:ext cx="809978" cy="127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BEF3A0-2C8E-C5DA-485D-EDF897F2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66" y="2578100"/>
            <a:ext cx="809978" cy="127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7EE2CCC-2A0A-39B0-38F1-4BAA978A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81" y="4188419"/>
            <a:ext cx="809978" cy="127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0102CC7-D23F-978D-901C-2A3AEDBC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88" y="5204419"/>
            <a:ext cx="809978" cy="1270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0FC2AA9-154E-099B-A8EA-835D2017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74" y="5115519"/>
            <a:ext cx="809978" cy="127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2544058-D7DE-3661-F34F-6580DBF57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74" y="3540719"/>
            <a:ext cx="809978" cy="127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675978A-05B7-A15F-E88D-7DF7FAE1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15" y="3606800"/>
            <a:ext cx="809978" cy="1270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451B689-E9E5-E2F9-6CF0-2DEBAE4C7DF3}"/>
              </a:ext>
            </a:extLst>
          </p:cNvPr>
          <p:cNvSpPr txBox="1"/>
          <p:nvPr/>
        </p:nvSpPr>
        <p:spPr>
          <a:xfrm>
            <a:off x="1897558" y="398019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F5C596-58E9-2797-0832-81D9E8314F1E}"/>
              </a:ext>
            </a:extLst>
          </p:cNvPr>
          <p:cNvSpPr txBox="1"/>
          <p:nvPr/>
        </p:nvSpPr>
        <p:spPr>
          <a:xfrm>
            <a:off x="1928815" y="5577809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450AEF7-D739-38B4-9F68-11358F3E0779}"/>
              </a:ext>
            </a:extLst>
          </p:cNvPr>
          <p:cNvSpPr txBox="1"/>
          <p:nvPr/>
        </p:nvSpPr>
        <p:spPr>
          <a:xfrm>
            <a:off x="3238924" y="301499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FD6EFE-CEBA-7167-F3F0-CEDD7A108ACC}"/>
              </a:ext>
            </a:extLst>
          </p:cNvPr>
          <p:cNvSpPr txBox="1"/>
          <p:nvPr/>
        </p:nvSpPr>
        <p:spPr>
          <a:xfrm>
            <a:off x="3257409" y="4592299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1CB3D91-1FC7-B18B-D8CA-DBD92668ADD6}"/>
              </a:ext>
            </a:extLst>
          </p:cNvPr>
          <p:cNvSpPr txBox="1"/>
          <p:nvPr/>
        </p:nvSpPr>
        <p:spPr>
          <a:xfrm>
            <a:off x="3264042" y="6212809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FC92F9-F72E-37D6-D04C-03333909F7F2}"/>
              </a:ext>
            </a:extLst>
          </p:cNvPr>
          <p:cNvSpPr txBox="1"/>
          <p:nvPr/>
        </p:nvSpPr>
        <p:spPr>
          <a:xfrm>
            <a:off x="4561417" y="3980190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6233D8B-F90F-B2D8-0900-5E013DCBB65F}"/>
              </a:ext>
            </a:extLst>
          </p:cNvPr>
          <p:cNvSpPr txBox="1"/>
          <p:nvPr/>
        </p:nvSpPr>
        <p:spPr>
          <a:xfrm>
            <a:off x="4561417" y="5577809"/>
            <a:ext cx="564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/>
              <a:t>数字</a:t>
            </a:r>
            <a:endParaRPr kumimoji="1" lang="en-US" altLang="ja-JP" sz="1400" dirty="0"/>
          </a:p>
          <a:p>
            <a:pPr algn="ctr"/>
            <a:r>
              <a:rPr lang="ja-JP" altLang="en-US" sz="1400"/>
              <a:t>●●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96158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18275"/>
              </p:ext>
            </p:extLst>
          </p:nvPr>
        </p:nvGraphicFramePr>
        <p:xfrm>
          <a:off x="858640" y="819612"/>
          <a:ext cx="5547732" cy="869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24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1" dirty="0"/>
                        <a:t>0</a:t>
                      </a:r>
                      <a:r>
                        <a:rPr lang="ja-JP" altLang="en-US" sz="1050" b="1"/>
                        <a:t>：愚者（</a:t>
                      </a:r>
                      <a:r>
                        <a:rPr lang="en" altLang="ja-JP" sz="1050" dirty="0"/>
                        <a:t>The Fool</a:t>
                      </a:r>
                      <a:r>
                        <a:rPr lang="ja-JP" altLang="en-US" sz="1050"/>
                        <a:t>）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/>
                        <a:t>自由・楽観的・素朴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不安定・無謀・逆境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魔術師（</a:t>
                      </a:r>
                      <a:r>
                        <a:rPr lang="en" altLang="ja-JP" sz="1050" dirty="0"/>
                        <a:t>The Magician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女教皇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High Priestess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3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女帝（</a:t>
                      </a:r>
                      <a:r>
                        <a:rPr lang="en" altLang="ja-JP" sz="1050" dirty="0"/>
                        <a:t>The Empress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4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皇帝（</a:t>
                      </a:r>
                      <a:r>
                        <a:rPr lang="en" altLang="ja-JP" sz="1050" dirty="0"/>
                        <a:t>The Emperor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5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教皇（</a:t>
                      </a:r>
                      <a:r>
                        <a:rPr lang="en" altLang="ja-JP" sz="1050" dirty="0"/>
                        <a:t>The Hierophant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6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恋人（</a:t>
                      </a:r>
                      <a:r>
                        <a:rPr lang="en" altLang="ja-JP" sz="1050" dirty="0"/>
                        <a:t>The Lovers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7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戦車（</a:t>
                      </a:r>
                      <a:r>
                        <a:rPr lang="en" altLang="ja-JP" sz="1050" dirty="0"/>
                        <a:t>The Chariot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8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力（</a:t>
                      </a:r>
                      <a:r>
                        <a:rPr lang="en" altLang="ja-JP" sz="1050" dirty="0"/>
                        <a:t>Strength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9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隠者（</a:t>
                      </a:r>
                      <a:r>
                        <a:rPr lang="en" altLang="ja-JP" sz="1050" dirty="0"/>
                        <a:t>The Hermit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10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運命の輪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Wheel of Fortune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正義（</a:t>
                      </a:r>
                      <a:r>
                        <a:rPr lang="en" altLang="ja-JP" sz="1050" dirty="0"/>
                        <a:t>Justice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" altLang="ja-JP" sz="1050" b="1" dirty="0"/>
                        <a:t>12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吊るされた男</a:t>
                      </a:r>
                      <a:endParaRPr lang="en-US" altLang="ja-JP" sz="1050" b="1" dirty="0"/>
                    </a:p>
                    <a:p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Hanged Man</a:t>
                      </a:r>
                      <a:r>
                        <a:rPr lang="ja-JP" altLang="en-US" sz="1050"/>
                        <a:t>）</a:t>
                      </a:r>
                      <a:endParaRPr lang="en" altLang="ja-JP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13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死神（</a:t>
                      </a:r>
                      <a:r>
                        <a:rPr lang="en" altLang="ja-JP" sz="1050" dirty="0"/>
                        <a:t>The Death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14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節制</a:t>
                      </a:r>
                      <a:endParaRPr lang="en-US" altLang="ja-JP" sz="1050" b="1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1"/>
                        <a:t>（</a:t>
                      </a:r>
                      <a:r>
                        <a:rPr lang="en" altLang="ja-JP" sz="1050" dirty="0"/>
                        <a:t>The Temperance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7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15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悪魔（</a:t>
                      </a:r>
                      <a:r>
                        <a:rPr lang="en" altLang="ja-JP" sz="1050" dirty="0"/>
                        <a:t>The Devil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72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16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塔（</a:t>
                      </a:r>
                      <a:r>
                        <a:rPr lang="en" altLang="ja-JP" sz="1050" dirty="0"/>
                        <a:t>The Tower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90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17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星（</a:t>
                      </a:r>
                      <a:r>
                        <a:rPr lang="en" altLang="ja-JP" sz="1050" dirty="0"/>
                        <a:t>The Star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11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18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月（</a:t>
                      </a:r>
                      <a:r>
                        <a:rPr lang="en" altLang="ja-JP" sz="1050" dirty="0"/>
                        <a:t>The Moon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02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19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太陽（</a:t>
                      </a:r>
                      <a:r>
                        <a:rPr lang="en" altLang="ja-JP" sz="1050" dirty="0"/>
                        <a:t>The Sun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02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20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審判（</a:t>
                      </a:r>
                      <a:r>
                        <a:rPr lang="en" altLang="ja-JP" sz="1050" dirty="0"/>
                        <a:t>Judgment</a:t>
                      </a:r>
                      <a:r>
                        <a:rPr lang="ja-JP" altLang="en-US" sz="1050"/>
                        <a:t>）</a:t>
                      </a:r>
                      <a:endParaRPr lang="en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2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ja-JP" sz="1050" b="1" dirty="0"/>
                        <a:t>21</a:t>
                      </a:r>
                      <a:r>
                        <a:rPr lang="ja-JP" altLang="en" sz="1050" b="1"/>
                        <a:t>：</a:t>
                      </a:r>
                      <a:r>
                        <a:rPr lang="ja-JP" altLang="en-US" sz="1050" b="1"/>
                        <a:t>世界（</a:t>
                      </a:r>
                      <a:r>
                        <a:rPr lang="en" altLang="ja-JP" sz="1050" dirty="0"/>
                        <a:t>The World</a:t>
                      </a:r>
                      <a:r>
                        <a:rPr lang="ja-JP" altLang="en-US" sz="1050"/>
                        <a:t>）</a:t>
                      </a:r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3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8DFF12-3062-49B2-91C6-6793AF40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6AE3-2BCD-4743-B55E-347788B72823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7A20BFC4-C85D-CDCA-5BE3-5E7B4432C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63057"/>
              </p:ext>
            </p:extLst>
          </p:nvPr>
        </p:nvGraphicFramePr>
        <p:xfrm>
          <a:off x="858640" y="1187601"/>
          <a:ext cx="5547732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14">
                  <a:extLst>
                    <a:ext uri="{9D8B030D-6E8A-4147-A177-3AD203B41FA5}">
                      <a16:colId xmlns:a16="http://schemas.microsoft.com/office/drawing/2014/main" val="165255047"/>
                    </a:ext>
                  </a:extLst>
                </a:gridCol>
                <a:gridCol w="1780474">
                  <a:extLst>
                    <a:ext uri="{9D8B030D-6E8A-4147-A177-3AD203B41FA5}">
                      <a16:colId xmlns:a16="http://schemas.microsoft.com/office/drawing/2014/main" val="1626740039"/>
                    </a:ext>
                  </a:extLst>
                </a:gridCol>
                <a:gridCol w="1849244">
                  <a:extLst>
                    <a:ext uri="{9D8B030D-6E8A-4147-A177-3AD203B41FA5}">
                      <a16:colId xmlns:a16="http://schemas.microsoft.com/office/drawing/2014/main" val="244163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正位置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solidFill>
                            <a:schemeClr val="tx1"/>
                          </a:solidFill>
                        </a:rPr>
                        <a:t>逆位置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2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ja-JP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1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89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3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Four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Five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35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5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933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Eight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6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3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：ペイジ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Page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0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：騎士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Knight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558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：女王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Queen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78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：王</a:t>
                      </a:r>
                      <a:endParaRPr kumimoji="1" lang="en-US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" altLang="ja-JP" sz="13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King of Wands</a:t>
                      </a:r>
                      <a:r>
                        <a:rPr kumimoji="1" lang="ja-JP" altLang="en" sz="13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en" altLang="ja-JP" sz="13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9969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C41B8-C84B-8F60-5096-15FBD07D8720}"/>
              </a:ext>
            </a:extLst>
          </p:cNvPr>
          <p:cNvSpPr txBox="1"/>
          <p:nvPr/>
        </p:nvSpPr>
        <p:spPr>
          <a:xfrm>
            <a:off x="858640" y="446049"/>
            <a:ext cx="26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杖（</a:t>
            </a:r>
            <a:r>
              <a:rPr lang="en" altLang="ja-JP" b="1" dirty="0"/>
              <a:t>Wand</a:t>
            </a:r>
            <a:r>
              <a:rPr lang="ja-JP" altLang="en" b="1"/>
              <a:t>）</a:t>
            </a:r>
            <a:endParaRPr lang="en" altLang="ja-JP" dirty="0"/>
          </a:p>
        </p:txBody>
      </p:sp>
    </p:spTree>
    <p:extLst>
      <p:ext uri="{BB962C8B-B14F-4D97-AF65-F5344CB8AC3E}">
        <p14:creationId xmlns:p14="http://schemas.microsoft.com/office/powerpoint/2010/main" val="26797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6973</TotalTime>
  <Words>1352</Words>
  <Application>Microsoft Macintosh PowerPoint</Application>
  <PresentationFormat>A4 210 x 297 mm</PresentationFormat>
  <Paragraphs>508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HGPMinchoE</vt:lpstr>
      <vt:lpstr>Hiragino Kaku Gothic Std W8</vt:lpstr>
      <vt:lpstr>游ゴシック</vt:lpstr>
      <vt:lpstr>Arial</vt:lpstr>
      <vt:lpstr>Book Antiqua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木下 直子</cp:lastModifiedBy>
  <cp:revision>266</cp:revision>
  <cp:lastPrinted>2022-08-26T06:35:38Z</cp:lastPrinted>
  <dcterms:created xsi:type="dcterms:W3CDTF">2018-05-03T06:36:18Z</dcterms:created>
  <dcterms:modified xsi:type="dcterms:W3CDTF">2022-09-04T15:15:13Z</dcterms:modified>
</cp:coreProperties>
</file>