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8"/>
  </p:notesMasterIdLst>
  <p:handoutMasterIdLst>
    <p:handoutMasterId r:id="rId9"/>
  </p:handoutMasterIdLst>
  <p:sldIdLst>
    <p:sldId id="2184" r:id="rId2"/>
    <p:sldId id="2155" r:id="rId3"/>
    <p:sldId id="2156" r:id="rId4"/>
    <p:sldId id="2160" r:id="rId5"/>
    <p:sldId id="2158" r:id="rId6"/>
    <p:sldId id="2161" r:id="rId7"/>
  </p:sldIdLst>
  <p:sldSz cx="9144000" cy="5143500" type="screen16x9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66"/>
    <a:srgbClr val="FFCCFF"/>
    <a:srgbClr val="66CCFF"/>
    <a:srgbClr val="F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テーマ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淡色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中間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淡色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中間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淡色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9" autoAdjust="0"/>
    <p:restoredTop sz="57558" autoAdjust="0"/>
  </p:normalViewPr>
  <p:slideViewPr>
    <p:cSldViewPr>
      <p:cViewPr varScale="1">
        <p:scale>
          <a:sx n="119" d="100"/>
          <a:sy n="119" d="100"/>
        </p:scale>
        <p:origin x="190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5" d="100"/>
          <a:sy n="125" d="100"/>
        </p:scale>
        <p:origin x="3840" y="-2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6744EBA-F0CD-43EA-9290-D33C5983BE6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565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F6425-27BC-4A38-8ABC-3022E5A2BC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7437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（暦参照）暦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/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オレンジ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/P4/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年盤</a:t>
            </a:r>
            <a:endParaRPr lang="en-US" altLang="ja-JP" sz="1050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【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スライドの目的</a:t>
            </a:r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】</a:t>
            </a: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☆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　年盤鑑定実習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鑑定対象の人の本命星を確認する。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ここではここまでの課題のとおりに二黒土星とする。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スライドと手元の暦の年盤が一致していることを確認させる。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F6425-27BC-4A38-8ABC-3022E5A2BC6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F45152EF-795F-B941-8417-1A5BFDDD11BA}"/>
              </a:ext>
            </a:extLst>
          </p:cNvPr>
          <p:cNvSpPr/>
          <p:nvPr/>
        </p:nvSpPr>
        <p:spPr>
          <a:xfrm>
            <a:off x="5911156" y="9255933"/>
            <a:ext cx="576064" cy="5040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</a:rPr>
              <a:t>見</a:t>
            </a:r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2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（暦参照）暦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/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オレンジ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/P4/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年盤</a:t>
            </a:r>
            <a:endParaRPr lang="en-US" altLang="ja-JP" sz="1050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【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スライドの目的</a:t>
            </a:r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】</a:t>
            </a: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☆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　年盤鑑定実習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鑑定対象の人の本命星をあらためて確認する。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スライドで二黒土星に赤いマークが入ったことを示す。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F6425-27BC-4A38-8ABC-3022E5A2BC6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F45152EF-795F-B941-8417-1A5BFDDD11BA}"/>
              </a:ext>
            </a:extLst>
          </p:cNvPr>
          <p:cNvSpPr/>
          <p:nvPr/>
        </p:nvSpPr>
        <p:spPr>
          <a:xfrm>
            <a:off x="5911156" y="9255933"/>
            <a:ext cx="576064" cy="5040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</a:rPr>
              <a:t>見</a:t>
            </a:r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9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（暦参照）暦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/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オレンジ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/P4/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年盤</a:t>
            </a:r>
            <a:endParaRPr lang="en-US" altLang="ja-JP" sz="1050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【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スライドの目的</a:t>
            </a:r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】</a:t>
            </a: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☆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　年盤鑑定実習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2023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年の年盤で二黒土星が位置する場所は、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後天定位盤で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本来どの九星の定位置かを確認する。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右上の後天定位盤で確認するとよい。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結果、三碧木星の定位置であることがわかる。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F6425-27BC-4A38-8ABC-3022E5A2BC6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F45152EF-795F-B941-8417-1A5BFDDD11BA}"/>
              </a:ext>
            </a:extLst>
          </p:cNvPr>
          <p:cNvSpPr/>
          <p:nvPr/>
        </p:nvSpPr>
        <p:spPr>
          <a:xfrm>
            <a:off x="5911156" y="9255933"/>
            <a:ext cx="576064" cy="5040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</a:rPr>
              <a:t>見</a:t>
            </a:r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1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51156" y="4800599"/>
            <a:ext cx="5936064" cy="4082143"/>
          </a:xfrm>
        </p:spPr>
        <p:txBody>
          <a:bodyPr>
            <a:normAutofit/>
          </a:bodyPr>
          <a:lstStyle/>
          <a:p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（暦参照）</a:t>
            </a:r>
            <a:endParaRPr lang="en-US" altLang="ja-JP" sz="1050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黄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/P20/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九星象意一覧表　概要</a:t>
            </a:r>
            <a:endParaRPr lang="en-US" altLang="ja-JP" sz="1050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【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スライドの目的</a:t>
            </a:r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】</a:t>
            </a: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☆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　年盤鑑定実習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三碧木星の象意を九星象意一覧表を参照しながら復習する。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F6425-27BC-4A38-8ABC-3022E5A2BC6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4D0AB9FB-34DB-5745-9064-F99B49CC36E2}"/>
              </a:ext>
            </a:extLst>
          </p:cNvPr>
          <p:cNvSpPr/>
          <p:nvPr/>
        </p:nvSpPr>
        <p:spPr>
          <a:xfrm>
            <a:off x="5911156" y="8393112"/>
            <a:ext cx="576064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読</a:t>
            </a:r>
          </a:p>
        </p:txBody>
      </p:sp>
    </p:spTree>
    <p:extLst>
      <p:ext uri="{BB962C8B-B14F-4D97-AF65-F5344CB8AC3E}">
        <p14:creationId xmlns:p14="http://schemas.microsoft.com/office/powerpoint/2010/main" val="218431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（暦参照）暦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/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オレンジ</a:t>
            </a:r>
            <a:r>
              <a:rPr lang="en-US" altLang="ja-JP" sz="1050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/P4/</a:t>
            </a:r>
            <a:r>
              <a:rPr lang="ja-JP" altLang="en-US" sz="105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年盤</a:t>
            </a:r>
            <a:endParaRPr lang="en-US" altLang="ja-JP" sz="1050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【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スライドの目的</a:t>
            </a:r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】</a:t>
            </a: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☆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　年盤鑑定実習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影響を受けている九星が三碧木星と判明をしたら、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低迷期と好調期の判断を行う。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2023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年の二黒土星は、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下記のいずれにも該当しないので「好調期」と確定できる。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・中宮（中央）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・暗剣殺（五黄土星の向い）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・破（その年の干支の向い）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・水火殺（一白・九紫のみ）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F6425-27BC-4A38-8ABC-3022E5A2BC6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F45152EF-795F-B941-8417-1A5BFDDD11BA}"/>
              </a:ext>
            </a:extLst>
          </p:cNvPr>
          <p:cNvSpPr/>
          <p:nvPr/>
        </p:nvSpPr>
        <p:spPr>
          <a:xfrm>
            <a:off x="5911156" y="9255933"/>
            <a:ext cx="576064" cy="5040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</a:rPr>
              <a:t>見</a:t>
            </a:r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90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【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スライドの目的</a:t>
            </a:r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】</a:t>
            </a: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☆</a:t>
            </a:r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　年盤鑑定実習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下記のいずれにも該当しないので「好調期」と確定できる。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・中宮（中央）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・暗剣殺（五黄土星の向い）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・破（その年の干支の向い）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・水火殺（一白・九紫のみ）</a:t>
            </a:r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050">
                <a:latin typeface="Yu Gothic" panose="020B0400000000000000" pitchFamily="34" charset="-128"/>
                <a:ea typeface="Yu Gothic" panose="020B0400000000000000" pitchFamily="34" charset="-128"/>
              </a:rPr>
              <a:t>好調期を強調しながらテキストを読み上げる。</a:t>
            </a:r>
          </a:p>
          <a:p>
            <a:endParaRPr lang="ja-JP" altLang="en-US" sz="105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F6425-27BC-4A38-8ABC-3022E5A2BC6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F2613FBD-B321-BE4A-AD58-ACE90E0A7BAB}"/>
              </a:ext>
            </a:extLst>
          </p:cNvPr>
          <p:cNvSpPr/>
          <p:nvPr/>
        </p:nvSpPr>
        <p:spPr>
          <a:xfrm>
            <a:off x="5911156" y="9269412"/>
            <a:ext cx="576064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読</a:t>
            </a:r>
          </a:p>
        </p:txBody>
      </p:sp>
    </p:spTree>
    <p:extLst>
      <p:ext uri="{BB962C8B-B14F-4D97-AF65-F5344CB8AC3E}">
        <p14:creationId xmlns:p14="http://schemas.microsoft.com/office/powerpoint/2010/main" val="189036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F4B5DC-2E94-D243-81DC-E293469B9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609C9BF-344D-2D47-93AF-91DB583E2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1DD92B-E29D-7D42-93AF-8BE0F14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15/04/24</a:t>
            </a: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35769C-05A5-6048-B927-E147F84D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89401E-8106-EF48-A037-1043220F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97CF6-3D82-423B-8779-0B857E5425E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769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5C51D9-9452-7A4A-B108-6CFCFA1A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AF77653-B8D6-E042-A827-5B4349D0C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B3B879-9ABD-9242-BAC9-61A61AFF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15/04/24</a:t>
            </a: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9DDDC1-E9F6-F841-AF1E-3D07F16F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B5CF3B-CB81-0843-9CAD-11A2FF0E3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22EE4-DB39-4ECE-92B0-3F4DD2A11DE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82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2DE01FB-76A2-BE4E-93CB-1A25C17AF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AF3F849-35D8-D54A-92BB-D127F6498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7AFE57-DCE5-B049-8EF8-80B7DE2B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15/04/24</a:t>
            </a: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1A5685-C36A-F347-8737-852F662D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944391-B1D8-944A-A915-352CAAF5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489B5-52B5-478E-8110-DCF6D3EE097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549002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387BB8-5316-214F-BD67-EECC12DE1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F48013-702D-F84C-830D-33D13B81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D7D001-F7DD-D841-B28F-578F53E8E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15/04/24</a:t>
            </a: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9B5C1E-CA6D-084B-B849-657FD8B1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316DB4-C92E-2840-A1E6-05ADBE08E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F4D69-59CB-4A71-949E-9AD8C54670B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5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CF4B5-C147-804E-917F-F5DCBD56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411DED-2073-034F-8296-5ABBD0427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6E1CF6-AE4F-984D-9321-C983A0CD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15/04/24</a:t>
            </a: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A9B6F7-602D-6E47-9DDD-42F62AD4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3284F0-62B4-F64A-8615-162BB5C2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AC1A7-F38E-40DB-93D5-4CF108D96F1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302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0D0867-3BB0-6646-845B-631C7F08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B912FF-6F6C-A647-A969-19A66FBFA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24BC36C-1BA2-B142-BB53-FDD6B57CD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43D689-6F27-D64B-A71E-06D901185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15/04/24</a:t>
            </a: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67CF49-C602-3E4B-B393-02B34229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D5943F-73B8-EA49-B223-2A41D634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DC96B-AFB0-4574-8348-7405E064A54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561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0AD7A4-B6E3-244F-BC9E-DFBC8A087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E6826A-E47B-D84E-8B89-0DA7F8339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F7DCD67-65FB-B248-95F0-56253D179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0B0E3CC-3962-C940-A3C5-2D9D31EC3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3A46D80-D950-7D4A-BAD4-A1897DAD4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7846328-CAEF-274B-AB23-5D35AD8F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15/04/24</a:t>
            </a:r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6259981-BE9F-9243-A39C-15D02C47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2682181-6C8B-4042-8E80-9E48B18A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7A1A-FC00-46C1-9ADF-D43453BD385C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662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4DFFA8-314B-9840-A1FE-936B09C4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EEAAB8D-D65B-9D46-AD40-B2EBB12D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15/04/24</a:t>
            </a:r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193B083-2802-754D-A6E7-89D3147E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D4F3599-55D2-F945-A220-7CA6EABE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15BB6-AD62-4F83-904D-B715B3B165A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973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ACBB46A-04D4-354D-AD9E-8A4664DE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15/04/24</a:t>
            </a:r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8DDD2AA-524A-294F-9C02-2E746C7CA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51C941-7BC5-8947-BAAE-D83BBCAC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D2A4A-78CB-4EB8-BE85-AA6915CE016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55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71DB71-49A9-9B40-B355-D882D1C3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C3278C-4F28-D749-B663-457FE4BB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7E2045-41BF-C447-8CD6-B0EF86177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B0E596-15E8-BA4C-B243-CAEFAA522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15/04/24</a:t>
            </a: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ADE35C-E168-AF4F-A7AF-20B3C518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426842-D6D9-5B4D-AD3C-7B8AE441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F90FC-8753-4549-872C-39292294696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301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6BFCF-E116-4544-B9AF-C61BEF42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65E7120-BA46-1143-86B8-646394FD7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B5693B2-7DCB-9449-8A85-B6924E1A1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B3E839-9B28-CB4F-B358-045B18975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15/04/24</a:t>
            </a: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783727-1111-0D4E-B138-36A72700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319677-7953-124E-A2FE-23CF938A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AC49-5499-47D3-8799-07C5A126C46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651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05AA35-7C2D-DB46-B5D5-587B8BB3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532D33-9E62-774A-A1EC-975167BB2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208E0C-9546-C048-AA7C-CCDBCAC27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15/04/24</a:t>
            </a: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24D086-B09F-5D48-B09C-E9E437D1B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488BBB-3AAB-BE46-8A9C-DFFFC08FF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9489B5-52B5-478E-8110-DCF6D3EE097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114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0FF0CD30-BFBA-0500-B97E-A78F14391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16886"/>
            <a:ext cx="3503500" cy="329183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1102" y="2239032"/>
            <a:ext cx="1352626" cy="14128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20</a:t>
            </a:r>
            <a:r>
              <a:rPr lang="en-US" altLang="ja-JP" sz="2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23</a:t>
            </a: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年</a:t>
            </a:r>
            <a:r>
              <a:rPr lang="en-US" altLang="ja-JP" sz="2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 </a:t>
            </a:r>
            <a:br>
              <a:rPr lang="en-US" altLang="ja-JP" sz="2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</a:b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癸卯</a:t>
            </a:r>
            <a:br>
              <a:rPr lang="en-US" altLang="ja-JP" sz="2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</a:b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四緑木星　　</a:t>
            </a:r>
            <a:endParaRPr kumimoji="1" lang="ja-JP" altLang="en-US" sz="2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FAA8-2C6F-493A-8B9A-BF0138D4D2E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pic>
        <p:nvPicPr>
          <p:cNvPr id="3" name="図 2" descr="kigaku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49" y="227962"/>
            <a:ext cx="2319950" cy="218220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D9650D-10C1-572A-07D0-43EDB577C4C4}"/>
              </a:ext>
            </a:extLst>
          </p:cNvPr>
          <p:cNvSpPr txBox="1"/>
          <p:nvPr/>
        </p:nvSpPr>
        <p:spPr>
          <a:xfrm>
            <a:off x="6449753" y="2862746"/>
            <a:ext cx="705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歳破</a:t>
            </a:r>
            <a:endParaRPr kumimoji="1" lang="ja-JP" altLang="en-US" sz="2000">
              <a:solidFill>
                <a:srgbClr val="FF00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42D67C-B076-AB28-928C-17DCCACE61F0}"/>
              </a:ext>
            </a:extLst>
          </p:cNvPr>
          <p:cNvSpPr txBox="1"/>
          <p:nvPr/>
        </p:nvSpPr>
        <p:spPr>
          <a:xfrm>
            <a:off x="3563888" y="2868975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卯</a:t>
            </a:r>
            <a:endParaRPr kumimoji="1" lang="ja-JP" altLang="en-US" sz="2000">
              <a:solidFill>
                <a:srgbClr val="00206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4AFFB5-978B-5049-C0AD-710604DD205A}"/>
              </a:ext>
            </a:extLst>
          </p:cNvPr>
          <p:cNvSpPr txBox="1"/>
          <p:nvPr/>
        </p:nvSpPr>
        <p:spPr>
          <a:xfrm>
            <a:off x="728815" y="1573317"/>
            <a:ext cx="2961456" cy="50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鑑定対象者：二黒土星</a:t>
            </a:r>
            <a:endParaRPr lang="en-US" altLang="ja-JP" sz="2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9894D67-531D-2225-28C8-E9A2516A1D00}"/>
              </a:ext>
            </a:extLst>
          </p:cNvPr>
          <p:cNvSpPr txBox="1"/>
          <p:nvPr/>
        </p:nvSpPr>
        <p:spPr>
          <a:xfrm>
            <a:off x="4958801" y="3262856"/>
            <a:ext cx="8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中宮</a:t>
            </a:r>
            <a:endParaRPr kumimoji="1" lang="ja-JP" altLang="en-US" dirty="0">
              <a:solidFill>
                <a:srgbClr val="FF00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6F30798-B00E-E4FF-1872-D64F902C09D3}"/>
              </a:ext>
            </a:extLst>
          </p:cNvPr>
          <p:cNvSpPr txBox="1"/>
          <p:nvPr/>
        </p:nvSpPr>
        <p:spPr>
          <a:xfrm>
            <a:off x="3924483" y="1873553"/>
            <a:ext cx="593463" cy="37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ア</a:t>
            </a:r>
            <a:endParaRPr kumimoji="1" lang="ja-JP" altLang="en-US" dirty="0">
              <a:solidFill>
                <a:srgbClr val="FF00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C097DCD-EFE9-F609-68B7-FC13B706C084}"/>
              </a:ext>
            </a:extLst>
          </p:cNvPr>
          <p:cNvSpPr txBox="1"/>
          <p:nvPr/>
        </p:nvSpPr>
        <p:spPr>
          <a:xfrm>
            <a:off x="4902708" y="431162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水火殺</a:t>
            </a:r>
            <a:endParaRPr kumimoji="1" lang="ja-JP" altLang="en-US" dirty="0">
              <a:solidFill>
                <a:srgbClr val="FF00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DD40A7D7-F5A2-E1DA-2C94-369CFC67D2A1}"/>
              </a:ext>
            </a:extLst>
          </p:cNvPr>
          <p:cNvSpPr txBox="1">
            <a:spLocks/>
          </p:cNvSpPr>
          <p:nvPr/>
        </p:nvSpPr>
        <p:spPr>
          <a:xfrm>
            <a:off x="721246" y="257671"/>
            <a:ext cx="5829300" cy="583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20</a:t>
            </a:r>
            <a:r>
              <a:rPr lang="en-US" altLang="ja-JP" sz="32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23</a:t>
            </a:r>
            <a:r>
              <a:rPr lang="ja-JP" altLang="en-US" sz="32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年</a:t>
            </a:r>
            <a:r>
              <a:rPr lang="en-US" altLang="ja-JP" sz="32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 </a:t>
            </a:r>
            <a:r>
              <a:rPr lang="ja-JP" altLang="en-US" sz="32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卯</a:t>
            </a:r>
            <a:r>
              <a:rPr lang="en-US" altLang="ja-JP" sz="32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 </a:t>
            </a:r>
            <a:r>
              <a:rPr lang="ja-JP" altLang="en-US" sz="32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四緑木星年の鑑定　</a:t>
            </a:r>
            <a:endParaRPr lang="ja-JP" altLang="en-US" sz="32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084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0FF0CD30-BFBA-0500-B97E-A78F14391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16886"/>
            <a:ext cx="3503500" cy="329183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1102" y="2239032"/>
            <a:ext cx="1352626" cy="14128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20</a:t>
            </a:r>
            <a:r>
              <a:rPr lang="en-US" altLang="ja-JP" sz="2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23</a:t>
            </a: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年</a:t>
            </a:r>
            <a:r>
              <a:rPr lang="en-US" altLang="ja-JP" sz="2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 </a:t>
            </a:r>
            <a:br>
              <a:rPr lang="en-US" altLang="ja-JP" sz="2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</a:b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癸卯</a:t>
            </a:r>
            <a:br>
              <a:rPr lang="en-US" altLang="ja-JP" sz="2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</a:b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四緑木星　　</a:t>
            </a:r>
            <a:endParaRPr kumimoji="1" lang="ja-JP" altLang="en-US" sz="2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FAA8-2C6F-493A-8B9A-BF0138D4D2E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pic>
        <p:nvPicPr>
          <p:cNvPr id="3" name="図 2" descr="kigaku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49" y="227962"/>
            <a:ext cx="2319950" cy="218220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D9650D-10C1-572A-07D0-43EDB577C4C4}"/>
              </a:ext>
            </a:extLst>
          </p:cNvPr>
          <p:cNvSpPr txBox="1"/>
          <p:nvPr/>
        </p:nvSpPr>
        <p:spPr>
          <a:xfrm>
            <a:off x="6449753" y="2862746"/>
            <a:ext cx="705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歳破</a:t>
            </a:r>
            <a:endParaRPr kumimoji="1" lang="ja-JP" altLang="en-US" sz="2000">
              <a:solidFill>
                <a:srgbClr val="FF00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42D67C-B076-AB28-928C-17DCCACE61F0}"/>
              </a:ext>
            </a:extLst>
          </p:cNvPr>
          <p:cNvSpPr txBox="1"/>
          <p:nvPr/>
        </p:nvSpPr>
        <p:spPr>
          <a:xfrm>
            <a:off x="3563888" y="2868975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卯</a:t>
            </a:r>
            <a:endParaRPr kumimoji="1" lang="ja-JP" altLang="en-US" sz="2000">
              <a:solidFill>
                <a:srgbClr val="00206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29074CB9-73C2-F534-2A2C-6C1D05BC6073}"/>
              </a:ext>
            </a:extLst>
          </p:cNvPr>
          <p:cNvSpPr txBox="1">
            <a:spLocks/>
          </p:cNvSpPr>
          <p:nvPr/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鑑定対象者の本命星を定める　</a:t>
            </a:r>
            <a:endParaRPr lang="ja-JP" altLang="en-US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4AFFB5-978B-5049-C0AD-710604DD205A}"/>
              </a:ext>
            </a:extLst>
          </p:cNvPr>
          <p:cNvSpPr txBox="1"/>
          <p:nvPr/>
        </p:nvSpPr>
        <p:spPr>
          <a:xfrm>
            <a:off x="728815" y="1573317"/>
            <a:ext cx="2961456" cy="50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鑑定対象者：二黒土星</a:t>
            </a:r>
            <a:endParaRPr lang="en-US" altLang="ja-JP" sz="2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F68BF9BD-B535-0CCE-DDDE-1FE31C984B27}"/>
              </a:ext>
            </a:extLst>
          </p:cNvPr>
          <p:cNvSpPr/>
          <p:nvPr/>
        </p:nvSpPr>
        <p:spPr>
          <a:xfrm>
            <a:off x="4067944" y="2758468"/>
            <a:ext cx="661086" cy="61360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9894D67-531D-2225-28C8-E9A2516A1D00}"/>
              </a:ext>
            </a:extLst>
          </p:cNvPr>
          <p:cNvSpPr txBox="1"/>
          <p:nvPr/>
        </p:nvSpPr>
        <p:spPr>
          <a:xfrm>
            <a:off x="4958801" y="3262856"/>
            <a:ext cx="8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中宮</a:t>
            </a:r>
            <a:endParaRPr kumimoji="1" lang="ja-JP" altLang="en-US" dirty="0">
              <a:solidFill>
                <a:srgbClr val="FF00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6F30798-B00E-E4FF-1872-D64F902C09D3}"/>
              </a:ext>
            </a:extLst>
          </p:cNvPr>
          <p:cNvSpPr txBox="1"/>
          <p:nvPr/>
        </p:nvSpPr>
        <p:spPr>
          <a:xfrm>
            <a:off x="3924483" y="1873553"/>
            <a:ext cx="593463" cy="37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ア</a:t>
            </a:r>
            <a:endParaRPr kumimoji="1" lang="ja-JP" altLang="en-US" dirty="0">
              <a:solidFill>
                <a:srgbClr val="FF00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C097DCD-EFE9-F609-68B7-FC13B706C084}"/>
              </a:ext>
            </a:extLst>
          </p:cNvPr>
          <p:cNvSpPr txBox="1"/>
          <p:nvPr/>
        </p:nvSpPr>
        <p:spPr>
          <a:xfrm>
            <a:off x="4902708" y="431162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水火殺</a:t>
            </a:r>
            <a:endParaRPr kumimoji="1" lang="ja-JP" altLang="en-US" dirty="0">
              <a:solidFill>
                <a:srgbClr val="FF00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4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1102" y="2239032"/>
            <a:ext cx="1352626" cy="14128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20</a:t>
            </a:r>
            <a:r>
              <a:rPr lang="en-US" altLang="ja-JP" sz="2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23</a:t>
            </a: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年</a:t>
            </a:r>
            <a:r>
              <a:rPr lang="en-US" altLang="ja-JP" sz="2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 </a:t>
            </a:r>
            <a:br>
              <a:rPr lang="en-US" altLang="ja-JP" sz="2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</a:b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癸卯</a:t>
            </a:r>
            <a:br>
              <a:rPr lang="en-US" altLang="ja-JP" sz="2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</a:b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四緑木星　　</a:t>
            </a:r>
            <a:endParaRPr kumimoji="1" lang="ja-JP" altLang="en-US" sz="2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FAA8-2C6F-493A-8B9A-BF0138D4D2E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3" name="図 2" descr="kigaku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75" y="242686"/>
            <a:ext cx="2319950" cy="2182203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29074CB9-73C2-F534-2A2C-6C1D05BC6073}"/>
              </a:ext>
            </a:extLst>
          </p:cNvPr>
          <p:cNvSpPr txBox="1">
            <a:spLocks/>
          </p:cNvSpPr>
          <p:nvPr/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1</a:t>
            </a:r>
            <a:r>
              <a:rPr lang="ja-JP" altLang="en-US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）影響を受ける九星の確認</a:t>
            </a:r>
            <a:endParaRPr lang="en-US" altLang="ja-JP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4AFFB5-978B-5049-C0AD-710604DD205A}"/>
              </a:ext>
            </a:extLst>
          </p:cNvPr>
          <p:cNvSpPr txBox="1"/>
          <p:nvPr/>
        </p:nvSpPr>
        <p:spPr>
          <a:xfrm>
            <a:off x="728815" y="1573317"/>
            <a:ext cx="2961456" cy="50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鑑定対象者：二黒土星</a:t>
            </a:r>
            <a:endParaRPr lang="en-US" altLang="ja-JP" sz="2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D371AA8E-643F-1E91-5CCD-D9B38E36AF27}"/>
              </a:ext>
            </a:extLst>
          </p:cNvPr>
          <p:cNvSpPr/>
          <p:nvPr/>
        </p:nvSpPr>
        <p:spPr>
          <a:xfrm>
            <a:off x="7064849" y="1181493"/>
            <a:ext cx="486966" cy="41224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12" name="図 1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883B2EAE-2BB3-A2E0-3973-E89FB627F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16886"/>
            <a:ext cx="3503500" cy="329183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48D90FE-1E58-1BE5-E40C-B4DF9EFDA818}"/>
              </a:ext>
            </a:extLst>
          </p:cNvPr>
          <p:cNvSpPr txBox="1"/>
          <p:nvPr/>
        </p:nvSpPr>
        <p:spPr>
          <a:xfrm>
            <a:off x="6449753" y="2862746"/>
            <a:ext cx="705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歳破</a:t>
            </a:r>
            <a:endParaRPr kumimoji="1" lang="ja-JP" altLang="en-US" sz="2000">
              <a:solidFill>
                <a:srgbClr val="FF00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76B2EA5-A21F-0D25-0272-DDA31C30EFBB}"/>
              </a:ext>
            </a:extLst>
          </p:cNvPr>
          <p:cNvSpPr txBox="1"/>
          <p:nvPr/>
        </p:nvSpPr>
        <p:spPr>
          <a:xfrm>
            <a:off x="3563888" y="2868975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卯</a:t>
            </a:r>
            <a:endParaRPr kumimoji="1" lang="ja-JP" altLang="en-US" sz="2000">
              <a:solidFill>
                <a:srgbClr val="00206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94B71B16-C019-DFEA-4A1D-C58994905D87}"/>
              </a:ext>
            </a:extLst>
          </p:cNvPr>
          <p:cNvSpPr/>
          <p:nvPr/>
        </p:nvSpPr>
        <p:spPr>
          <a:xfrm>
            <a:off x="4067944" y="2758468"/>
            <a:ext cx="661086" cy="61360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A264FBE-445A-B463-8F39-52A591A012AA}"/>
              </a:ext>
            </a:extLst>
          </p:cNvPr>
          <p:cNvSpPr txBox="1"/>
          <p:nvPr/>
        </p:nvSpPr>
        <p:spPr>
          <a:xfrm>
            <a:off x="4958801" y="3262856"/>
            <a:ext cx="8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中宮</a:t>
            </a:r>
            <a:endParaRPr kumimoji="1" lang="ja-JP" altLang="en-US" dirty="0">
              <a:solidFill>
                <a:srgbClr val="FF00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9D7831E-110E-8967-4673-8BBAA598E461}"/>
              </a:ext>
            </a:extLst>
          </p:cNvPr>
          <p:cNvSpPr txBox="1"/>
          <p:nvPr/>
        </p:nvSpPr>
        <p:spPr>
          <a:xfrm>
            <a:off x="3924483" y="1873553"/>
            <a:ext cx="593463" cy="37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ア</a:t>
            </a:r>
            <a:endParaRPr kumimoji="1" lang="ja-JP" altLang="en-US" dirty="0">
              <a:solidFill>
                <a:srgbClr val="FF00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39C880E-A1F4-1E73-6EAF-469508C3CFD9}"/>
              </a:ext>
            </a:extLst>
          </p:cNvPr>
          <p:cNvSpPr txBox="1"/>
          <p:nvPr/>
        </p:nvSpPr>
        <p:spPr>
          <a:xfrm>
            <a:off x="4902708" y="431162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水火殺</a:t>
            </a:r>
            <a:endParaRPr kumimoji="1" lang="ja-JP" altLang="en-US" dirty="0">
              <a:solidFill>
                <a:srgbClr val="FF00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586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 txBox="1">
            <a:spLocks noGrp="1"/>
          </p:cNvSpPr>
          <p:nvPr>
            <p:ph type="title"/>
          </p:nvPr>
        </p:nvSpPr>
        <p:spPr>
          <a:xfrm>
            <a:off x="712151" y="1654357"/>
            <a:ext cx="6172200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700" dirty="0">
                <a:solidFill>
                  <a:srgbClr val="0066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三碧木星（さんぺきもくせい）</a:t>
            </a:r>
            <a:endParaRPr lang="en-US" altLang="ja-JP" sz="2700" dirty="0">
              <a:solidFill>
                <a:srgbClr val="0066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FAA8-2C6F-493A-8B9A-BF0138D4D2E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2529" y="3134746"/>
            <a:ext cx="1228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明るい</a:t>
            </a:r>
            <a:endParaRPr lang="en-US" altLang="ja-JP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陽気</a:t>
            </a:r>
            <a:endParaRPr lang="en-US" altLang="ja-JP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発展性</a:t>
            </a:r>
          </a:p>
          <a:p>
            <a:endParaRPr lang="ja-JP" altLang="en-US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8EA0111-8A7B-7249-99FA-CB325705F233}"/>
              </a:ext>
            </a:extLst>
          </p:cNvPr>
          <p:cNvSpPr/>
          <p:nvPr/>
        </p:nvSpPr>
        <p:spPr>
          <a:xfrm>
            <a:off x="712151" y="2357589"/>
            <a:ext cx="339114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1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明朗・軽率・発展・驚愕</a:t>
            </a:r>
            <a:endParaRPr lang="en-US" altLang="ja-JP" sz="21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9633A3D-10FB-BF40-A044-30A5A305C7D8}"/>
              </a:ext>
            </a:extLst>
          </p:cNvPr>
          <p:cNvSpPr txBox="1"/>
          <p:nvPr/>
        </p:nvSpPr>
        <p:spPr>
          <a:xfrm>
            <a:off x="2352707" y="3134746"/>
            <a:ext cx="2345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口が軽い</a:t>
            </a:r>
            <a:endParaRPr lang="en-US" altLang="ja-JP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安請け合い</a:t>
            </a:r>
            <a:endParaRPr lang="en-US" altLang="ja-JP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おっちょこちょい</a:t>
            </a:r>
            <a:endParaRPr lang="ja-JP" altLang="en-US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ja-JP" altLang="en-US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E5FFD44-A35F-B941-9684-CC71E57CF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49" y="2047558"/>
            <a:ext cx="1507867" cy="100524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2E694FB-787A-C147-A1C0-67FC79BC9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47" y="2047559"/>
            <a:ext cx="1340326" cy="100524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75ADD56-F2CC-5344-A771-8C049038B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47" y="3222690"/>
            <a:ext cx="1347318" cy="898212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EF264E2-41A8-B573-87C3-4785A5929E4A}"/>
              </a:ext>
            </a:extLst>
          </p:cNvPr>
          <p:cNvSpPr txBox="1">
            <a:spLocks/>
          </p:cNvSpPr>
          <p:nvPr/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</a:t>
            </a:r>
            <a:r>
              <a:rPr lang="ja-JP" altLang="en-US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）</a:t>
            </a:r>
            <a:r>
              <a:rPr kumimoji="1" lang="ja-JP" altLang="en-US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 該当の九星の意味を確認。</a:t>
            </a:r>
            <a:endParaRPr kumimoji="1" lang="en-US" altLang="ja-JP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713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1102" y="2239032"/>
            <a:ext cx="1352626" cy="14128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20</a:t>
            </a:r>
            <a:r>
              <a:rPr lang="en-US" altLang="ja-JP" sz="2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23</a:t>
            </a: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年</a:t>
            </a:r>
            <a:r>
              <a:rPr lang="en-US" altLang="ja-JP" sz="2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 </a:t>
            </a:r>
            <a:br>
              <a:rPr lang="en-US" altLang="ja-JP" sz="2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</a:b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癸卯</a:t>
            </a:r>
            <a:br>
              <a:rPr lang="en-US" altLang="ja-JP" sz="2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</a:b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四緑木星　　</a:t>
            </a:r>
            <a:endParaRPr kumimoji="1" lang="ja-JP" altLang="en-US" sz="2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FAA8-2C6F-493A-8B9A-BF0138D4D2E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3" name="図 2" descr="kigaku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49" y="227962"/>
            <a:ext cx="2319950" cy="218220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4AFFB5-978B-5049-C0AD-710604DD205A}"/>
              </a:ext>
            </a:extLst>
          </p:cNvPr>
          <p:cNvSpPr txBox="1"/>
          <p:nvPr/>
        </p:nvSpPr>
        <p:spPr>
          <a:xfrm>
            <a:off x="728815" y="1573317"/>
            <a:ext cx="2961456" cy="50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鑑定対象者：二黒土星</a:t>
            </a:r>
            <a:endParaRPr lang="en-US" altLang="ja-JP" sz="2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D371AA8E-643F-1E91-5CCD-D9B38E36AF27}"/>
              </a:ext>
            </a:extLst>
          </p:cNvPr>
          <p:cNvSpPr/>
          <p:nvPr/>
        </p:nvSpPr>
        <p:spPr>
          <a:xfrm>
            <a:off x="8074632" y="770930"/>
            <a:ext cx="486966" cy="41224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444E883C-7A8E-2F3C-D651-84668AC37F1E}"/>
              </a:ext>
            </a:extLst>
          </p:cNvPr>
          <p:cNvSpPr txBox="1">
            <a:spLocks/>
          </p:cNvSpPr>
          <p:nvPr/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3</a:t>
            </a:r>
            <a:r>
              <a:rPr lang="ja-JP" altLang="en-US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）低迷期と好調期の判断を行う</a:t>
            </a:r>
            <a:endParaRPr lang="en-US" altLang="ja-JP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AEA83D-D9B1-33E2-F93F-1E16C7075945}"/>
              </a:ext>
            </a:extLst>
          </p:cNvPr>
          <p:cNvSpPr txBox="1"/>
          <p:nvPr/>
        </p:nvSpPr>
        <p:spPr>
          <a:xfrm>
            <a:off x="7087252" y="2524605"/>
            <a:ext cx="1684343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05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低迷期の確認</a:t>
            </a:r>
            <a:endParaRPr lang="en-US" altLang="ja-JP" sz="105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sz="105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105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・中宮（中央）</a:t>
            </a:r>
            <a:endParaRPr lang="en-US" altLang="ja-JP" sz="105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sz="105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105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・暗剣殺</a:t>
            </a:r>
            <a:endParaRPr lang="en-US" altLang="ja-JP" sz="105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105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（</a:t>
            </a:r>
            <a:r>
              <a:rPr lang="ja-JP" altLang="en-US" sz="105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五黄土星の向い）</a:t>
            </a:r>
            <a:endParaRPr lang="en-US" altLang="ja-JP" sz="105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sz="105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105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・破</a:t>
            </a:r>
            <a:endParaRPr lang="en-US" altLang="ja-JP" sz="105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105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（その年の</a:t>
            </a:r>
            <a:r>
              <a:rPr lang="ja-JP" altLang="en-US" sz="105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干支の向い）</a:t>
            </a:r>
            <a:endParaRPr lang="en-US" altLang="ja-JP" sz="105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sz="105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105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・水火殺</a:t>
            </a:r>
            <a:endParaRPr lang="en-US" altLang="ja-JP" sz="105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105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（</a:t>
            </a:r>
            <a:r>
              <a:rPr lang="ja-JP" altLang="en-US" sz="105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一白・九紫のみ）</a:t>
            </a:r>
            <a:endParaRPr lang="en-US" altLang="ja-JP" sz="105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pic>
        <p:nvPicPr>
          <p:cNvPr id="8" name="図 7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6D902FA6-07B6-CA10-7B62-320C46EAC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16886"/>
            <a:ext cx="3503500" cy="329183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0053627-5903-6F8B-1E51-EAF82965D324}"/>
              </a:ext>
            </a:extLst>
          </p:cNvPr>
          <p:cNvSpPr txBox="1"/>
          <p:nvPr/>
        </p:nvSpPr>
        <p:spPr>
          <a:xfrm>
            <a:off x="6449753" y="2862746"/>
            <a:ext cx="705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歳破</a:t>
            </a:r>
            <a:endParaRPr kumimoji="1" lang="ja-JP" altLang="en-US" sz="2000">
              <a:solidFill>
                <a:srgbClr val="FF00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5807A98-2205-AC07-7DB9-10F80FE6FF54}"/>
              </a:ext>
            </a:extLst>
          </p:cNvPr>
          <p:cNvSpPr txBox="1"/>
          <p:nvPr/>
        </p:nvSpPr>
        <p:spPr>
          <a:xfrm>
            <a:off x="3563888" y="2868975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卯</a:t>
            </a:r>
            <a:endParaRPr kumimoji="1" lang="ja-JP" altLang="en-US" sz="2000">
              <a:solidFill>
                <a:srgbClr val="00206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AFA8200D-8263-F514-D29D-ECCF8D6E758D}"/>
              </a:ext>
            </a:extLst>
          </p:cNvPr>
          <p:cNvSpPr/>
          <p:nvPr/>
        </p:nvSpPr>
        <p:spPr>
          <a:xfrm>
            <a:off x="4067944" y="2758468"/>
            <a:ext cx="661086" cy="61360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E88FECE-39F8-8AAA-931D-3E1E8FFDB02A}"/>
              </a:ext>
            </a:extLst>
          </p:cNvPr>
          <p:cNvSpPr txBox="1"/>
          <p:nvPr/>
        </p:nvSpPr>
        <p:spPr>
          <a:xfrm>
            <a:off x="4958801" y="3262856"/>
            <a:ext cx="8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中宮</a:t>
            </a:r>
            <a:endParaRPr kumimoji="1" lang="ja-JP" altLang="en-US" dirty="0">
              <a:solidFill>
                <a:srgbClr val="FF00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1DD9BD-B31D-7D73-454A-71E1C1608C3A}"/>
              </a:ext>
            </a:extLst>
          </p:cNvPr>
          <p:cNvSpPr txBox="1"/>
          <p:nvPr/>
        </p:nvSpPr>
        <p:spPr>
          <a:xfrm>
            <a:off x="3924483" y="1873553"/>
            <a:ext cx="593463" cy="37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ア</a:t>
            </a:r>
            <a:endParaRPr kumimoji="1" lang="ja-JP" altLang="en-US" dirty="0">
              <a:solidFill>
                <a:srgbClr val="FF00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8359A07-C303-E665-5C14-EDAA1DC12E7A}"/>
              </a:ext>
            </a:extLst>
          </p:cNvPr>
          <p:cNvSpPr txBox="1"/>
          <p:nvPr/>
        </p:nvSpPr>
        <p:spPr>
          <a:xfrm>
            <a:off x="4902708" y="431162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水火殺</a:t>
            </a:r>
            <a:endParaRPr kumimoji="1" lang="ja-JP" altLang="en-US" dirty="0">
              <a:solidFill>
                <a:srgbClr val="FF00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743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FAA8-2C6F-493A-8B9A-BF0138D4D2E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1263699"/>
            <a:ext cx="74168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発展運や健康運の象徴です。</a:t>
            </a:r>
            <a:endParaRPr lang="en-US" altLang="ja-JP" sz="1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sz="1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1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（好調期）　</a:t>
            </a:r>
            <a:r>
              <a:rPr lang="ja-JP" altLang="en-US" sz="160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中宮・暗剣殺・破・水火殺ではないので好調期</a:t>
            </a:r>
            <a:endParaRPr lang="en-US" altLang="ja-JP" sz="1600" dirty="0">
              <a:solidFill>
                <a:srgbClr val="FF00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sz="1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1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健康運に恵まれ、健康の回復や向上がスムーズに進みます。物事をスタートすると、昇る朝日の勢いで発展していきます。明るく、前向きに過ごすことができ、積極的になります。人を楽しませる話術にも長けます。</a:t>
            </a:r>
            <a:endParaRPr lang="en-US" altLang="ja-JP" sz="1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sz="1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1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（低迷期）</a:t>
            </a:r>
            <a:endParaRPr lang="en-US" altLang="ja-JP" sz="1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sz="1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1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健康運が低迷します。何かを始めようとしても邪魔が入るなどしてうまくスタートできません。口が災いすることが増え、安請け合いから自分が苦しむこともあります。</a:t>
            </a:r>
            <a:endParaRPr lang="ja-JP" altLang="en-US" sz="1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9" name="タイトル 5">
            <a:extLst>
              <a:ext uri="{FF2B5EF4-FFF2-40B4-BE49-F238E27FC236}">
                <a16:creationId xmlns:a16="http://schemas.microsoft.com/office/drawing/2014/main" id="{23B40032-FBDB-0605-050A-35AB25CA7F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9816" y="371453"/>
            <a:ext cx="6172200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700" dirty="0">
                <a:solidFill>
                  <a:srgbClr val="0066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三碧木星（さんぺきも</a:t>
            </a:r>
            <a:r>
              <a:rPr lang="ja-JP" altLang="en-US" sz="2700">
                <a:solidFill>
                  <a:srgbClr val="0066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くせい）詳細</a:t>
            </a:r>
            <a:endParaRPr lang="en-US" altLang="ja-JP" sz="2700" dirty="0">
              <a:solidFill>
                <a:srgbClr val="0066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706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6623</TotalTime>
  <Words>704</Words>
  <Application>Microsoft Macintosh PowerPoint</Application>
  <PresentationFormat>画面に合わせる (16:9)</PresentationFormat>
  <Paragraphs>165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Hiragino Kaku Gothic Std W8</vt:lpstr>
      <vt:lpstr>游ゴシック</vt:lpstr>
      <vt:lpstr>游ゴシック</vt:lpstr>
      <vt:lpstr>游ゴシック Light</vt:lpstr>
      <vt:lpstr>Arial</vt:lpstr>
      <vt:lpstr>Calibri</vt:lpstr>
      <vt:lpstr>Office テーマ</vt:lpstr>
      <vt:lpstr>2023年  癸卯 四緑木星　　</vt:lpstr>
      <vt:lpstr>2023年  癸卯 四緑木星　　</vt:lpstr>
      <vt:lpstr>2023年  癸卯 四緑木星　　</vt:lpstr>
      <vt:lpstr>三碧木星（さんぺきもくせい）</vt:lpstr>
      <vt:lpstr>2023年  癸卯 四緑木星　　</vt:lpstr>
      <vt:lpstr>三碧木星（さんぺきもくせい）詳細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広尾88アカデミー　占術講座 “九星氣学基礎講座 2“</dc:title>
  <dc:creator>木下 直子</dc:creator>
  <cp:lastModifiedBy>木下 直子</cp:lastModifiedBy>
  <cp:revision>145</cp:revision>
  <cp:lastPrinted>2020-10-09T08:25:42Z</cp:lastPrinted>
  <dcterms:created xsi:type="dcterms:W3CDTF">2019-03-15T12:18:59Z</dcterms:created>
  <dcterms:modified xsi:type="dcterms:W3CDTF">2022-11-18T08:18:08Z</dcterms:modified>
</cp:coreProperties>
</file>