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72" r:id="rId1"/>
  </p:sldMasterIdLst>
  <p:notesMasterIdLst>
    <p:notesMasterId r:id="rId29"/>
  </p:notesMasterIdLst>
  <p:handoutMasterIdLst>
    <p:handoutMasterId r:id="rId30"/>
  </p:handoutMasterIdLst>
  <p:sldIdLst>
    <p:sldId id="353" r:id="rId2"/>
    <p:sldId id="356" r:id="rId3"/>
    <p:sldId id="383" r:id="rId4"/>
    <p:sldId id="358" r:id="rId5"/>
    <p:sldId id="385" r:id="rId6"/>
    <p:sldId id="359" r:id="rId7"/>
    <p:sldId id="367" r:id="rId8"/>
    <p:sldId id="368" r:id="rId9"/>
    <p:sldId id="387" r:id="rId10"/>
    <p:sldId id="361" r:id="rId11"/>
    <p:sldId id="362" r:id="rId12"/>
    <p:sldId id="389" r:id="rId13"/>
    <p:sldId id="370" r:id="rId14"/>
    <p:sldId id="372" r:id="rId15"/>
    <p:sldId id="391" r:id="rId16"/>
    <p:sldId id="373" r:id="rId17"/>
    <p:sldId id="393" r:id="rId18"/>
    <p:sldId id="375" r:id="rId19"/>
    <p:sldId id="376" r:id="rId20"/>
    <p:sldId id="378" r:id="rId21"/>
    <p:sldId id="395" r:id="rId22"/>
    <p:sldId id="364" r:id="rId23"/>
    <p:sldId id="396" r:id="rId24"/>
    <p:sldId id="363" r:id="rId25"/>
    <p:sldId id="366" r:id="rId26"/>
    <p:sldId id="398" r:id="rId27"/>
    <p:sldId id="354" r:id="rId28"/>
  </p:sldIdLst>
  <p:sldSz cx="6858000" cy="9906000" type="A4"/>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EEBFF"/>
    <a:srgbClr val="B5D465"/>
    <a:srgbClr val="85BC8F"/>
    <a:srgbClr val="6A8E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705"/>
    <p:restoredTop sz="94541"/>
  </p:normalViewPr>
  <p:slideViewPr>
    <p:cSldViewPr snapToGrid="0" snapToObjects="1">
      <p:cViewPr>
        <p:scale>
          <a:sx n="136" d="100"/>
          <a:sy n="136" d="100"/>
        </p:scale>
        <p:origin x="3104" y="-12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14B4B335-EDD2-3A49-AE4B-B824F4B9333E}"/>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10BE7C36-3CB5-8548-BE84-8A006D9CDB5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636A604-9875-B944-8F6C-BF56664EEEB5}" type="datetimeFigureOut">
              <a:rPr kumimoji="1" lang="ja-JP" altLang="en-US" smtClean="0"/>
              <a:t>2022/7/31</a:t>
            </a:fld>
            <a:endParaRPr kumimoji="1" lang="ja-JP" altLang="en-US"/>
          </a:p>
        </p:txBody>
      </p:sp>
      <p:sp>
        <p:nvSpPr>
          <p:cNvPr id="4" name="フッター プレースホルダー 3">
            <a:extLst>
              <a:ext uri="{FF2B5EF4-FFF2-40B4-BE49-F238E27FC236}">
                <a16:creationId xmlns:a16="http://schemas.microsoft.com/office/drawing/2014/main" id="{F713485A-4993-1F4E-AE34-D9D20C7005B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0462FFD1-36EE-AD48-B9DE-60BD6126BA2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E162B43-CCF6-C646-8900-0304CA281860}" type="slidenum">
              <a:rPr kumimoji="1" lang="ja-JP" altLang="en-US" smtClean="0"/>
              <a:t>‹#›</a:t>
            </a:fld>
            <a:endParaRPr kumimoji="1" lang="ja-JP" altLang="en-US"/>
          </a:p>
        </p:txBody>
      </p:sp>
    </p:spTree>
    <p:extLst>
      <p:ext uri="{BB962C8B-B14F-4D97-AF65-F5344CB8AC3E}">
        <p14:creationId xmlns:p14="http://schemas.microsoft.com/office/powerpoint/2010/main" val="2551489647"/>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DBC8A0E-98CD-C044-A55E-8520F6D0A31E}" type="datetimeFigureOut">
              <a:rPr kumimoji="1" lang="ja-JP" altLang="en-US" smtClean="0"/>
              <a:t>2022/7/31</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BE9E820-220D-AD4A-B918-958D8E9051EB}" type="slidenum">
              <a:rPr kumimoji="1" lang="ja-JP" altLang="en-US" smtClean="0"/>
              <a:t>‹#›</a:t>
            </a:fld>
            <a:endParaRPr kumimoji="1" lang="ja-JP" altLang="en-US"/>
          </a:p>
        </p:txBody>
      </p:sp>
    </p:spTree>
    <p:extLst>
      <p:ext uri="{BB962C8B-B14F-4D97-AF65-F5344CB8AC3E}">
        <p14:creationId xmlns:p14="http://schemas.microsoft.com/office/powerpoint/2010/main" val="4231866315"/>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68223011-0756-7549-9AB9-DE61AE16B23C}" type="datetime1">
              <a:rPr kumimoji="1" lang="ja-JP" altLang="en-US" smtClean="0"/>
              <a:t>2022/7/31</a:t>
            </a:fld>
            <a:endParaRPr kumimoji="1" lang="ja-JP" altLang="en-US"/>
          </a:p>
        </p:txBody>
      </p:sp>
      <p:sp>
        <p:nvSpPr>
          <p:cNvPr id="5" name="Footer Placeholder 4"/>
          <p:cNvSpPr>
            <a:spLocks noGrp="1"/>
          </p:cNvSpPr>
          <p:nvPr>
            <p:ph type="ftr" sz="quarter" idx="11"/>
          </p:nvPr>
        </p:nvSpPr>
        <p:spPr/>
        <p:txBody>
          <a:bodyPr/>
          <a:lstStyle/>
          <a:p>
            <a:r>
              <a:rPr kumimoji="1" lang="ja-JP" altLang="en-US"/>
              <a:t>九星氣学　</a:t>
            </a:r>
            <a:r>
              <a:rPr kumimoji="1" lang="en-US" altLang="ja-JP"/>
              <a:t>81  </a:t>
            </a:r>
            <a:r>
              <a:rPr kumimoji="1" lang="ja-JP" altLang="en-US"/>
              <a:t>性格一覧</a:t>
            </a:r>
          </a:p>
        </p:txBody>
      </p:sp>
      <p:sp>
        <p:nvSpPr>
          <p:cNvPr id="6" name="Slide Number Placeholder 5"/>
          <p:cNvSpPr>
            <a:spLocks noGrp="1"/>
          </p:cNvSpPr>
          <p:nvPr>
            <p:ph type="sldNum" sz="quarter" idx="12"/>
          </p:nvPr>
        </p:nvSpPr>
        <p:spPr/>
        <p:txBody>
          <a:bodyPr/>
          <a:lstStyle/>
          <a:p>
            <a:fld id="{1D026AE3-2BCD-4743-B55E-347788B72823}" type="slidenum">
              <a:rPr kumimoji="1" lang="ja-JP" altLang="en-US" smtClean="0"/>
              <a:t>‹#›</a:t>
            </a:fld>
            <a:endParaRPr kumimoji="1" lang="ja-JP" altLang="en-US"/>
          </a:p>
        </p:txBody>
      </p:sp>
    </p:spTree>
    <p:extLst>
      <p:ext uri="{BB962C8B-B14F-4D97-AF65-F5344CB8AC3E}">
        <p14:creationId xmlns:p14="http://schemas.microsoft.com/office/powerpoint/2010/main" val="28507837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FED9290-3E84-FB44-859E-7FF560948F14}" type="datetime1">
              <a:rPr kumimoji="1" lang="ja-JP" altLang="en-US" smtClean="0"/>
              <a:t>2022/7/31</a:t>
            </a:fld>
            <a:endParaRPr kumimoji="1" lang="ja-JP" altLang="en-US"/>
          </a:p>
        </p:txBody>
      </p:sp>
      <p:sp>
        <p:nvSpPr>
          <p:cNvPr id="5" name="Footer Placeholder 4"/>
          <p:cNvSpPr>
            <a:spLocks noGrp="1"/>
          </p:cNvSpPr>
          <p:nvPr>
            <p:ph type="ftr" sz="quarter" idx="11"/>
          </p:nvPr>
        </p:nvSpPr>
        <p:spPr/>
        <p:txBody>
          <a:bodyPr/>
          <a:lstStyle/>
          <a:p>
            <a:r>
              <a:rPr kumimoji="1" lang="ja-JP" altLang="en-US"/>
              <a:t>九星氣学　</a:t>
            </a:r>
            <a:r>
              <a:rPr kumimoji="1" lang="en-US" altLang="ja-JP"/>
              <a:t>81  </a:t>
            </a:r>
            <a:r>
              <a:rPr kumimoji="1" lang="ja-JP" altLang="en-US"/>
              <a:t>性格一覧</a:t>
            </a:r>
          </a:p>
        </p:txBody>
      </p:sp>
      <p:sp>
        <p:nvSpPr>
          <p:cNvPr id="6" name="Slide Number Placeholder 5"/>
          <p:cNvSpPr>
            <a:spLocks noGrp="1"/>
          </p:cNvSpPr>
          <p:nvPr>
            <p:ph type="sldNum" sz="quarter" idx="12"/>
          </p:nvPr>
        </p:nvSpPr>
        <p:spPr/>
        <p:txBody>
          <a:bodyPr/>
          <a:lstStyle/>
          <a:p>
            <a:fld id="{1D026AE3-2BCD-4743-B55E-347788B72823}" type="slidenum">
              <a:rPr kumimoji="1" lang="ja-JP" altLang="en-US" smtClean="0"/>
              <a:t>‹#›</a:t>
            </a:fld>
            <a:endParaRPr kumimoji="1" lang="ja-JP" altLang="en-US"/>
          </a:p>
        </p:txBody>
      </p:sp>
    </p:spTree>
    <p:extLst>
      <p:ext uri="{BB962C8B-B14F-4D97-AF65-F5344CB8AC3E}">
        <p14:creationId xmlns:p14="http://schemas.microsoft.com/office/powerpoint/2010/main" val="178628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D555121-096E-AE4D-80C2-6258ADC19503}" type="datetime1">
              <a:rPr kumimoji="1" lang="ja-JP" altLang="en-US" smtClean="0"/>
              <a:t>2022/7/31</a:t>
            </a:fld>
            <a:endParaRPr kumimoji="1" lang="ja-JP" altLang="en-US"/>
          </a:p>
        </p:txBody>
      </p:sp>
      <p:sp>
        <p:nvSpPr>
          <p:cNvPr id="5" name="Footer Placeholder 4"/>
          <p:cNvSpPr>
            <a:spLocks noGrp="1"/>
          </p:cNvSpPr>
          <p:nvPr>
            <p:ph type="ftr" sz="quarter" idx="11"/>
          </p:nvPr>
        </p:nvSpPr>
        <p:spPr/>
        <p:txBody>
          <a:bodyPr/>
          <a:lstStyle/>
          <a:p>
            <a:r>
              <a:rPr kumimoji="1" lang="ja-JP" altLang="en-US"/>
              <a:t>九星氣学　</a:t>
            </a:r>
            <a:r>
              <a:rPr kumimoji="1" lang="en-US" altLang="ja-JP"/>
              <a:t>81  </a:t>
            </a:r>
            <a:r>
              <a:rPr kumimoji="1" lang="ja-JP" altLang="en-US"/>
              <a:t>性格一覧</a:t>
            </a:r>
          </a:p>
        </p:txBody>
      </p:sp>
      <p:sp>
        <p:nvSpPr>
          <p:cNvPr id="6" name="Slide Number Placeholder 5"/>
          <p:cNvSpPr>
            <a:spLocks noGrp="1"/>
          </p:cNvSpPr>
          <p:nvPr>
            <p:ph type="sldNum" sz="quarter" idx="12"/>
          </p:nvPr>
        </p:nvSpPr>
        <p:spPr/>
        <p:txBody>
          <a:bodyPr/>
          <a:lstStyle/>
          <a:p>
            <a:fld id="{1D026AE3-2BCD-4743-B55E-347788B72823}" type="slidenum">
              <a:rPr kumimoji="1" lang="ja-JP" altLang="en-US" smtClean="0"/>
              <a:t>‹#›</a:t>
            </a:fld>
            <a:endParaRPr kumimoji="1" lang="ja-JP" altLang="en-US"/>
          </a:p>
        </p:txBody>
      </p:sp>
    </p:spTree>
    <p:extLst>
      <p:ext uri="{BB962C8B-B14F-4D97-AF65-F5344CB8AC3E}">
        <p14:creationId xmlns:p14="http://schemas.microsoft.com/office/powerpoint/2010/main" val="24672339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00A9F12-81E0-3A4E-A2A6-877166907A67}" type="datetime1">
              <a:rPr kumimoji="1" lang="ja-JP" altLang="en-US" smtClean="0"/>
              <a:t>2022/7/31</a:t>
            </a:fld>
            <a:endParaRPr kumimoji="1" lang="ja-JP" altLang="en-US"/>
          </a:p>
        </p:txBody>
      </p:sp>
      <p:sp>
        <p:nvSpPr>
          <p:cNvPr id="5" name="Footer Placeholder 4"/>
          <p:cNvSpPr>
            <a:spLocks noGrp="1"/>
          </p:cNvSpPr>
          <p:nvPr>
            <p:ph type="ftr" sz="quarter" idx="11"/>
          </p:nvPr>
        </p:nvSpPr>
        <p:spPr/>
        <p:txBody>
          <a:bodyPr/>
          <a:lstStyle/>
          <a:p>
            <a:r>
              <a:rPr kumimoji="1" lang="ja-JP" altLang="en-US"/>
              <a:t>九星氣学　</a:t>
            </a:r>
            <a:r>
              <a:rPr kumimoji="1" lang="en-US" altLang="ja-JP"/>
              <a:t>81  </a:t>
            </a:r>
            <a:r>
              <a:rPr kumimoji="1" lang="ja-JP" altLang="en-US"/>
              <a:t>性格一覧</a:t>
            </a:r>
          </a:p>
        </p:txBody>
      </p:sp>
      <p:sp>
        <p:nvSpPr>
          <p:cNvPr id="6" name="Slide Number Placeholder 5"/>
          <p:cNvSpPr>
            <a:spLocks noGrp="1"/>
          </p:cNvSpPr>
          <p:nvPr>
            <p:ph type="sldNum" sz="quarter" idx="12"/>
          </p:nvPr>
        </p:nvSpPr>
        <p:spPr/>
        <p:txBody>
          <a:bodyPr/>
          <a:lstStyle/>
          <a:p>
            <a:fld id="{1D026AE3-2BCD-4743-B55E-347788B72823}" type="slidenum">
              <a:rPr kumimoji="1" lang="ja-JP" altLang="en-US" smtClean="0"/>
              <a:t>‹#›</a:t>
            </a:fld>
            <a:endParaRPr kumimoji="1" lang="ja-JP" altLang="en-US"/>
          </a:p>
        </p:txBody>
      </p:sp>
    </p:spTree>
    <p:extLst>
      <p:ext uri="{BB962C8B-B14F-4D97-AF65-F5344CB8AC3E}">
        <p14:creationId xmlns:p14="http://schemas.microsoft.com/office/powerpoint/2010/main" val="39865939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D947D0D2-D1D3-BA46-8D95-843054254C9A}" type="datetime1">
              <a:rPr kumimoji="1" lang="ja-JP" altLang="en-US" smtClean="0"/>
              <a:t>2022/7/31</a:t>
            </a:fld>
            <a:endParaRPr kumimoji="1" lang="ja-JP" altLang="en-US"/>
          </a:p>
        </p:txBody>
      </p:sp>
      <p:sp>
        <p:nvSpPr>
          <p:cNvPr id="5" name="Footer Placeholder 4"/>
          <p:cNvSpPr>
            <a:spLocks noGrp="1"/>
          </p:cNvSpPr>
          <p:nvPr>
            <p:ph type="ftr" sz="quarter" idx="11"/>
          </p:nvPr>
        </p:nvSpPr>
        <p:spPr/>
        <p:txBody>
          <a:bodyPr/>
          <a:lstStyle/>
          <a:p>
            <a:r>
              <a:rPr kumimoji="1" lang="ja-JP" altLang="en-US"/>
              <a:t>九星氣学　</a:t>
            </a:r>
            <a:r>
              <a:rPr kumimoji="1" lang="en-US" altLang="ja-JP"/>
              <a:t>81  </a:t>
            </a:r>
            <a:r>
              <a:rPr kumimoji="1" lang="ja-JP" altLang="en-US"/>
              <a:t>性格一覧</a:t>
            </a:r>
          </a:p>
        </p:txBody>
      </p:sp>
      <p:sp>
        <p:nvSpPr>
          <p:cNvPr id="6" name="Slide Number Placeholder 5"/>
          <p:cNvSpPr>
            <a:spLocks noGrp="1"/>
          </p:cNvSpPr>
          <p:nvPr>
            <p:ph type="sldNum" sz="quarter" idx="12"/>
          </p:nvPr>
        </p:nvSpPr>
        <p:spPr/>
        <p:txBody>
          <a:bodyPr/>
          <a:lstStyle/>
          <a:p>
            <a:fld id="{1D026AE3-2BCD-4743-B55E-347788B72823}" type="slidenum">
              <a:rPr kumimoji="1" lang="ja-JP" altLang="en-US" smtClean="0"/>
              <a:t>‹#›</a:t>
            </a:fld>
            <a:endParaRPr kumimoji="1" lang="ja-JP" altLang="en-US"/>
          </a:p>
        </p:txBody>
      </p:sp>
    </p:spTree>
    <p:extLst>
      <p:ext uri="{BB962C8B-B14F-4D97-AF65-F5344CB8AC3E}">
        <p14:creationId xmlns:p14="http://schemas.microsoft.com/office/powerpoint/2010/main" val="3622629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371B991-4B7A-1847-9E8C-B2DC3DF99451}" type="datetime1">
              <a:rPr kumimoji="1" lang="ja-JP" altLang="en-US" smtClean="0"/>
              <a:t>2022/7/31</a:t>
            </a:fld>
            <a:endParaRPr kumimoji="1" lang="ja-JP" altLang="en-US"/>
          </a:p>
        </p:txBody>
      </p:sp>
      <p:sp>
        <p:nvSpPr>
          <p:cNvPr id="6" name="Footer Placeholder 5"/>
          <p:cNvSpPr>
            <a:spLocks noGrp="1"/>
          </p:cNvSpPr>
          <p:nvPr>
            <p:ph type="ftr" sz="quarter" idx="11"/>
          </p:nvPr>
        </p:nvSpPr>
        <p:spPr/>
        <p:txBody>
          <a:bodyPr/>
          <a:lstStyle/>
          <a:p>
            <a:r>
              <a:rPr kumimoji="1" lang="ja-JP" altLang="en-US"/>
              <a:t>九星氣学　</a:t>
            </a:r>
            <a:r>
              <a:rPr kumimoji="1" lang="en-US" altLang="ja-JP"/>
              <a:t>81  </a:t>
            </a:r>
            <a:r>
              <a:rPr kumimoji="1" lang="ja-JP" altLang="en-US"/>
              <a:t>性格一覧</a:t>
            </a:r>
          </a:p>
        </p:txBody>
      </p:sp>
      <p:sp>
        <p:nvSpPr>
          <p:cNvPr id="7" name="Slide Number Placeholder 6"/>
          <p:cNvSpPr>
            <a:spLocks noGrp="1"/>
          </p:cNvSpPr>
          <p:nvPr>
            <p:ph type="sldNum" sz="quarter" idx="12"/>
          </p:nvPr>
        </p:nvSpPr>
        <p:spPr/>
        <p:txBody>
          <a:bodyPr/>
          <a:lstStyle/>
          <a:p>
            <a:fld id="{1D026AE3-2BCD-4743-B55E-347788B72823}" type="slidenum">
              <a:rPr kumimoji="1" lang="ja-JP" altLang="en-US" smtClean="0"/>
              <a:t>‹#›</a:t>
            </a:fld>
            <a:endParaRPr kumimoji="1" lang="ja-JP" altLang="en-US"/>
          </a:p>
        </p:txBody>
      </p:sp>
    </p:spTree>
    <p:extLst>
      <p:ext uri="{BB962C8B-B14F-4D97-AF65-F5344CB8AC3E}">
        <p14:creationId xmlns:p14="http://schemas.microsoft.com/office/powerpoint/2010/main" val="31566946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3B57409-6761-C14B-96BC-2176E76B3CA2}" type="datetime1">
              <a:rPr kumimoji="1" lang="ja-JP" altLang="en-US" smtClean="0"/>
              <a:t>2022/7/31</a:t>
            </a:fld>
            <a:endParaRPr kumimoji="1" lang="ja-JP" altLang="en-US"/>
          </a:p>
        </p:txBody>
      </p:sp>
      <p:sp>
        <p:nvSpPr>
          <p:cNvPr id="8" name="Footer Placeholder 7"/>
          <p:cNvSpPr>
            <a:spLocks noGrp="1"/>
          </p:cNvSpPr>
          <p:nvPr>
            <p:ph type="ftr" sz="quarter" idx="11"/>
          </p:nvPr>
        </p:nvSpPr>
        <p:spPr/>
        <p:txBody>
          <a:bodyPr/>
          <a:lstStyle/>
          <a:p>
            <a:r>
              <a:rPr kumimoji="1" lang="ja-JP" altLang="en-US"/>
              <a:t>九星氣学　</a:t>
            </a:r>
            <a:r>
              <a:rPr kumimoji="1" lang="en-US" altLang="ja-JP"/>
              <a:t>81  </a:t>
            </a:r>
            <a:r>
              <a:rPr kumimoji="1" lang="ja-JP" altLang="en-US"/>
              <a:t>性格一覧</a:t>
            </a:r>
          </a:p>
        </p:txBody>
      </p:sp>
      <p:sp>
        <p:nvSpPr>
          <p:cNvPr id="9" name="Slide Number Placeholder 8"/>
          <p:cNvSpPr>
            <a:spLocks noGrp="1"/>
          </p:cNvSpPr>
          <p:nvPr>
            <p:ph type="sldNum" sz="quarter" idx="12"/>
          </p:nvPr>
        </p:nvSpPr>
        <p:spPr/>
        <p:txBody>
          <a:bodyPr/>
          <a:lstStyle/>
          <a:p>
            <a:fld id="{1D026AE3-2BCD-4743-B55E-347788B72823}" type="slidenum">
              <a:rPr kumimoji="1" lang="ja-JP" altLang="en-US" smtClean="0"/>
              <a:t>‹#›</a:t>
            </a:fld>
            <a:endParaRPr kumimoji="1" lang="ja-JP" altLang="en-US"/>
          </a:p>
        </p:txBody>
      </p:sp>
    </p:spTree>
    <p:extLst>
      <p:ext uri="{BB962C8B-B14F-4D97-AF65-F5344CB8AC3E}">
        <p14:creationId xmlns:p14="http://schemas.microsoft.com/office/powerpoint/2010/main" val="10269049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845F393-D336-8C43-AC98-4DAD8A381DDE}" type="datetime1">
              <a:rPr kumimoji="1" lang="ja-JP" altLang="en-US" smtClean="0"/>
              <a:t>2022/7/31</a:t>
            </a:fld>
            <a:endParaRPr kumimoji="1" lang="ja-JP" altLang="en-US"/>
          </a:p>
        </p:txBody>
      </p:sp>
      <p:sp>
        <p:nvSpPr>
          <p:cNvPr id="4" name="Footer Placeholder 3"/>
          <p:cNvSpPr>
            <a:spLocks noGrp="1"/>
          </p:cNvSpPr>
          <p:nvPr>
            <p:ph type="ftr" sz="quarter" idx="11"/>
          </p:nvPr>
        </p:nvSpPr>
        <p:spPr/>
        <p:txBody>
          <a:bodyPr/>
          <a:lstStyle/>
          <a:p>
            <a:r>
              <a:rPr kumimoji="1" lang="ja-JP" altLang="en-US"/>
              <a:t>九星氣学　</a:t>
            </a:r>
            <a:r>
              <a:rPr kumimoji="1" lang="en-US" altLang="ja-JP"/>
              <a:t>81  </a:t>
            </a:r>
            <a:r>
              <a:rPr kumimoji="1" lang="ja-JP" altLang="en-US"/>
              <a:t>性格一覧</a:t>
            </a:r>
          </a:p>
        </p:txBody>
      </p:sp>
      <p:sp>
        <p:nvSpPr>
          <p:cNvPr id="5" name="Slide Number Placeholder 4"/>
          <p:cNvSpPr>
            <a:spLocks noGrp="1"/>
          </p:cNvSpPr>
          <p:nvPr>
            <p:ph type="sldNum" sz="quarter" idx="12"/>
          </p:nvPr>
        </p:nvSpPr>
        <p:spPr/>
        <p:txBody>
          <a:bodyPr/>
          <a:lstStyle/>
          <a:p>
            <a:fld id="{1D026AE3-2BCD-4743-B55E-347788B72823}" type="slidenum">
              <a:rPr kumimoji="1" lang="ja-JP" altLang="en-US" smtClean="0"/>
              <a:t>‹#›</a:t>
            </a:fld>
            <a:endParaRPr kumimoji="1" lang="ja-JP" altLang="en-US"/>
          </a:p>
        </p:txBody>
      </p:sp>
    </p:spTree>
    <p:extLst>
      <p:ext uri="{BB962C8B-B14F-4D97-AF65-F5344CB8AC3E}">
        <p14:creationId xmlns:p14="http://schemas.microsoft.com/office/powerpoint/2010/main" val="18393597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96A226-BCEC-BC4F-BBF3-479AE665F085}" type="datetime1">
              <a:rPr kumimoji="1" lang="ja-JP" altLang="en-US" smtClean="0"/>
              <a:t>2022/7/31</a:t>
            </a:fld>
            <a:endParaRPr kumimoji="1" lang="ja-JP" altLang="en-US"/>
          </a:p>
        </p:txBody>
      </p:sp>
      <p:sp>
        <p:nvSpPr>
          <p:cNvPr id="3" name="Footer Placeholder 2"/>
          <p:cNvSpPr>
            <a:spLocks noGrp="1"/>
          </p:cNvSpPr>
          <p:nvPr>
            <p:ph type="ftr" sz="quarter" idx="11"/>
          </p:nvPr>
        </p:nvSpPr>
        <p:spPr/>
        <p:txBody>
          <a:bodyPr/>
          <a:lstStyle/>
          <a:p>
            <a:r>
              <a:rPr kumimoji="1" lang="ja-JP" altLang="en-US"/>
              <a:t>九星氣学　</a:t>
            </a:r>
            <a:r>
              <a:rPr kumimoji="1" lang="en-US" altLang="ja-JP"/>
              <a:t>81  </a:t>
            </a:r>
            <a:r>
              <a:rPr kumimoji="1" lang="ja-JP" altLang="en-US"/>
              <a:t>性格一覧</a:t>
            </a:r>
          </a:p>
        </p:txBody>
      </p:sp>
      <p:sp>
        <p:nvSpPr>
          <p:cNvPr id="4" name="Slide Number Placeholder 3"/>
          <p:cNvSpPr>
            <a:spLocks noGrp="1"/>
          </p:cNvSpPr>
          <p:nvPr>
            <p:ph type="sldNum" sz="quarter" idx="12"/>
          </p:nvPr>
        </p:nvSpPr>
        <p:spPr/>
        <p:txBody>
          <a:bodyPr/>
          <a:lstStyle/>
          <a:p>
            <a:fld id="{1D026AE3-2BCD-4743-B55E-347788B72823}" type="slidenum">
              <a:rPr kumimoji="1" lang="ja-JP" altLang="en-US" smtClean="0"/>
              <a:t>‹#›</a:t>
            </a:fld>
            <a:endParaRPr kumimoji="1" lang="ja-JP" altLang="en-US"/>
          </a:p>
        </p:txBody>
      </p:sp>
    </p:spTree>
    <p:extLst>
      <p:ext uri="{BB962C8B-B14F-4D97-AF65-F5344CB8AC3E}">
        <p14:creationId xmlns:p14="http://schemas.microsoft.com/office/powerpoint/2010/main" val="3742117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コンテンツ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03A7C61-869C-844B-8133-22B4394A5343}" type="datetime1">
              <a:rPr kumimoji="1" lang="ja-JP" altLang="en-US" smtClean="0"/>
              <a:t>2022/7/31</a:t>
            </a:fld>
            <a:endParaRPr kumimoji="1" lang="ja-JP" altLang="en-US"/>
          </a:p>
        </p:txBody>
      </p:sp>
      <p:sp>
        <p:nvSpPr>
          <p:cNvPr id="6" name="Footer Placeholder 5"/>
          <p:cNvSpPr>
            <a:spLocks noGrp="1"/>
          </p:cNvSpPr>
          <p:nvPr>
            <p:ph type="ftr" sz="quarter" idx="11"/>
          </p:nvPr>
        </p:nvSpPr>
        <p:spPr/>
        <p:txBody>
          <a:bodyPr/>
          <a:lstStyle/>
          <a:p>
            <a:r>
              <a:rPr kumimoji="1" lang="ja-JP" altLang="en-US"/>
              <a:t>九星氣学　</a:t>
            </a:r>
            <a:r>
              <a:rPr kumimoji="1" lang="en-US" altLang="ja-JP"/>
              <a:t>81  </a:t>
            </a:r>
            <a:r>
              <a:rPr kumimoji="1" lang="ja-JP" altLang="en-US"/>
              <a:t>性格一覧</a:t>
            </a:r>
          </a:p>
        </p:txBody>
      </p:sp>
      <p:sp>
        <p:nvSpPr>
          <p:cNvPr id="7" name="Slide Number Placeholder 6"/>
          <p:cNvSpPr>
            <a:spLocks noGrp="1"/>
          </p:cNvSpPr>
          <p:nvPr>
            <p:ph type="sldNum" sz="quarter" idx="12"/>
          </p:nvPr>
        </p:nvSpPr>
        <p:spPr/>
        <p:txBody>
          <a:bodyPr/>
          <a:lstStyle/>
          <a:p>
            <a:fld id="{1D026AE3-2BCD-4743-B55E-347788B72823}" type="slidenum">
              <a:rPr kumimoji="1" lang="ja-JP" altLang="en-US" smtClean="0"/>
              <a:t>‹#›</a:t>
            </a:fld>
            <a:endParaRPr kumimoji="1" lang="ja-JP" altLang="en-US"/>
          </a:p>
        </p:txBody>
      </p:sp>
    </p:spTree>
    <p:extLst>
      <p:ext uri="{BB962C8B-B14F-4D97-AF65-F5344CB8AC3E}">
        <p14:creationId xmlns:p14="http://schemas.microsoft.com/office/powerpoint/2010/main" val="21655321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図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3DB0D22-25EC-1641-97B5-236BEC9C4087}" type="datetime1">
              <a:rPr kumimoji="1" lang="ja-JP" altLang="en-US" smtClean="0"/>
              <a:t>2022/7/31</a:t>
            </a:fld>
            <a:endParaRPr kumimoji="1" lang="ja-JP" altLang="en-US"/>
          </a:p>
        </p:txBody>
      </p:sp>
      <p:sp>
        <p:nvSpPr>
          <p:cNvPr id="6" name="Footer Placeholder 5"/>
          <p:cNvSpPr>
            <a:spLocks noGrp="1"/>
          </p:cNvSpPr>
          <p:nvPr>
            <p:ph type="ftr" sz="quarter" idx="11"/>
          </p:nvPr>
        </p:nvSpPr>
        <p:spPr/>
        <p:txBody>
          <a:bodyPr/>
          <a:lstStyle/>
          <a:p>
            <a:r>
              <a:rPr kumimoji="1" lang="ja-JP" altLang="en-US"/>
              <a:t>九星氣学　</a:t>
            </a:r>
            <a:r>
              <a:rPr kumimoji="1" lang="en-US" altLang="ja-JP"/>
              <a:t>81  </a:t>
            </a:r>
            <a:r>
              <a:rPr kumimoji="1" lang="ja-JP" altLang="en-US"/>
              <a:t>性格一覧</a:t>
            </a:r>
          </a:p>
        </p:txBody>
      </p:sp>
      <p:sp>
        <p:nvSpPr>
          <p:cNvPr id="7" name="Slide Number Placeholder 6"/>
          <p:cNvSpPr>
            <a:spLocks noGrp="1"/>
          </p:cNvSpPr>
          <p:nvPr>
            <p:ph type="sldNum" sz="quarter" idx="12"/>
          </p:nvPr>
        </p:nvSpPr>
        <p:spPr/>
        <p:txBody>
          <a:bodyPr/>
          <a:lstStyle/>
          <a:p>
            <a:fld id="{1D026AE3-2BCD-4743-B55E-347788B72823}" type="slidenum">
              <a:rPr kumimoji="1" lang="ja-JP" altLang="en-US" smtClean="0"/>
              <a:t>‹#›</a:t>
            </a:fld>
            <a:endParaRPr kumimoji="1" lang="ja-JP" altLang="en-US"/>
          </a:p>
        </p:txBody>
      </p:sp>
    </p:spTree>
    <p:extLst>
      <p:ext uri="{BB962C8B-B14F-4D97-AF65-F5344CB8AC3E}">
        <p14:creationId xmlns:p14="http://schemas.microsoft.com/office/powerpoint/2010/main" val="4513666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615BDD76-670E-2B43-BA8E-6F536AD46FC0}" type="datetime1">
              <a:rPr kumimoji="1" lang="ja-JP" altLang="en-US" smtClean="0"/>
              <a:t>2022/7/31</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r>
              <a:rPr kumimoji="1" lang="ja-JP" altLang="en-US"/>
              <a:t>九星氣学　</a:t>
            </a:r>
            <a:r>
              <a:rPr kumimoji="1" lang="en-US" altLang="ja-JP"/>
              <a:t>81  </a:t>
            </a:r>
            <a:r>
              <a:rPr kumimoji="1" lang="ja-JP" altLang="en-US"/>
              <a:t>性格一覧</a:t>
            </a: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1D026AE3-2BCD-4743-B55E-347788B72823}" type="slidenum">
              <a:rPr kumimoji="1" lang="ja-JP" altLang="en-US" smtClean="0"/>
              <a:t>‹#›</a:t>
            </a:fld>
            <a:endParaRPr kumimoji="1" lang="ja-JP" altLang="en-US"/>
          </a:p>
        </p:txBody>
      </p:sp>
    </p:spTree>
    <p:extLst>
      <p:ext uri="{BB962C8B-B14F-4D97-AF65-F5344CB8AC3E}">
        <p14:creationId xmlns:p14="http://schemas.microsoft.com/office/powerpoint/2010/main" val="346461045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テキスト ボックス 64">
            <a:extLst>
              <a:ext uri="{FF2B5EF4-FFF2-40B4-BE49-F238E27FC236}">
                <a16:creationId xmlns:a16="http://schemas.microsoft.com/office/drawing/2014/main" id="{08BE418B-240F-BD40-A846-7B407286A541}"/>
              </a:ext>
            </a:extLst>
          </p:cNvPr>
          <p:cNvSpPr txBox="1"/>
          <p:nvPr/>
        </p:nvSpPr>
        <p:spPr>
          <a:xfrm>
            <a:off x="634838" y="331424"/>
            <a:ext cx="6223162" cy="584775"/>
          </a:xfrm>
          <a:prstGeom prst="rect">
            <a:avLst/>
          </a:prstGeom>
          <a:noFill/>
        </p:spPr>
        <p:txBody>
          <a:bodyPr wrap="square" rtlCol="0">
            <a:spAutoFit/>
          </a:bodyPr>
          <a:lstStyle/>
          <a:p>
            <a:r>
              <a:rPr kumimoji="1" lang="ja-JP" altLang="en-US" sz="3200" b="1"/>
              <a:t>一白</a:t>
            </a:r>
            <a:r>
              <a:rPr lang="ja-JP" altLang="en-US" sz="3200" b="1"/>
              <a:t>水星</a:t>
            </a:r>
            <a:r>
              <a:rPr lang="ja-JP" altLang="en-US" sz="2000" b="1"/>
              <a:t>（いっぱくすいせい）</a:t>
            </a:r>
            <a:endParaRPr kumimoji="1" lang="ja-JP" altLang="en-US" sz="2000" b="1"/>
          </a:p>
        </p:txBody>
      </p:sp>
      <p:sp>
        <p:nvSpPr>
          <p:cNvPr id="7" name="テキスト ボックス 6">
            <a:extLst>
              <a:ext uri="{FF2B5EF4-FFF2-40B4-BE49-F238E27FC236}">
                <a16:creationId xmlns:a16="http://schemas.microsoft.com/office/drawing/2014/main" id="{4BAE7B5D-3CDC-824B-A08F-1011CFAFE0BC}"/>
              </a:ext>
            </a:extLst>
          </p:cNvPr>
          <p:cNvSpPr txBox="1"/>
          <p:nvPr/>
        </p:nvSpPr>
        <p:spPr>
          <a:xfrm>
            <a:off x="5266220" y="152303"/>
            <a:ext cx="1460656" cy="253916"/>
          </a:xfrm>
          <a:prstGeom prst="rect">
            <a:avLst/>
          </a:prstGeom>
          <a:noFill/>
        </p:spPr>
        <p:txBody>
          <a:bodyPr wrap="none" rtlCol="0">
            <a:spAutoFit/>
          </a:bodyPr>
          <a:lstStyle/>
          <a:p>
            <a:r>
              <a:rPr kumimoji="1" lang="ja-JP" altLang="en-US" sz="1050"/>
              <a:t>九星氣学 </a:t>
            </a:r>
            <a:r>
              <a:rPr kumimoji="1" lang="en-US" altLang="ja-JP" sz="1050" dirty="0"/>
              <a:t>81</a:t>
            </a:r>
            <a:r>
              <a:rPr kumimoji="1" lang="ja-JP" altLang="en-US" sz="1050"/>
              <a:t> 性格一覧</a:t>
            </a:r>
          </a:p>
        </p:txBody>
      </p:sp>
      <p:sp>
        <p:nvSpPr>
          <p:cNvPr id="56" name="スライド番号プレースホルダー 3">
            <a:extLst>
              <a:ext uri="{FF2B5EF4-FFF2-40B4-BE49-F238E27FC236}">
                <a16:creationId xmlns:a16="http://schemas.microsoft.com/office/drawing/2014/main" id="{6832FA18-E91C-4B4E-BB72-D69D76D4E2B3}"/>
              </a:ext>
            </a:extLst>
          </p:cNvPr>
          <p:cNvSpPr>
            <a:spLocks noGrp="1"/>
          </p:cNvSpPr>
          <p:nvPr>
            <p:ph type="sldNum" sz="quarter" idx="12"/>
          </p:nvPr>
        </p:nvSpPr>
        <p:spPr>
          <a:xfrm>
            <a:off x="4843463" y="9181397"/>
            <a:ext cx="1543050" cy="527403"/>
          </a:xfrm>
        </p:spPr>
        <p:txBody>
          <a:bodyPr/>
          <a:lstStyle/>
          <a:p>
            <a:fld id="{1D026AE3-2BCD-4743-B55E-347788B72823}" type="slidenum">
              <a:rPr kumimoji="1" lang="ja-JP" altLang="en-US" smtClean="0"/>
              <a:t>1</a:t>
            </a:fld>
            <a:endParaRPr kumimoji="1" lang="ja-JP" altLang="en-US"/>
          </a:p>
        </p:txBody>
      </p:sp>
      <p:grpSp>
        <p:nvGrpSpPr>
          <p:cNvPr id="4" name="グループ化 3">
            <a:extLst>
              <a:ext uri="{FF2B5EF4-FFF2-40B4-BE49-F238E27FC236}">
                <a16:creationId xmlns:a16="http://schemas.microsoft.com/office/drawing/2014/main" id="{41F0071B-C5CE-1043-AF63-FA81B5B86773}"/>
              </a:ext>
            </a:extLst>
          </p:cNvPr>
          <p:cNvGrpSpPr/>
          <p:nvPr/>
        </p:nvGrpSpPr>
        <p:grpSpPr>
          <a:xfrm>
            <a:off x="546348" y="1894465"/>
            <a:ext cx="5996177" cy="2043137"/>
            <a:chOff x="546348" y="1894465"/>
            <a:chExt cx="5996177" cy="2043137"/>
          </a:xfrm>
        </p:grpSpPr>
        <p:grpSp>
          <p:nvGrpSpPr>
            <p:cNvPr id="5" name="グループ化 4">
              <a:extLst>
                <a:ext uri="{FF2B5EF4-FFF2-40B4-BE49-F238E27FC236}">
                  <a16:creationId xmlns:a16="http://schemas.microsoft.com/office/drawing/2014/main" id="{25134003-C683-8640-A72F-6638CA90428F}"/>
                </a:ext>
              </a:extLst>
            </p:cNvPr>
            <p:cNvGrpSpPr/>
            <p:nvPr/>
          </p:nvGrpSpPr>
          <p:grpSpPr>
            <a:xfrm>
              <a:off x="546348" y="2039342"/>
              <a:ext cx="5721786" cy="1898260"/>
              <a:chOff x="639085" y="2849331"/>
              <a:chExt cx="5721786" cy="1898260"/>
            </a:xfrm>
          </p:grpSpPr>
          <p:grpSp>
            <p:nvGrpSpPr>
              <p:cNvPr id="57" name="グループ化 56">
                <a:extLst>
                  <a:ext uri="{FF2B5EF4-FFF2-40B4-BE49-F238E27FC236}">
                    <a16:creationId xmlns:a16="http://schemas.microsoft.com/office/drawing/2014/main" id="{E4F46F18-2D4F-E046-AAB7-0A9B422CB634}"/>
                  </a:ext>
                </a:extLst>
              </p:cNvPr>
              <p:cNvGrpSpPr/>
              <p:nvPr/>
            </p:nvGrpSpPr>
            <p:grpSpPr>
              <a:xfrm>
                <a:off x="639085" y="2849331"/>
                <a:ext cx="5721786" cy="1898260"/>
                <a:chOff x="654076" y="1397550"/>
                <a:chExt cx="5721786" cy="1898260"/>
              </a:xfrm>
            </p:grpSpPr>
            <p:sp>
              <p:nvSpPr>
                <p:cNvPr id="62" name="テキスト ボックス 61">
                  <a:extLst>
                    <a:ext uri="{FF2B5EF4-FFF2-40B4-BE49-F238E27FC236}">
                      <a16:creationId xmlns:a16="http://schemas.microsoft.com/office/drawing/2014/main" id="{00CA518C-942C-9D49-A288-DB90F1AA735C}"/>
                    </a:ext>
                  </a:extLst>
                </p:cNvPr>
                <p:cNvSpPr txBox="1"/>
                <p:nvPr/>
              </p:nvSpPr>
              <p:spPr>
                <a:xfrm>
                  <a:off x="654076" y="1397550"/>
                  <a:ext cx="3255589" cy="1384995"/>
                </a:xfrm>
                <a:prstGeom prst="rect">
                  <a:avLst/>
                </a:prstGeom>
                <a:noFill/>
              </p:spPr>
              <p:txBody>
                <a:bodyPr wrap="square" rtlCol="0">
                  <a:spAutoFit/>
                </a:bodyPr>
                <a:lstStyle/>
                <a:p>
                  <a:r>
                    <a:rPr lang="ja-JP" altLang="en-US" sz="1200"/>
                    <a:t>◯　</a:t>
                  </a:r>
                  <a:r>
                    <a:rPr lang="en-US" altLang="ja-JP" sz="1200" dirty="0"/>
                    <a:t> 3</a:t>
                  </a:r>
                  <a:r>
                    <a:rPr lang="ja-JP" altLang="en-US" sz="1200"/>
                    <a:t>・</a:t>
                  </a:r>
                  <a:r>
                    <a:rPr lang="en-US" altLang="ja-JP" sz="1200" dirty="0"/>
                    <a:t>4</a:t>
                  </a:r>
                  <a:r>
                    <a:rPr lang="ja-JP" altLang="en-US" sz="1200"/>
                    <a:t>・</a:t>
                  </a:r>
                  <a:r>
                    <a:rPr lang="en-US" altLang="ja-JP" sz="1200" dirty="0"/>
                    <a:t>6</a:t>
                  </a:r>
                  <a:r>
                    <a:rPr lang="ja-JP" altLang="en-US" sz="1200"/>
                    <a:t>・</a:t>
                  </a:r>
                  <a:r>
                    <a:rPr lang="en-US" altLang="ja-JP" sz="1200" dirty="0"/>
                    <a:t>7</a:t>
                  </a:r>
                  <a:endParaRPr kumimoji="1" lang="en-US" altLang="ja-JP" sz="1200" b="1" dirty="0"/>
                </a:p>
                <a:p>
                  <a:endParaRPr lang="en-US" altLang="ja-JP" sz="1200" dirty="0"/>
                </a:p>
                <a:p>
                  <a:r>
                    <a:rPr lang="ja-JP" altLang="en-US" sz="1200"/>
                    <a:t>本命星：一白水星（人情・アイデア）</a:t>
                  </a:r>
                  <a:endParaRPr lang="en-US" altLang="ja-JP" sz="1200" dirty="0"/>
                </a:p>
                <a:p>
                  <a:r>
                    <a:rPr lang="ja-JP" altLang="en-US" sz="1200"/>
                    <a:t>月命星：一白水星（人情・アイデア）</a:t>
                  </a:r>
                  <a:endParaRPr lang="en-US" altLang="ja-JP" sz="1200" dirty="0"/>
                </a:p>
                <a:p>
                  <a:r>
                    <a:rPr lang="ja-JP" altLang="en-US" sz="1200"/>
                    <a:t>潜在意識：</a:t>
                  </a:r>
                  <a:endParaRPr lang="en-US" altLang="ja-JP" sz="1200" dirty="0"/>
                </a:p>
                <a:p>
                  <a:r>
                    <a:rPr lang="ja-JP" altLang="en-US" sz="1200"/>
                    <a:t>五黄色土星（支配）と九紫火星（カリスマ）</a:t>
                  </a:r>
                  <a:endParaRPr lang="en-US" altLang="ja-JP" sz="1200" dirty="0"/>
                </a:p>
                <a:p>
                  <a:r>
                    <a:rPr lang="ja-JP" altLang="en-US" sz="1200"/>
                    <a:t>流れ：中宮流れ</a:t>
                  </a:r>
                  <a:endParaRPr lang="en-US" altLang="ja-JP" sz="1200" dirty="0"/>
                </a:p>
              </p:txBody>
            </p:sp>
            <p:sp>
              <p:nvSpPr>
                <p:cNvPr id="63" name="テキスト ボックス 62">
                  <a:extLst>
                    <a:ext uri="{FF2B5EF4-FFF2-40B4-BE49-F238E27FC236}">
                      <a16:creationId xmlns:a16="http://schemas.microsoft.com/office/drawing/2014/main" id="{F8763851-6AEA-EF4D-BAEB-8C55F82F7E66}"/>
                    </a:ext>
                  </a:extLst>
                </p:cNvPr>
                <p:cNvSpPr txBox="1"/>
                <p:nvPr/>
              </p:nvSpPr>
              <p:spPr>
                <a:xfrm>
                  <a:off x="4047376" y="1636076"/>
                  <a:ext cx="2303996" cy="584775"/>
                </a:xfrm>
                <a:prstGeom prst="rect">
                  <a:avLst/>
                </a:prstGeom>
                <a:noFill/>
              </p:spPr>
              <p:txBody>
                <a:bodyPr wrap="square" rtlCol="0">
                  <a:spAutoFit/>
                </a:bodyPr>
                <a:lstStyle/>
                <a:p>
                  <a:r>
                    <a:rPr lang="en-US" altLang="ja-JP" sz="3200" b="1" dirty="0"/>
                    <a:t>1</a:t>
                  </a:r>
                  <a:r>
                    <a:rPr kumimoji="1" lang="ja-JP" altLang="en-US" sz="3200" b="1"/>
                    <a:t> </a:t>
                  </a:r>
                  <a:r>
                    <a:rPr lang="en-US" altLang="ja-JP" sz="3200" b="1" dirty="0"/>
                    <a:t>-</a:t>
                  </a:r>
                  <a:r>
                    <a:rPr kumimoji="1" lang="ja-JP" altLang="en-US" sz="3200" b="1"/>
                    <a:t> </a:t>
                  </a:r>
                  <a:r>
                    <a:rPr lang="ja-JP" altLang="en-US" sz="3200" b="1"/>
                    <a:t> </a:t>
                  </a:r>
                  <a:r>
                    <a:rPr lang="en-US" altLang="ja-JP" sz="3200" b="1" dirty="0"/>
                    <a:t>1</a:t>
                  </a:r>
                  <a:r>
                    <a:rPr kumimoji="1" lang="ja-JP" altLang="en-US" sz="3200" b="1"/>
                    <a:t> </a:t>
                  </a:r>
                  <a:r>
                    <a:rPr lang="en-US" altLang="ja-JP" sz="3200" b="1" dirty="0"/>
                    <a:t>-</a:t>
                  </a:r>
                  <a:r>
                    <a:rPr kumimoji="1" lang="ja-JP" altLang="en-US" sz="3200" b="1"/>
                    <a:t> </a:t>
                  </a:r>
                  <a:r>
                    <a:rPr lang="ja-JP" altLang="en-US" sz="3200" b="1"/>
                    <a:t> </a:t>
                  </a:r>
                  <a:r>
                    <a:rPr lang="en-US" altLang="ja-JP" sz="3200" b="1" dirty="0"/>
                    <a:t>5</a:t>
                  </a:r>
                  <a:r>
                    <a:rPr kumimoji="1" lang="en-US" altLang="ja-JP" sz="3200" b="1" dirty="0"/>
                    <a:t> </a:t>
                  </a:r>
                  <a:r>
                    <a:rPr lang="en-US" altLang="ja-JP" sz="3200" b="1" dirty="0"/>
                    <a:t>/</a:t>
                  </a:r>
                  <a:r>
                    <a:rPr kumimoji="1" lang="en-US" altLang="ja-JP" sz="3200" b="1" dirty="0"/>
                    <a:t> 9</a:t>
                  </a:r>
                  <a:endParaRPr kumimoji="1" lang="ja-JP" altLang="en-US" sz="3200" b="1"/>
                </a:p>
              </p:txBody>
            </p:sp>
            <p:sp>
              <p:nvSpPr>
                <p:cNvPr id="66" name="テキスト ボックス 65">
                  <a:extLst>
                    <a:ext uri="{FF2B5EF4-FFF2-40B4-BE49-F238E27FC236}">
                      <a16:creationId xmlns:a16="http://schemas.microsoft.com/office/drawing/2014/main" id="{ABEFF0ED-9D6A-C84C-A525-FD42A3AEF374}"/>
                    </a:ext>
                  </a:extLst>
                </p:cNvPr>
                <p:cNvSpPr txBox="1"/>
                <p:nvPr/>
              </p:nvSpPr>
              <p:spPr>
                <a:xfrm>
                  <a:off x="654077" y="2880312"/>
                  <a:ext cx="5721785" cy="415498"/>
                </a:xfrm>
                <a:prstGeom prst="rect">
                  <a:avLst/>
                </a:prstGeom>
                <a:noFill/>
              </p:spPr>
              <p:txBody>
                <a:bodyPr wrap="square" rtlCol="0">
                  <a:spAutoFit/>
                </a:bodyPr>
                <a:lstStyle/>
                <a:p>
                  <a:r>
                    <a:rPr lang="ja-JP" altLang="en-US" sz="1050">
                      <a:solidFill>
                        <a:srgbClr val="FF0000"/>
                      </a:solidFill>
                    </a:rPr>
                    <a:t>非常に個性的で裏表のない性格を持つ。本質的に人情に厚く、人に優しい。潜在意識にはリーダーシップが強く自分流な面があり、強い信念とプライドを合わせ持つ。</a:t>
                  </a:r>
                  <a:endParaRPr lang="en-US" altLang="ja-JP" sz="1050" dirty="0">
                    <a:solidFill>
                      <a:srgbClr val="FF0000"/>
                    </a:solidFill>
                  </a:endParaRPr>
                </a:p>
              </p:txBody>
            </p:sp>
          </p:grpSp>
          <p:grpSp>
            <p:nvGrpSpPr>
              <p:cNvPr id="78" name="グループ化 77">
                <a:extLst>
                  <a:ext uri="{FF2B5EF4-FFF2-40B4-BE49-F238E27FC236}">
                    <a16:creationId xmlns:a16="http://schemas.microsoft.com/office/drawing/2014/main" id="{A10EF971-EA33-5746-B6C7-0ABED108EB5B}"/>
                  </a:ext>
                </a:extLst>
              </p:cNvPr>
              <p:cNvGrpSpPr/>
              <p:nvPr/>
            </p:nvGrpSpPr>
            <p:grpSpPr>
              <a:xfrm>
                <a:off x="4092021" y="3702750"/>
                <a:ext cx="1953665" cy="386973"/>
                <a:chOff x="4334551" y="741336"/>
                <a:chExt cx="1953665" cy="386973"/>
              </a:xfrm>
            </p:grpSpPr>
            <p:sp>
              <p:nvSpPr>
                <p:cNvPr id="79" name="円/楕円 78">
                  <a:extLst>
                    <a:ext uri="{FF2B5EF4-FFF2-40B4-BE49-F238E27FC236}">
                      <a16:creationId xmlns:a16="http://schemas.microsoft.com/office/drawing/2014/main" id="{79911B3B-3C38-4643-8DA7-ADBF2561784E}"/>
                    </a:ext>
                  </a:extLst>
                </p:cNvPr>
                <p:cNvSpPr/>
                <p:nvPr/>
              </p:nvSpPr>
              <p:spPr>
                <a:xfrm>
                  <a:off x="5396248" y="741336"/>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ja-JP" altLang="en-US">
                    <a:solidFill>
                      <a:schemeClr val="tx1"/>
                    </a:solidFill>
                  </a:endParaRPr>
                </a:p>
              </p:txBody>
            </p:sp>
            <p:sp>
              <p:nvSpPr>
                <p:cNvPr id="80" name="円/楕円 79">
                  <a:extLst>
                    <a:ext uri="{FF2B5EF4-FFF2-40B4-BE49-F238E27FC236}">
                      <a16:creationId xmlns:a16="http://schemas.microsoft.com/office/drawing/2014/main" id="{DE8FEDE9-90CF-B840-AA36-FE4D0645CFDF}"/>
                    </a:ext>
                  </a:extLst>
                </p:cNvPr>
                <p:cNvSpPr/>
                <p:nvPr/>
              </p:nvSpPr>
              <p:spPr>
                <a:xfrm>
                  <a:off x="4334551" y="747309"/>
                  <a:ext cx="377129" cy="381000"/>
                </a:xfrm>
                <a:prstGeom prst="ellips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水</a:t>
                  </a:r>
                </a:p>
              </p:txBody>
            </p:sp>
            <p:sp>
              <p:nvSpPr>
                <p:cNvPr id="81" name="円/楕円 80">
                  <a:extLst>
                    <a:ext uri="{FF2B5EF4-FFF2-40B4-BE49-F238E27FC236}">
                      <a16:creationId xmlns:a16="http://schemas.microsoft.com/office/drawing/2014/main" id="{B429D746-9D63-A940-A9F7-E7AA3B6FF3D5}"/>
                    </a:ext>
                  </a:extLst>
                </p:cNvPr>
                <p:cNvSpPr/>
                <p:nvPr/>
              </p:nvSpPr>
              <p:spPr>
                <a:xfrm>
                  <a:off x="4869447" y="741336"/>
                  <a:ext cx="377129" cy="381000"/>
                </a:xfrm>
                <a:prstGeom prst="ellips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水</a:t>
                  </a:r>
                </a:p>
              </p:txBody>
            </p:sp>
            <p:sp>
              <p:nvSpPr>
                <p:cNvPr id="82" name="円/楕円 81">
                  <a:extLst>
                    <a:ext uri="{FF2B5EF4-FFF2-40B4-BE49-F238E27FC236}">
                      <a16:creationId xmlns:a16="http://schemas.microsoft.com/office/drawing/2014/main" id="{CD255C50-B178-9143-A816-13C7E33E4991}"/>
                    </a:ext>
                  </a:extLst>
                </p:cNvPr>
                <p:cNvSpPr/>
                <p:nvPr/>
              </p:nvSpPr>
              <p:spPr>
                <a:xfrm>
                  <a:off x="5911087" y="741971"/>
                  <a:ext cx="377129" cy="381000"/>
                </a:xfrm>
                <a:prstGeom prst="ellipse">
                  <a:avLst/>
                </a:prstGeom>
                <a:solidFill>
                  <a:srgbClr val="FEE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火</a:t>
                  </a:r>
                  <a:endParaRPr kumimoji="1" lang="ja-JP" altLang="en-US">
                    <a:solidFill>
                      <a:schemeClr val="tx1"/>
                    </a:solidFill>
                  </a:endParaRPr>
                </a:p>
              </p:txBody>
            </p:sp>
          </p:grpSp>
        </p:grpSp>
        <p:sp>
          <p:nvSpPr>
            <p:cNvPr id="68" name="テキスト ボックス 67">
              <a:extLst>
                <a:ext uri="{FF2B5EF4-FFF2-40B4-BE49-F238E27FC236}">
                  <a16:creationId xmlns:a16="http://schemas.microsoft.com/office/drawing/2014/main" id="{E53C1989-D933-BB42-A4C1-3E18B98BC4FB}"/>
                </a:ext>
              </a:extLst>
            </p:cNvPr>
            <p:cNvSpPr txBox="1"/>
            <p:nvPr/>
          </p:nvSpPr>
          <p:spPr>
            <a:xfrm>
              <a:off x="3280093" y="1894465"/>
              <a:ext cx="3262432" cy="338554"/>
            </a:xfrm>
            <a:prstGeom prst="rect">
              <a:avLst/>
            </a:prstGeom>
            <a:noFill/>
          </p:spPr>
          <p:txBody>
            <a:bodyPr wrap="none" rtlCol="0">
              <a:spAutoFit/>
            </a:bodyPr>
            <a:lstStyle/>
            <a:p>
              <a:r>
                <a:rPr lang="ja-JP" altLang="en-US" sz="1600"/>
                <a:t>（大吉・中吉・小吉・小凶・凶）</a:t>
              </a:r>
              <a:endParaRPr lang="en-US" altLang="ja-JP" sz="1600" dirty="0"/>
            </a:p>
          </p:txBody>
        </p:sp>
      </p:grpSp>
      <p:grpSp>
        <p:nvGrpSpPr>
          <p:cNvPr id="6" name="グループ化 5">
            <a:extLst>
              <a:ext uri="{FF2B5EF4-FFF2-40B4-BE49-F238E27FC236}">
                <a16:creationId xmlns:a16="http://schemas.microsoft.com/office/drawing/2014/main" id="{F642910E-2DD1-124F-A6A8-C8CA46242EC4}"/>
              </a:ext>
            </a:extLst>
          </p:cNvPr>
          <p:cNvGrpSpPr/>
          <p:nvPr/>
        </p:nvGrpSpPr>
        <p:grpSpPr>
          <a:xfrm>
            <a:off x="446983" y="4544145"/>
            <a:ext cx="6167532" cy="1784501"/>
            <a:chOff x="446983" y="4544145"/>
            <a:chExt cx="6167532" cy="1784501"/>
          </a:xfrm>
        </p:grpSpPr>
        <p:grpSp>
          <p:nvGrpSpPr>
            <p:cNvPr id="3" name="グループ化 2">
              <a:extLst>
                <a:ext uri="{FF2B5EF4-FFF2-40B4-BE49-F238E27FC236}">
                  <a16:creationId xmlns:a16="http://schemas.microsoft.com/office/drawing/2014/main" id="{F790E44C-160A-B647-9193-F3BD8C56AFFF}"/>
                </a:ext>
              </a:extLst>
            </p:cNvPr>
            <p:cNvGrpSpPr/>
            <p:nvPr/>
          </p:nvGrpSpPr>
          <p:grpSpPr>
            <a:xfrm>
              <a:off x="446983" y="4629003"/>
              <a:ext cx="5796661" cy="1699643"/>
              <a:chOff x="539720" y="5418089"/>
              <a:chExt cx="5796661" cy="1699643"/>
            </a:xfrm>
          </p:grpSpPr>
          <p:grpSp>
            <p:nvGrpSpPr>
              <p:cNvPr id="2" name="グループ化 1">
                <a:extLst>
                  <a:ext uri="{FF2B5EF4-FFF2-40B4-BE49-F238E27FC236}">
                    <a16:creationId xmlns:a16="http://schemas.microsoft.com/office/drawing/2014/main" id="{CD99CDA6-491C-474F-B441-0277ED64F56B}"/>
                  </a:ext>
                </a:extLst>
              </p:cNvPr>
              <p:cNvGrpSpPr/>
              <p:nvPr/>
            </p:nvGrpSpPr>
            <p:grpSpPr>
              <a:xfrm>
                <a:off x="639085" y="5418089"/>
                <a:ext cx="5697296" cy="1200329"/>
                <a:chOff x="639085" y="5418089"/>
                <a:chExt cx="5697296" cy="1200329"/>
              </a:xfrm>
            </p:grpSpPr>
            <p:grpSp>
              <p:nvGrpSpPr>
                <p:cNvPr id="14" name="グループ化 13">
                  <a:extLst>
                    <a:ext uri="{FF2B5EF4-FFF2-40B4-BE49-F238E27FC236}">
                      <a16:creationId xmlns:a16="http://schemas.microsoft.com/office/drawing/2014/main" id="{70A270D8-9F11-5A4E-BCB6-7488513C2885}"/>
                    </a:ext>
                  </a:extLst>
                </p:cNvPr>
                <p:cNvGrpSpPr/>
                <p:nvPr/>
              </p:nvGrpSpPr>
              <p:grpSpPr>
                <a:xfrm>
                  <a:off x="639085" y="5418089"/>
                  <a:ext cx="5697296" cy="1200329"/>
                  <a:chOff x="431654" y="1422539"/>
                  <a:chExt cx="5986851" cy="1200329"/>
                </a:xfrm>
              </p:grpSpPr>
              <p:sp>
                <p:nvSpPr>
                  <p:cNvPr id="15" name="テキスト ボックス 14">
                    <a:extLst>
                      <a:ext uri="{FF2B5EF4-FFF2-40B4-BE49-F238E27FC236}">
                        <a16:creationId xmlns:a16="http://schemas.microsoft.com/office/drawing/2014/main" id="{9FC4B796-0F0D-C54C-AE16-DC3029B96F8C}"/>
                      </a:ext>
                    </a:extLst>
                  </p:cNvPr>
                  <p:cNvSpPr txBox="1"/>
                  <p:nvPr/>
                </p:nvSpPr>
                <p:spPr>
                  <a:xfrm>
                    <a:off x="431654" y="1422539"/>
                    <a:ext cx="3293486" cy="1200329"/>
                  </a:xfrm>
                  <a:prstGeom prst="rect">
                    <a:avLst/>
                  </a:prstGeom>
                  <a:noFill/>
                </p:spPr>
                <p:txBody>
                  <a:bodyPr wrap="square" rtlCol="0">
                    <a:spAutoFit/>
                  </a:bodyPr>
                  <a:lstStyle/>
                  <a:p>
                    <a:r>
                      <a:rPr lang="ja-JP" altLang="en-US" sz="1200"/>
                      <a:t>◯　</a:t>
                    </a:r>
                    <a:r>
                      <a:rPr lang="en-US" altLang="ja-JP" sz="1200" dirty="0"/>
                      <a:t>6</a:t>
                    </a:r>
                    <a:r>
                      <a:rPr lang="ja-JP" altLang="en-US" sz="1200"/>
                      <a:t>・</a:t>
                    </a:r>
                    <a:r>
                      <a:rPr lang="en-US" altLang="ja-JP" sz="1200" dirty="0"/>
                      <a:t>7</a:t>
                    </a:r>
                    <a:r>
                      <a:rPr lang="ja-JP" altLang="en-US" sz="1200"/>
                      <a:t>　△ </a:t>
                    </a:r>
                    <a:r>
                      <a:rPr lang="en-US" altLang="ja-JP" sz="1200" dirty="0"/>
                      <a:t>3</a:t>
                    </a:r>
                    <a:r>
                      <a:rPr lang="ja-JP" altLang="en-US" sz="1200"/>
                      <a:t>・</a:t>
                    </a:r>
                    <a:r>
                      <a:rPr lang="en-US" altLang="ja-JP" sz="1200" dirty="0"/>
                      <a:t>4</a:t>
                    </a:r>
                    <a:r>
                      <a:rPr lang="ja-JP" altLang="en-US" sz="1200"/>
                      <a:t>　</a:t>
                    </a:r>
                    <a:r>
                      <a:rPr kumimoji="1" lang="ja-JP" altLang="en-US" sz="1200"/>
                      <a:t>　</a:t>
                    </a:r>
                    <a:endParaRPr kumimoji="1" lang="en-US" altLang="ja-JP" sz="1200" dirty="0"/>
                  </a:p>
                  <a:p>
                    <a:endParaRPr lang="en-US" altLang="ja-JP" sz="1200" dirty="0"/>
                  </a:p>
                  <a:p>
                    <a:r>
                      <a:rPr lang="ja-JP" altLang="en-US" sz="1200"/>
                      <a:t>本命星：</a:t>
                    </a:r>
                    <a:r>
                      <a:rPr kumimoji="1" lang="ja-JP" altLang="en-US" sz="1200"/>
                      <a:t>一白水星</a:t>
                    </a:r>
                    <a:r>
                      <a:rPr lang="ja-JP" altLang="en-US" sz="1200"/>
                      <a:t>（人情・アイデア）</a:t>
                    </a:r>
                    <a:endParaRPr kumimoji="1" lang="en-US" altLang="ja-JP" sz="1200" dirty="0"/>
                  </a:p>
                  <a:p>
                    <a:r>
                      <a:rPr lang="ja-JP" altLang="en-US" sz="1200"/>
                      <a:t>月命星：二黒土星（家庭・地道）</a:t>
                    </a:r>
                    <a:endParaRPr lang="en-US" altLang="ja-JP" sz="1200" dirty="0"/>
                  </a:p>
                  <a:p>
                    <a:r>
                      <a:rPr lang="ja-JP" altLang="en-US" sz="1200"/>
                      <a:t>潜在意識：九紫火星（頭脳・カリスマ）</a:t>
                    </a:r>
                    <a:endParaRPr kumimoji="1" lang="en-US" altLang="ja-JP" sz="1200" dirty="0"/>
                  </a:p>
                  <a:p>
                    <a:r>
                      <a:rPr lang="ja-JP" altLang="en-US" sz="1200"/>
                      <a:t>流れ：六白金星（仕事・ルール）</a:t>
                    </a:r>
                    <a:endParaRPr lang="en-US" altLang="ja-JP" sz="1200" dirty="0"/>
                  </a:p>
                </p:txBody>
              </p:sp>
              <p:sp>
                <p:nvSpPr>
                  <p:cNvPr id="16" name="テキスト ボックス 15">
                    <a:extLst>
                      <a:ext uri="{FF2B5EF4-FFF2-40B4-BE49-F238E27FC236}">
                        <a16:creationId xmlns:a16="http://schemas.microsoft.com/office/drawing/2014/main" id="{5A83F66A-1FCF-D544-A091-9A7A7C541E14}"/>
                      </a:ext>
                    </a:extLst>
                  </p:cNvPr>
                  <p:cNvSpPr txBox="1"/>
                  <p:nvPr/>
                </p:nvSpPr>
                <p:spPr>
                  <a:xfrm>
                    <a:off x="3997413" y="1661065"/>
                    <a:ext cx="2421092" cy="584775"/>
                  </a:xfrm>
                  <a:prstGeom prst="rect">
                    <a:avLst/>
                  </a:prstGeom>
                  <a:noFill/>
                </p:spPr>
                <p:txBody>
                  <a:bodyPr wrap="square" rtlCol="0">
                    <a:spAutoFit/>
                  </a:bodyPr>
                  <a:lstStyle/>
                  <a:p>
                    <a:r>
                      <a:rPr kumimoji="1" lang="en-US" altLang="ja-JP" sz="3200" b="1" dirty="0"/>
                      <a:t>1</a:t>
                    </a:r>
                    <a:r>
                      <a:rPr kumimoji="1" lang="ja-JP" altLang="en-US" sz="3200" b="1"/>
                      <a:t> </a:t>
                    </a:r>
                    <a:r>
                      <a:rPr lang="en-US" altLang="ja-JP" sz="3200" b="1" dirty="0"/>
                      <a:t>-</a:t>
                    </a:r>
                    <a:r>
                      <a:rPr kumimoji="1" lang="ja-JP" altLang="en-US" sz="3200" b="1"/>
                      <a:t> </a:t>
                    </a:r>
                    <a:r>
                      <a:rPr lang="en-US" altLang="ja-JP" sz="3200" b="1" dirty="0"/>
                      <a:t>2</a:t>
                    </a:r>
                    <a:r>
                      <a:rPr kumimoji="1" lang="ja-JP" altLang="en-US" sz="3200" b="1"/>
                      <a:t> </a:t>
                    </a:r>
                    <a:r>
                      <a:rPr lang="en-US" altLang="ja-JP" sz="3200" b="1" dirty="0"/>
                      <a:t>-</a:t>
                    </a:r>
                    <a:r>
                      <a:rPr kumimoji="1" lang="ja-JP" altLang="en-US" sz="3200" b="1"/>
                      <a:t> </a:t>
                    </a:r>
                    <a:r>
                      <a:rPr lang="en-US" altLang="ja-JP" sz="3200" b="1" dirty="0"/>
                      <a:t>9</a:t>
                    </a:r>
                    <a:r>
                      <a:rPr kumimoji="1" lang="en-US" altLang="ja-JP" sz="3200" b="1" dirty="0"/>
                      <a:t> - 6</a:t>
                    </a:r>
                    <a:endParaRPr kumimoji="1" lang="ja-JP" altLang="en-US" sz="3200" b="1"/>
                  </a:p>
                </p:txBody>
              </p:sp>
            </p:grpSp>
            <p:grpSp>
              <p:nvGrpSpPr>
                <p:cNvPr id="18" name="グループ化 17">
                  <a:extLst>
                    <a:ext uri="{FF2B5EF4-FFF2-40B4-BE49-F238E27FC236}">
                      <a16:creationId xmlns:a16="http://schemas.microsoft.com/office/drawing/2014/main" id="{6A20F24C-EC6B-924A-9F90-C46DD8B39B8B}"/>
                    </a:ext>
                  </a:extLst>
                </p:cNvPr>
                <p:cNvGrpSpPr/>
                <p:nvPr/>
              </p:nvGrpSpPr>
              <p:grpSpPr>
                <a:xfrm>
                  <a:off x="4067970" y="6212577"/>
                  <a:ext cx="1953665" cy="386973"/>
                  <a:chOff x="4334551" y="741336"/>
                  <a:chExt cx="1953665" cy="386973"/>
                </a:xfrm>
              </p:grpSpPr>
              <p:sp>
                <p:nvSpPr>
                  <p:cNvPr id="19" name="円/楕円 18">
                    <a:extLst>
                      <a:ext uri="{FF2B5EF4-FFF2-40B4-BE49-F238E27FC236}">
                        <a16:creationId xmlns:a16="http://schemas.microsoft.com/office/drawing/2014/main" id="{2677FABE-DDE1-E041-BE00-30B21668A1D7}"/>
                      </a:ext>
                    </a:extLst>
                  </p:cNvPr>
                  <p:cNvSpPr/>
                  <p:nvPr/>
                </p:nvSpPr>
                <p:spPr>
                  <a:xfrm>
                    <a:off x="5396248" y="741336"/>
                    <a:ext cx="377129" cy="381000"/>
                  </a:xfrm>
                  <a:prstGeom prst="ellipse">
                    <a:avLst/>
                  </a:prstGeom>
                  <a:solidFill>
                    <a:srgbClr val="FEE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火</a:t>
                    </a:r>
                  </a:p>
                </p:txBody>
              </p:sp>
              <p:sp>
                <p:nvSpPr>
                  <p:cNvPr id="20" name="円/楕円 19">
                    <a:extLst>
                      <a:ext uri="{FF2B5EF4-FFF2-40B4-BE49-F238E27FC236}">
                        <a16:creationId xmlns:a16="http://schemas.microsoft.com/office/drawing/2014/main" id="{0A039A5F-1E44-6142-90B2-E66552BDA76A}"/>
                      </a:ext>
                    </a:extLst>
                  </p:cNvPr>
                  <p:cNvSpPr/>
                  <p:nvPr/>
                </p:nvSpPr>
                <p:spPr>
                  <a:xfrm>
                    <a:off x="4334551" y="747309"/>
                    <a:ext cx="377129" cy="381000"/>
                  </a:xfrm>
                  <a:prstGeom prst="ellips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水</a:t>
                    </a:r>
                  </a:p>
                </p:txBody>
              </p:sp>
              <p:sp>
                <p:nvSpPr>
                  <p:cNvPr id="21" name="円/楕円 20">
                    <a:extLst>
                      <a:ext uri="{FF2B5EF4-FFF2-40B4-BE49-F238E27FC236}">
                        <a16:creationId xmlns:a16="http://schemas.microsoft.com/office/drawing/2014/main" id="{AACF92E4-E6E9-9743-8B0A-B3B6C7A5AA06}"/>
                      </a:ext>
                    </a:extLst>
                  </p:cNvPr>
                  <p:cNvSpPr/>
                  <p:nvPr/>
                </p:nvSpPr>
                <p:spPr>
                  <a:xfrm>
                    <a:off x="4869447" y="741336"/>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ja-JP" altLang="en-US">
                      <a:solidFill>
                        <a:schemeClr val="tx1"/>
                      </a:solidFill>
                    </a:endParaRPr>
                  </a:p>
                </p:txBody>
              </p:sp>
              <p:sp>
                <p:nvSpPr>
                  <p:cNvPr id="22" name="円/楕円 21">
                    <a:extLst>
                      <a:ext uri="{FF2B5EF4-FFF2-40B4-BE49-F238E27FC236}">
                        <a16:creationId xmlns:a16="http://schemas.microsoft.com/office/drawing/2014/main" id="{F74684EF-CD9E-0945-8E04-58D8D9608FCE}"/>
                      </a:ext>
                    </a:extLst>
                  </p:cNvPr>
                  <p:cNvSpPr/>
                  <p:nvPr/>
                </p:nvSpPr>
                <p:spPr>
                  <a:xfrm>
                    <a:off x="5911087" y="741971"/>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金</a:t>
                    </a:r>
                  </a:p>
                </p:txBody>
              </p:sp>
            </p:grpSp>
          </p:grpSp>
          <p:sp>
            <p:nvSpPr>
              <p:cNvPr id="53" name="テキスト ボックス 52">
                <a:extLst>
                  <a:ext uri="{FF2B5EF4-FFF2-40B4-BE49-F238E27FC236}">
                    <a16:creationId xmlns:a16="http://schemas.microsoft.com/office/drawing/2014/main" id="{7E983902-07AF-5A45-A93E-A13A8ED0390C}"/>
                  </a:ext>
                </a:extLst>
              </p:cNvPr>
              <p:cNvSpPr txBox="1"/>
              <p:nvPr/>
            </p:nvSpPr>
            <p:spPr>
              <a:xfrm>
                <a:off x="539720" y="6702234"/>
                <a:ext cx="5721785" cy="415498"/>
              </a:xfrm>
              <a:prstGeom prst="rect">
                <a:avLst/>
              </a:prstGeom>
              <a:noFill/>
            </p:spPr>
            <p:txBody>
              <a:bodyPr wrap="square" rtlCol="0">
                <a:spAutoFit/>
              </a:bodyPr>
              <a:lstStyle/>
              <a:p>
                <a:r>
                  <a:rPr lang="ja-JP" altLang="en-US" sz="1050">
                    <a:solidFill>
                      <a:srgbClr val="FF0000"/>
                    </a:solidFill>
                  </a:rPr>
                  <a:t>本質的に人情に厚く、人に優しい。対人的には家庭的で堅実。潜在意識には頭脳明晰で強い信念を持つ。仕事熱心でルールを重んじる傾向を持ち、実家との縁が強く、墓守役となる。</a:t>
                </a:r>
                <a:endParaRPr lang="en-US" altLang="ja-JP" sz="1050" dirty="0">
                  <a:solidFill>
                    <a:srgbClr val="FF0000"/>
                  </a:solidFill>
                </a:endParaRPr>
              </a:p>
            </p:txBody>
          </p:sp>
        </p:grpSp>
        <p:sp>
          <p:nvSpPr>
            <p:cNvPr id="69" name="テキスト ボックス 68">
              <a:extLst>
                <a:ext uri="{FF2B5EF4-FFF2-40B4-BE49-F238E27FC236}">
                  <a16:creationId xmlns:a16="http://schemas.microsoft.com/office/drawing/2014/main" id="{84B84359-64CC-6C47-BF40-8220174B7E19}"/>
                </a:ext>
              </a:extLst>
            </p:cNvPr>
            <p:cNvSpPr txBox="1"/>
            <p:nvPr/>
          </p:nvSpPr>
          <p:spPr>
            <a:xfrm>
              <a:off x="3352083" y="4544145"/>
              <a:ext cx="3262432" cy="338554"/>
            </a:xfrm>
            <a:prstGeom prst="rect">
              <a:avLst/>
            </a:prstGeom>
            <a:noFill/>
          </p:spPr>
          <p:txBody>
            <a:bodyPr wrap="none" rtlCol="0">
              <a:spAutoFit/>
            </a:bodyPr>
            <a:lstStyle/>
            <a:p>
              <a:r>
                <a:rPr lang="ja-JP" altLang="en-US" sz="1600"/>
                <a:t>（大吉・中吉・小吉・小凶・凶）</a:t>
              </a:r>
              <a:endParaRPr lang="en-US" altLang="ja-JP" sz="1600" dirty="0"/>
            </a:p>
          </p:txBody>
        </p:sp>
      </p:grpSp>
      <p:grpSp>
        <p:nvGrpSpPr>
          <p:cNvPr id="8" name="グループ化 7">
            <a:extLst>
              <a:ext uri="{FF2B5EF4-FFF2-40B4-BE49-F238E27FC236}">
                <a16:creationId xmlns:a16="http://schemas.microsoft.com/office/drawing/2014/main" id="{801936A1-D15F-5846-8BE5-72490979C3DD}"/>
              </a:ext>
            </a:extLst>
          </p:cNvPr>
          <p:cNvGrpSpPr/>
          <p:nvPr/>
        </p:nvGrpSpPr>
        <p:grpSpPr>
          <a:xfrm>
            <a:off x="546348" y="7120477"/>
            <a:ext cx="6131185" cy="1801602"/>
            <a:chOff x="546348" y="7120477"/>
            <a:chExt cx="6131185" cy="1801602"/>
          </a:xfrm>
        </p:grpSpPr>
        <p:grpSp>
          <p:nvGrpSpPr>
            <p:cNvPr id="39" name="グループ化 38">
              <a:extLst>
                <a:ext uri="{FF2B5EF4-FFF2-40B4-BE49-F238E27FC236}">
                  <a16:creationId xmlns:a16="http://schemas.microsoft.com/office/drawing/2014/main" id="{C033A1F8-71A9-7345-A68C-CC4B09105FC7}"/>
                </a:ext>
              </a:extLst>
            </p:cNvPr>
            <p:cNvGrpSpPr/>
            <p:nvPr/>
          </p:nvGrpSpPr>
          <p:grpSpPr>
            <a:xfrm>
              <a:off x="546348" y="7163638"/>
              <a:ext cx="5742268" cy="1758441"/>
              <a:chOff x="576401" y="5572184"/>
              <a:chExt cx="5742268" cy="1758441"/>
            </a:xfrm>
          </p:grpSpPr>
          <p:grpSp>
            <p:nvGrpSpPr>
              <p:cNvPr id="40" name="グループ化 39">
                <a:extLst>
                  <a:ext uri="{FF2B5EF4-FFF2-40B4-BE49-F238E27FC236}">
                    <a16:creationId xmlns:a16="http://schemas.microsoft.com/office/drawing/2014/main" id="{104BDAE9-BCFE-134D-92D9-2FD2D2785AF4}"/>
                  </a:ext>
                </a:extLst>
              </p:cNvPr>
              <p:cNvGrpSpPr/>
              <p:nvPr/>
            </p:nvGrpSpPr>
            <p:grpSpPr>
              <a:xfrm>
                <a:off x="4014673" y="6464806"/>
                <a:ext cx="1953665" cy="386973"/>
                <a:chOff x="4334551" y="741336"/>
                <a:chExt cx="1953665" cy="386973"/>
              </a:xfrm>
            </p:grpSpPr>
            <p:sp>
              <p:nvSpPr>
                <p:cNvPr id="49" name="円/楕円 48">
                  <a:extLst>
                    <a:ext uri="{FF2B5EF4-FFF2-40B4-BE49-F238E27FC236}">
                      <a16:creationId xmlns:a16="http://schemas.microsoft.com/office/drawing/2014/main" id="{56D688D4-44E0-7C45-9C36-EC934D3BDD61}"/>
                    </a:ext>
                  </a:extLst>
                </p:cNvPr>
                <p:cNvSpPr/>
                <p:nvPr/>
              </p:nvSpPr>
              <p:spPr>
                <a:xfrm>
                  <a:off x="5396248" y="741336"/>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ja-JP" altLang="en-US">
                    <a:solidFill>
                      <a:schemeClr val="tx1"/>
                    </a:solidFill>
                  </a:endParaRPr>
                </a:p>
              </p:txBody>
            </p:sp>
            <p:sp>
              <p:nvSpPr>
                <p:cNvPr id="50" name="円/楕円 49">
                  <a:extLst>
                    <a:ext uri="{FF2B5EF4-FFF2-40B4-BE49-F238E27FC236}">
                      <a16:creationId xmlns:a16="http://schemas.microsoft.com/office/drawing/2014/main" id="{7888D119-030C-3342-A346-50FF52805468}"/>
                    </a:ext>
                  </a:extLst>
                </p:cNvPr>
                <p:cNvSpPr/>
                <p:nvPr/>
              </p:nvSpPr>
              <p:spPr>
                <a:xfrm>
                  <a:off x="4334551" y="747309"/>
                  <a:ext cx="377129" cy="381000"/>
                </a:xfrm>
                <a:prstGeom prst="ellips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水</a:t>
                  </a:r>
                </a:p>
              </p:txBody>
            </p:sp>
            <p:sp>
              <p:nvSpPr>
                <p:cNvPr id="51" name="円/楕円 50">
                  <a:extLst>
                    <a:ext uri="{FF2B5EF4-FFF2-40B4-BE49-F238E27FC236}">
                      <a16:creationId xmlns:a16="http://schemas.microsoft.com/office/drawing/2014/main" id="{923AE9DE-BEA0-9245-9F3D-BE70BBB5A968}"/>
                    </a:ext>
                  </a:extLst>
                </p:cNvPr>
                <p:cNvSpPr/>
                <p:nvPr/>
              </p:nvSpPr>
              <p:spPr>
                <a:xfrm>
                  <a:off x="4869447" y="741336"/>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木</a:t>
                  </a:r>
                </a:p>
              </p:txBody>
            </p:sp>
            <p:sp>
              <p:nvSpPr>
                <p:cNvPr id="52" name="円/楕円 51">
                  <a:extLst>
                    <a:ext uri="{FF2B5EF4-FFF2-40B4-BE49-F238E27FC236}">
                      <a16:creationId xmlns:a16="http://schemas.microsoft.com/office/drawing/2014/main" id="{06F88C21-F3E9-2842-A153-20D0FE0679C6}"/>
                    </a:ext>
                  </a:extLst>
                </p:cNvPr>
                <p:cNvSpPr/>
                <p:nvPr/>
              </p:nvSpPr>
              <p:spPr>
                <a:xfrm>
                  <a:off x="5911087" y="741971"/>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金</a:t>
                  </a:r>
                </a:p>
              </p:txBody>
            </p:sp>
          </p:grpSp>
          <p:grpSp>
            <p:nvGrpSpPr>
              <p:cNvPr id="41" name="グループ化 40">
                <a:extLst>
                  <a:ext uri="{FF2B5EF4-FFF2-40B4-BE49-F238E27FC236}">
                    <a16:creationId xmlns:a16="http://schemas.microsoft.com/office/drawing/2014/main" id="{9BE20DC7-BC7C-2A4A-A818-AD23BD7C5791}"/>
                  </a:ext>
                </a:extLst>
              </p:cNvPr>
              <p:cNvGrpSpPr/>
              <p:nvPr/>
            </p:nvGrpSpPr>
            <p:grpSpPr>
              <a:xfrm>
                <a:off x="576401" y="5572184"/>
                <a:ext cx="5742268" cy="1758441"/>
                <a:chOff x="639085" y="7498538"/>
                <a:chExt cx="5742268" cy="1758441"/>
              </a:xfrm>
            </p:grpSpPr>
            <p:grpSp>
              <p:nvGrpSpPr>
                <p:cNvPr id="45" name="グループ化 44">
                  <a:extLst>
                    <a:ext uri="{FF2B5EF4-FFF2-40B4-BE49-F238E27FC236}">
                      <a16:creationId xmlns:a16="http://schemas.microsoft.com/office/drawing/2014/main" id="{46A5B098-E523-174F-AD12-54C0E6CC9F9F}"/>
                    </a:ext>
                  </a:extLst>
                </p:cNvPr>
                <p:cNvGrpSpPr/>
                <p:nvPr/>
              </p:nvGrpSpPr>
              <p:grpSpPr>
                <a:xfrm>
                  <a:off x="684057" y="7498538"/>
                  <a:ext cx="5697296" cy="1200329"/>
                  <a:chOff x="431654" y="1422539"/>
                  <a:chExt cx="5986851" cy="1200329"/>
                </a:xfrm>
              </p:grpSpPr>
              <p:sp>
                <p:nvSpPr>
                  <p:cNvPr id="47" name="テキスト ボックス 46">
                    <a:extLst>
                      <a:ext uri="{FF2B5EF4-FFF2-40B4-BE49-F238E27FC236}">
                        <a16:creationId xmlns:a16="http://schemas.microsoft.com/office/drawing/2014/main" id="{1BEF4BA7-AB83-5244-90A9-FC3BE04E32C0}"/>
                      </a:ext>
                    </a:extLst>
                  </p:cNvPr>
                  <p:cNvSpPr txBox="1"/>
                  <p:nvPr/>
                </p:nvSpPr>
                <p:spPr>
                  <a:xfrm>
                    <a:off x="431654" y="1422539"/>
                    <a:ext cx="3105609" cy="1200329"/>
                  </a:xfrm>
                  <a:prstGeom prst="rect">
                    <a:avLst/>
                  </a:prstGeom>
                  <a:noFill/>
                </p:spPr>
                <p:txBody>
                  <a:bodyPr wrap="square" rtlCol="0">
                    <a:spAutoFit/>
                  </a:bodyPr>
                  <a:lstStyle/>
                  <a:p>
                    <a:r>
                      <a:rPr lang="ja-JP" altLang="en-US" sz="1200"/>
                      <a:t>◯　</a:t>
                    </a:r>
                    <a:r>
                      <a:rPr lang="en-US" altLang="ja-JP" sz="1200" dirty="0"/>
                      <a:t> 4</a:t>
                    </a:r>
                    <a:r>
                      <a:rPr lang="ja-JP" altLang="en-US" sz="1200"/>
                      <a:t>　△　</a:t>
                    </a:r>
                    <a:r>
                      <a:rPr lang="en-US" altLang="ja-JP" sz="1200" dirty="0"/>
                      <a:t>6</a:t>
                    </a:r>
                    <a:r>
                      <a:rPr lang="ja-JP" altLang="en-US" sz="1200"/>
                      <a:t>・</a:t>
                    </a:r>
                    <a:r>
                      <a:rPr lang="en-US" altLang="ja-JP" sz="1200" dirty="0"/>
                      <a:t>7</a:t>
                    </a:r>
                    <a:endParaRPr kumimoji="1" lang="en-US" altLang="ja-JP" sz="1200" dirty="0"/>
                  </a:p>
                  <a:p>
                    <a:endParaRPr lang="en-US" altLang="ja-JP" sz="1200" dirty="0"/>
                  </a:p>
                  <a:p>
                    <a:r>
                      <a:rPr lang="ja-JP" altLang="en-US" sz="1200"/>
                      <a:t>本命星：</a:t>
                    </a:r>
                    <a:r>
                      <a:rPr kumimoji="1" lang="ja-JP" altLang="en-US" sz="1200"/>
                      <a:t>一白水星</a:t>
                    </a:r>
                    <a:r>
                      <a:rPr lang="ja-JP" altLang="en-US" sz="1200"/>
                      <a:t>（人情・アイデア）</a:t>
                    </a:r>
                    <a:endParaRPr kumimoji="1" lang="en-US" altLang="ja-JP" sz="1200" dirty="0"/>
                  </a:p>
                  <a:p>
                    <a:r>
                      <a:rPr lang="ja-JP" altLang="en-US" sz="1200"/>
                      <a:t>月命星：三碧木星（健康・明るさ）</a:t>
                    </a:r>
                    <a:endParaRPr lang="en-US" altLang="ja-JP" sz="1200" dirty="0"/>
                  </a:p>
                  <a:p>
                    <a:r>
                      <a:rPr lang="ja-JP" altLang="en-US" sz="1200"/>
                      <a:t>潜在意識：八白土星（チャンス・変化）</a:t>
                    </a:r>
                    <a:endParaRPr kumimoji="1" lang="en-US" altLang="ja-JP" sz="1200" dirty="0"/>
                  </a:p>
                  <a:p>
                    <a:r>
                      <a:rPr lang="ja-JP" altLang="en-US" sz="1200"/>
                      <a:t>流れ：七赤金星（快楽・合理） </a:t>
                    </a:r>
                    <a:endParaRPr lang="en-US" altLang="ja-JP" sz="1200" dirty="0"/>
                  </a:p>
                </p:txBody>
              </p:sp>
              <p:sp>
                <p:nvSpPr>
                  <p:cNvPr id="48" name="テキスト ボックス 47">
                    <a:extLst>
                      <a:ext uri="{FF2B5EF4-FFF2-40B4-BE49-F238E27FC236}">
                        <a16:creationId xmlns:a16="http://schemas.microsoft.com/office/drawing/2014/main" id="{164208C3-51D4-F24F-9712-B17DB7582E27}"/>
                      </a:ext>
                    </a:extLst>
                  </p:cNvPr>
                  <p:cNvSpPr txBox="1"/>
                  <p:nvPr/>
                </p:nvSpPr>
                <p:spPr>
                  <a:xfrm>
                    <a:off x="3997413" y="1661065"/>
                    <a:ext cx="2421092" cy="584775"/>
                  </a:xfrm>
                  <a:prstGeom prst="rect">
                    <a:avLst/>
                  </a:prstGeom>
                  <a:noFill/>
                </p:spPr>
                <p:txBody>
                  <a:bodyPr wrap="square" rtlCol="0">
                    <a:spAutoFit/>
                  </a:bodyPr>
                  <a:lstStyle/>
                  <a:p>
                    <a:r>
                      <a:rPr kumimoji="1" lang="en-US" altLang="ja-JP" sz="3200" b="1" dirty="0"/>
                      <a:t>1</a:t>
                    </a:r>
                    <a:r>
                      <a:rPr kumimoji="1" lang="ja-JP" altLang="en-US" sz="3200" b="1"/>
                      <a:t> </a:t>
                    </a:r>
                    <a:r>
                      <a:rPr lang="en-US" altLang="ja-JP" sz="3200" b="1" dirty="0"/>
                      <a:t>-</a:t>
                    </a:r>
                    <a:r>
                      <a:rPr kumimoji="1" lang="ja-JP" altLang="en-US" sz="3200" b="1"/>
                      <a:t> </a:t>
                    </a:r>
                    <a:r>
                      <a:rPr kumimoji="1" lang="en-US" altLang="ja-JP" sz="3200" b="1" dirty="0"/>
                      <a:t>3</a:t>
                    </a:r>
                    <a:r>
                      <a:rPr kumimoji="1" lang="ja-JP" altLang="en-US" sz="3200" b="1"/>
                      <a:t> </a:t>
                    </a:r>
                    <a:r>
                      <a:rPr lang="en-US" altLang="ja-JP" sz="3200" b="1" dirty="0"/>
                      <a:t>-</a:t>
                    </a:r>
                    <a:r>
                      <a:rPr kumimoji="1" lang="ja-JP" altLang="en-US" sz="3200" b="1"/>
                      <a:t> </a:t>
                    </a:r>
                    <a:r>
                      <a:rPr kumimoji="1" lang="en-US" altLang="ja-JP" sz="3200" b="1" dirty="0"/>
                      <a:t>8 - </a:t>
                    </a:r>
                    <a:r>
                      <a:rPr lang="en-US" altLang="ja-JP" sz="3200" b="1" dirty="0"/>
                      <a:t>7</a:t>
                    </a:r>
                    <a:endParaRPr kumimoji="1" lang="ja-JP" altLang="en-US" sz="3200" b="1"/>
                  </a:p>
                </p:txBody>
              </p:sp>
            </p:grpSp>
            <p:sp>
              <p:nvSpPr>
                <p:cNvPr id="46" name="テキスト ボックス 45">
                  <a:extLst>
                    <a:ext uri="{FF2B5EF4-FFF2-40B4-BE49-F238E27FC236}">
                      <a16:creationId xmlns:a16="http://schemas.microsoft.com/office/drawing/2014/main" id="{703F3C6D-681E-934B-A2F8-30D2F96E777F}"/>
                    </a:ext>
                  </a:extLst>
                </p:cNvPr>
                <p:cNvSpPr txBox="1"/>
                <p:nvPr/>
              </p:nvSpPr>
              <p:spPr>
                <a:xfrm>
                  <a:off x="639085" y="8841481"/>
                  <a:ext cx="5721785" cy="415498"/>
                </a:xfrm>
                <a:prstGeom prst="rect">
                  <a:avLst/>
                </a:prstGeom>
                <a:noFill/>
              </p:spPr>
              <p:txBody>
                <a:bodyPr wrap="square" rtlCol="0">
                  <a:spAutoFit/>
                </a:bodyPr>
                <a:lstStyle/>
                <a:p>
                  <a:r>
                    <a:rPr lang="ja-JP" altLang="en-US" sz="1050">
                      <a:solidFill>
                        <a:srgbClr val="FF0000"/>
                      </a:solidFill>
                    </a:rPr>
                    <a:t>本質的に人情に厚く、人に優しい。対人的には明るく前向き。潜在意識には野心が強くチャンスに強い面がある。金運に恵まれドライな部分も合わせもつ。</a:t>
                  </a:r>
                  <a:endParaRPr lang="en-US" altLang="ja-JP" sz="1050" dirty="0">
                    <a:solidFill>
                      <a:srgbClr val="FF0000"/>
                    </a:solidFill>
                  </a:endParaRPr>
                </a:p>
              </p:txBody>
            </p:sp>
          </p:grpSp>
        </p:grpSp>
        <p:sp>
          <p:nvSpPr>
            <p:cNvPr id="70" name="テキスト ボックス 69">
              <a:extLst>
                <a:ext uri="{FF2B5EF4-FFF2-40B4-BE49-F238E27FC236}">
                  <a16:creationId xmlns:a16="http://schemas.microsoft.com/office/drawing/2014/main" id="{9A64BA8B-4701-7546-9662-1F3C7CD9E584}"/>
                </a:ext>
              </a:extLst>
            </p:cNvPr>
            <p:cNvSpPr txBox="1"/>
            <p:nvPr/>
          </p:nvSpPr>
          <p:spPr>
            <a:xfrm>
              <a:off x="3415101" y="7120477"/>
              <a:ext cx="3262432" cy="338554"/>
            </a:xfrm>
            <a:prstGeom prst="rect">
              <a:avLst/>
            </a:prstGeom>
            <a:noFill/>
          </p:spPr>
          <p:txBody>
            <a:bodyPr wrap="none" rtlCol="0">
              <a:spAutoFit/>
            </a:bodyPr>
            <a:lstStyle/>
            <a:p>
              <a:r>
                <a:rPr lang="ja-JP" altLang="en-US" sz="1600"/>
                <a:t>（大吉・中吉・小吉・小凶・凶）</a:t>
              </a:r>
              <a:endParaRPr lang="en-US" altLang="ja-JP" sz="1600" dirty="0"/>
            </a:p>
          </p:txBody>
        </p:sp>
      </p:grpSp>
    </p:spTree>
    <p:extLst>
      <p:ext uri="{BB962C8B-B14F-4D97-AF65-F5344CB8AC3E}">
        <p14:creationId xmlns:p14="http://schemas.microsoft.com/office/powerpoint/2010/main" val="16975153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テキスト ボックス 66">
            <a:extLst>
              <a:ext uri="{FF2B5EF4-FFF2-40B4-BE49-F238E27FC236}">
                <a16:creationId xmlns:a16="http://schemas.microsoft.com/office/drawing/2014/main" id="{18925ADC-22FA-A045-9798-842920A44A4E}"/>
              </a:ext>
            </a:extLst>
          </p:cNvPr>
          <p:cNvSpPr txBox="1"/>
          <p:nvPr/>
        </p:nvSpPr>
        <p:spPr>
          <a:xfrm>
            <a:off x="634838" y="331424"/>
            <a:ext cx="6223162" cy="584775"/>
          </a:xfrm>
          <a:prstGeom prst="rect">
            <a:avLst/>
          </a:prstGeom>
          <a:noFill/>
        </p:spPr>
        <p:txBody>
          <a:bodyPr wrap="square" rtlCol="0">
            <a:spAutoFit/>
          </a:bodyPr>
          <a:lstStyle/>
          <a:p>
            <a:r>
              <a:rPr lang="ja-JP" altLang="en-US" sz="3200" b="1"/>
              <a:t>四緑木星</a:t>
            </a:r>
            <a:r>
              <a:rPr lang="ja-JP" altLang="en-US" sz="2000" b="1"/>
              <a:t>（しろくもくせい）</a:t>
            </a:r>
            <a:endParaRPr kumimoji="1" lang="ja-JP" altLang="en-US" sz="2000" b="1"/>
          </a:p>
        </p:txBody>
      </p:sp>
      <p:sp>
        <p:nvSpPr>
          <p:cNvPr id="49" name="テキスト ボックス 48">
            <a:extLst>
              <a:ext uri="{FF2B5EF4-FFF2-40B4-BE49-F238E27FC236}">
                <a16:creationId xmlns:a16="http://schemas.microsoft.com/office/drawing/2014/main" id="{FCC5EF9C-28AB-774A-9A6E-C01D85C0B1A0}"/>
              </a:ext>
            </a:extLst>
          </p:cNvPr>
          <p:cNvSpPr txBox="1"/>
          <p:nvPr/>
        </p:nvSpPr>
        <p:spPr>
          <a:xfrm>
            <a:off x="5266220" y="152303"/>
            <a:ext cx="1460656" cy="253916"/>
          </a:xfrm>
          <a:prstGeom prst="rect">
            <a:avLst/>
          </a:prstGeom>
          <a:noFill/>
        </p:spPr>
        <p:txBody>
          <a:bodyPr wrap="none" rtlCol="0">
            <a:spAutoFit/>
          </a:bodyPr>
          <a:lstStyle/>
          <a:p>
            <a:r>
              <a:rPr kumimoji="1" lang="ja-JP" altLang="en-US" sz="1050"/>
              <a:t>九星氣学 </a:t>
            </a:r>
            <a:r>
              <a:rPr kumimoji="1" lang="en-US" altLang="ja-JP" sz="1050" dirty="0"/>
              <a:t>81</a:t>
            </a:r>
            <a:r>
              <a:rPr kumimoji="1" lang="ja-JP" altLang="en-US" sz="1050"/>
              <a:t> 性格一覧</a:t>
            </a:r>
          </a:p>
        </p:txBody>
      </p:sp>
      <p:sp>
        <p:nvSpPr>
          <p:cNvPr id="50" name="スライド番号プレースホルダー 3">
            <a:extLst>
              <a:ext uri="{FF2B5EF4-FFF2-40B4-BE49-F238E27FC236}">
                <a16:creationId xmlns:a16="http://schemas.microsoft.com/office/drawing/2014/main" id="{F413DCE4-0403-074D-A7A2-967E861B58CC}"/>
              </a:ext>
            </a:extLst>
          </p:cNvPr>
          <p:cNvSpPr>
            <a:spLocks noGrp="1"/>
          </p:cNvSpPr>
          <p:nvPr>
            <p:ph type="sldNum" sz="quarter" idx="12"/>
          </p:nvPr>
        </p:nvSpPr>
        <p:spPr>
          <a:xfrm>
            <a:off x="4843463" y="9181397"/>
            <a:ext cx="1543050" cy="527403"/>
          </a:xfrm>
        </p:spPr>
        <p:txBody>
          <a:bodyPr/>
          <a:lstStyle/>
          <a:p>
            <a:fld id="{1D026AE3-2BCD-4743-B55E-347788B72823}" type="slidenum">
              <a:rPr kumimoji="1" lang="ja-JP" altLang="en-US" smtClean="0"/>
              <a:t>10</a:t>
            </a:fld>
            <a:endParaRPr kumimoji="1" lang="ja-JP" altLang="en-US"/>
          </a:p>
        </p:txBody>
      </p:sp>
      <p:grpSp>
        <p:nvGrpSpPr>
          <p:cNvPr id="4" name="グループ化 3">
            <a:extLst>
              <a:ext uri="{FF2B5EF4-FFF2-40B4-BE49-F238E27FC236}">
                <a16:creationId xmlns:a16="http://schemas.microsoft.com/office/drawing/2014/main" id="{6BC7ED2E-A682-E946-8305-C90149C652FB}"/>
              </a:ext>
            </a:extLst>
          </p:cNvPr>
          <p:cNvGrpSpPr/>
          <p:nvPr/>
        </p:nvGrpSpPr>
        <p:grpSpPr>
          <a:xfrm>
            <a:off x="507292" y="1894465"/>
            <a:ext cx="6035233" cy="1788497"/>
            <a:chOff x="507292" y="1894465"/>
            <a:chExt cx="6035233" cy="1788497"/>
          </a:xfrm>
        </p:grpSpPr>
        <p:grpSp>
          <p:nvGrpSpPr>
            <p:cNvPr id="6" name="グループ化 5">
              <a:extLst>
                <a:ext uri="{FF2B5EF4-FFF2-40B4-BE49-F238E27FC236}">
                  <a16:creationId xmlns:a16="http://schemas.microsoft.com/office/drawing/2014/main" id="{394472D7-6847-A245-B8E2-F28422AC0EAC}"/>
                </a:ext>
              </a:extLst>
            </p:cNvPr>
            <p:cNvGrpSpPr/>
            <p:nvPr/>
          </p:nvGrpSpPr>
          <p:grpSpPr>
            <a:xfrm>
              <a:off x="507292" y="1999905"/>
              <a:ext cx="5721785" cy="1683057"/>
              <a:chOff x="538786" y="3333494"/>
              <a:chExt cx="5721785" cy="1683057"/>
            </a:xfrm>
          </p:grpSpPr>
          <p:grpSp>
            <p:nvGrpSpPr>
              <p:cNvPr id="40" name="グループ化 39">
                <a:extLst>
                  <a:ext uri="{FF2B5EF4-FFF2-40B4-BE49-F238E27FC236}">
                    <a16:creationId xmlns:a16="http://schemas.microsoft.com/office/drawing/2014/main" id="{299526DB-C5F8-254E-A1A6-4D459E006E07}"/>
                  </a:ext>
                </a:extLst>
              </p:cNvPr>
              <p:cNvGrpSpPr/>
              <p:nvPr/>
            </p:nvGrpSpPr>
            <p:grpSpPr>
              <a:xfrm>
                <a:off x="563274" y="3333494"/>
                <a:ext cx="5697297" cy="1210494"/>
                <a:chOff x="654076" y="1397550"/>
                <a:chExt cx="5697297" cy="1210494"/>
              </a:xfrm>
            </p:grpSpPr>
            <p:sp>
              <p:nvSpPr>
                <p:cNvPr id="41" name="テキスト ボックス 40">
                  <a:extLst>
                    <a:ext uri="{FF2B5EF4-FFF2-40B4-BE49-F238E27FC236}">
                      <a16:creationId xmlns:a16="http://schemas.microsoft.com/office/drawing/2014/main" id="{8FC2198A-B0A8-D846-A6A6-849CD89FAD3A}"/>
                    </a:ext>
                  </a:extLst>
                </p:cNvPr>
                <p:cNvSpPr txBox="1"/>
                <p:nvPr/>
              </p:nvSpPr>
              <p:spPr>
                <a:xfrm>
                  <a:off x="654076" y="1397550"/>
                  <a:ext cx="2959425" cy="1200329"/>
                </a:xfrm>
                <a:prstGeom prst="rect">
                  <a:avLst/>
                </a:prstGeom>
                <a:noFill/>
              </p:spPr>
              <p:txBody>
                <a:bodyPr wrap="square" rtlCol="0">
                  <a:spAutoFit/>
                </a:bodyPr>
                <a:lstStyle/>
                <a:p>
                  <a:r>
                    <a:rPr lang="ja-JP" altLang="en-US" sz="1200"/>
                    <a:t>◯　</a:t>
                  </a:r>
                  <a:r>
                    <a:rPr lang="en-US" altLang="ja-JP" sz="1200" dirty="0"/>
                    <a:t> 3</a:t>
                  </a:r>
                  <a:r>
                    <a:rPr lang="ja-JP" altLang="en-US" sz="1200"/>
                    <a:t>　△　</a:t>
                  </a:r>
                  <a:r>
                    <a:rPr lang="en-US" altLang="ja-JP" sz="1200" dirty="0"/>
                    <a:t>9</a:t>
                  </a:r>
                  <a:r>
                    <a:rPr lang="ja-JP" altLang="en-US" sz="1200"/>
                    <a:t>　</a:t>
                  </a:r>
                  <a:endParaRPr lang="en-US" altLang="ja-JP" sz="1200" dirty="0"/>
                </a:p>
                <a:p>
                  <a:endParaRPr lang="en-US" altLang="ja-JP" sz="1200" dirty="0"/>
                </a:p>
                <a:p>
                  <a:r>
                    <a:rPr lang="ja-JP" altLang="en-US" sz="1200"/>
                    <a:t>本命星：四緑木星（人気・体裁）</a:t>
                  </a:r>
                  <a:endParaRPr kumimoji="1" lang="en-US" altLang="ja-JP" sz="1200" dirty="0"/>
                </a:p>
                <a:p>
                  <a:r>
                    <a:rPr lang="ja-JP" altLang="en-US" sz="1200"/>
                    <a:t>月命星：一白水星（人情・アイデア）</a:t>
                  </a:r>
                  <a:endParaRPr lang="en-US" altLang="ja-JP" sz="1200" dirty="0"/>
                </a:p>
                <a:p>
                  <a:r>
                    <a:rPr lang="ja-JP" altLang="en-US" sz="1200"/>
                    <a:t>潜在意識：七赤金星（快楽・合理）</a:t>
                  </a:r>
                  <a:endParaRPr kumimoji="1" lang="en-US" altLang="ja-JP" sz="1200" dirty="0"/>
                </a:p>
                <a:p>
                  <a:r>
                    <a:rPr lang="ja-JP" altLang="en-US" sz="1200"/>
                    <a:t>流れ：二黒土星（家庭・地道）</a:t>
                  </a:r>
                  <a:endParaRPr lang="en-US" altLang="ja-JP" sz="1200" dirty="0"/>
                </a:p>
              </p:txBody>
            </p:sp>
            <p:sp>
              <p:nvSpPr>
                <p:cNvPr id="42" name="テキスト ボックス 41">
                  <a:extLst>
                    <a:ext uri="{FF2B5EF4-FFF2-40B4-BE49-F238E27FC236}">
                      <a16:creationId xmlns:a16="http://schemas.microsoft.com/office/drawing/2014/main" id="{9BBFB6F0-CAC1-0849-BA83-B176CD82E428}"/>
                    </a:ext>
                  </a:extLst>
                </p:cNvPr>
                <p:cNvSpPr txBox="1"/>
                <p:nvPr/>
              </p:nvSpPr>
              <p:spPr>
                <a:xfrm>
                  <a:off x="4047377" y="1636076"/>
                  <a:ext cx="2303996" cy="584775"/>
                </a:xfrm>
                <a:prstGeom prst="rect">
                  <a:avLst/>
                </a:prstGeom>
                <a:noFill/>
              </p:spPr>
              <p:txBody>
                <a:bodyPr wrap="square" rtlCol="0">
                  <a:spAutoFit/>
                </a:bodyPr>
                <a:lstStyle/>
                <a:p>
                  <a:r>
                    <a:rPr lang="en-US" altLang="ja-JP" sz="3200" b="1" dirty="0"/>
                    <a:t>4</a:t>
                  </a:r>
                  <a:r>
                    <a:rPr kumimoji="1" lang="ja-JP" altLang="en-US" sz="3200" b="1"/>
                    <a:t> </a:t>
                  </a:r>
                  <a:r>
                    <a:rPr lang="en-US" altLang="ja-JP" sz="3200" b="1" dirty="0"/>
                    <a:t>-</a:t>
                  </a:r>
                  <a:r>
                    <a:rPr kumimoji="1" lang="ja-JP" altLang="en-US" sz="3200" b="1"/>
                    <a:t> </a:t>
                  </a:r>
                  <a:r>
                    <a:rPr kumimoji="1" lang="en-US" altLang="ja-JP" sz="3200" b="1" dirty="0"/>
                    <a:t>1</a:t>
                  </a:r>
                  <a:r>
                    <a:rPr kumimoji="1" lang="ja-JP" altLang="en-US" sz="3200" b="1"/>
                    <a:t> </a:t>
                  </a:r>
                  <a:r>
                    <a:rPr lang="en-US" altLang="ja-JP" sz="3200" b="1" dirty="0"/>
                    <a:t>-</a:t>
                  </a:r>
                  <a:r>
                    <a:rPr kumimoji="1" lang="ja-JP" altLang="en-US" sz="3200" b="1"/>
                    <a:t> </a:t>
                  </a:r>
                  <a:r>
                    <a:rPr lang="en-US" altLang="ja-JP" sz="3200" b="1" dirty="0"/>
                    <a:t>7</a:t>
                  </a:r>
                  <a:r>
                    <a:rPr kumimoji="1" lang="en-US" altLang="ja-JP" sz="3200" b="1" dirty="0"/>
                    <a:t> - 2</a:t>
                  </a:r>
                  <a:endParaRPr kumimoji="1" lang="ja-JP" altLang="en-US" sz="3200" b="1"/>
                </a:p>
              </p:txBody>
            </p:sp>
            <p:grpSp>
              <p:nvGrpSpPr>
                <p:cNvPr id="43" name="グループ化 42">
                  <a:extLst>
                    <a:ext uri="{FF2B5EF4-FFF2-40B4-BE49-F238E27FC236}">
                      <a16:creationId xmlns:a16="http://schemas.microsoft.com/office/drawing/2014/main" id="{C8635DDC-1F58-4D47-9B89-FBCAEF946E7D}"/>
                    </a:ext>
                  </a:extLst>
                </p:cNvPr>
                <p:cNvGrpSpPr/>
                <p:nvPr/>
              </p:nvGrpSpPr>
              <p:grpSpPr>
                <a:xfrm>
                  <a:off x="4027475" y="2227044"/>
                  <a:ext cx="1890023" cy="381000"/>
                  <a:chOff x="4060543" y="2223685"/>
                  <a:chExt cx="1890023" cy="381000"/>
                </a:xfrm>
              </p:grpSpPr>
              <p:sp>
                <p:nvSpPr>
                  <p:cNvPr id="44" name="円/楕円 43">
                    <a:extLst>
                      <a:ext uri="{FF2B5EF4-FFF2-40B4-BE49-F238E27FC236}">
                        <a16:creationId xmlns:a16="http://schemas.microsoft.com/office/drawing/2014/main" id="{4D6070D5-4DF4-D74A-97FC-A417789D4120}"/>
                      </a:ext>
                    </a:extLst>
                  </p:cNvPr>
                  <p:cNvSpPr/>
                  <p:nvPr/>
                </p:nvSpPr>
                <p:spPr>
                  <a:xfrm>
                    <a:off x="5065020" y="2223685"/>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金</a:t>
                    </a:r>
                    <a:endParaRPr kumimoji="1" lang="ja-JP" altLang="en-US">
                      <a:solidFill>
                        <a:schemeClr val="tx1"/>
                      </a:solidFill>
                    </a:endParaRPr>
                  </a:p>
                </p:txBody>
              </p:sp>
              <p:sp>
                <p:nvSpPr>
                  <p:cNvPr id="48" name="円/楕円 47">
                    <a:extLst>
                      <a:ext uri="{FF2B5EF4-FFF2-40B4-BE49-F238E27FC236}">
                        <a16:creationId xmlns:a16="http://schemas.microsoft.com/office/drawing/2014/main" id="{32F54254-A6D0-D44B-B635-802FC0645050}"/>
                      </a:ext>
                    </a:extLst>
                  </p:cNvPr>
                  <p:cNvSpPr/>
                  <p:nvPr/>
                </p:nvSpPr>
                <p:spPr>
                  <a:xfrm>
                    <a:off x="4060543" y="2223685"/>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木</a:t>
                    </a:r>
                    <a:endParaRPr kumimoji="1" lang="ja-JP" altLang="en-US">
                      <a:solidFill>
                        <a:schemeClr val="tx1"/>
                      </a:solidFill>
                    </a:endParaRPr>
                  </a:p>
                </p:txBody>
              </p:sp>
              <p:sp>
                <p:nvSpPr>
                  <p:cNvPr id="51" name="円/楕円 50">
                    <a:extLst>
                      <a:ext uri="{FF2B5EF4-FFF2-40B4-BE49-F238E27FC236}">
                        <a16:creationId xmlns:a16="http://schemas.microsoft.com/office/drawing/2014/main" id="{690E03CE-8356-B24F-AE01-21FD838FEFFD}"/>
                      </a:ext>
                    </a:extLst>
                  </p:cNvPr>
                  <p:cNvSpPr/>
                  <p:nvPr/>
                </p:nvSpPr>
                <p:spPr>
                  <a:xfrm>
                    <a:off x="5573437" y="2223685"/>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ja-JP" altLang="en-US">
                      <a:solidFill>
                        <a:schemeClr val="tx1"/>
                      </a:solidFill>
                    </a:endParaRPr>
                  </a:p>
                </p:txBody>
              </p:sp>
              <p:sp>
                <p:nvSpPr>
                  <p:cNvPr id="52" name="円/楕円 51">
                    <a:extLst>
                      <a:ext uri="{FF2B5EF4-FFF2-40B4-BE49-F238E27FC236}">
                        <a16:creationId xmlns:a16="http://schemas.microsoft.com/office/drawing/2014/main" id="{80E2C810-5845-B845-9AA9-36DD3D93AEEE}"/>
                      </a:ext>
                    </a:extLst>
                  </p:cNvPr>
                  <p:cNvSpPr/>
                  <p:nvPr/>
                </p:nvSpPr>
                <p:spPr>
                  <a:xfrm>
                    <a:off x="4562781" y="2223685"/>
                    <a:ext cx="377129" cy="381000"/>
                  </a:xfrm>
                  <a:prstGeom prst="ellips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水</a:t>
                    </a:r>
                  </a:p>
                </p:txBody>
              </p:sp>
            </p:grpSp>
          </p:grpSp>
          <p:sp>
            <p:nvSpPr>
              <p:cNvPr id="46" name="テキスト ボックス 45">
                <a:extLst>
                  <a:ext uri="{FF2B5EF4-FFF2-40B4-BE49-F238E27FC236}">
                    <a16:creationId xmlns:a16="http://schemas.microsoft.com/office/drawing/2014/main" id="{5FAA52E9-0F1A-1A42-AE70-DE1133F11E54}"/>
                  </a:ext>
                </a:extLst>
              </p:cNvPr>
              <p:cNvSpPr txBox="1"/>
              <p:nvPr/>
            </p:nvSpPr>
            <p:spPr>
              <a:xfrm>
                <a:off x="538786" y="4601053"/>
                <a:ext cx="5721785" cy="415498"/>
              </a:xfrm>
              <a:prstGeom prst="rect">
                <a:avLst/>
              </a:prstGeom>
              <a:noFill/>
            </p:spPr>
            <p:txBody>
              <a:bodyPr wrap="square" rtlCol="0">
                <a:spAutoFit/>
              </a:bodyPr>
              <a:lstStyle/>
              <a:p>
                <a:r>
                  <a:rPr lang="ja-JP" altLang="en-US" sz="1050">
                    <a:solidFill>
                      <a:srgbClr val="FF0000"/>
                    </a:solidFill>
                  </a:rPr>
                  <a:t>本質的に人当たりが良く常識人。対人的には情に厚く、人に優しい。潜在意識には金運に恵まれドライな気質を持つ。家庭的で堅実。</a:t>
                </a:r>
                <a:endParaRPr lang="en-US" altLang="ja-JP" sz="1050" dirty="0">
                  <a:solidFill>
                    <a:srgbClr val="FF0000"/>
                  </a:solidFill>
                </a:endParaRPr>
              </a:p>
            </p:txBody>
          </p:sp>
        </p:grpSp>
        <p:sp>
          <p:nvSpPr>
            <p:cNvPr id="53" name="テキスト ボックス 52">
              <a:extLst>
                <a:ext uri="{FF2B5EF4-FFF2-40B4-BE49-F238E27FC236}">
                  <a16:creationId xmlns:a16="http://schemas.microsoft.com/office/drawing/2014/main" id="{6840A189-20D0-A749-8E68-91B969B0BB6E}"/>
                </a:ext>
              </a:extLst>
            </p:cNvPr>
            <p:cNvSpPr txBox="1"/>
            <p:nvPr/>
          </p:nvSpPr>
          <p:spPr>
            <a:xfrm>
              <a:off x="3280093" y="1894465"/>
              <a:ext cx="3262432" cy="338554"/>
            </a:xfrm>
            <a:prstGeom prst="rect">
              <a:avLst/>
            </a:prstGeom>
            <a:noFill/>
          </p:spPr>
          <p:txBody>
            <a:bodyPr wrap="none" rtlCol="0">
              <a:spAutoFit/>
            </a:bodyPr>
            <a:lstStyle/>
            <a:p>
              <a:r>
                <a:rPr lang="ja-JP" altLang="en-US" sz="1600"/>
                <a:t>（大吉・中吉・小吉・小凶・凶）</a:t>
              </a:r>
              <a:endParaRPr lang="en-US" altLang="ja-JP" sz="1600" dirty="0"/>
            </a:p>
          </p:txBody>
        </p:sp>
      </p:grpSp>
      <p:grpSp>
        <p:nvGrpSpPr>
          <p:cNvPr id="5" name="グループ化 4">
            <a:extLst>
              <a:ext uri="{FF2B5EF4-FFF2-40B4-BE49-F238E27FC236}">
                <a16:creationId xmlns:a16="http://schemas.microsoft.com/office/drawing/2014/main" id="{E03A879D-3679-534B-93EF-62CFDDB62DD7}"/>
              </a:ext>
            </a:extLst>
          </p:cNvPr>
          <p:cNvGrpSpPr/>
          <p:nvPr/>
        </p:nvGrpSpPr>
        <p:grpSpPr>
          <a:xfrm>
            <a:off x="465785" y="4544145"/>
            <a:ext cx="6148730" cy="1857589"/>
            <a:chOff x="465785" y="4544145"/>
            <a:chExt cx="6148730" cy="1857589"/>
          </a:xfrm>
        </p:grpSpPr>
        <p:grpSp>
          <p:nvGrpSpPr>
            <p:cNvPr id="3" name="グループ化 2">
              <a:extLst>
                <a:ext uri="{FF2B5EF4-FFF2-40B4-BE49-F238E27FC236}">
                  <a16:creationId xmlns:a16="http://schemas.microsoft.com/office/drawing/2014/main" id="{3269819C-4FEC-A741-9652-3C80B2B3B7D0}"/>
                </a:ext>
              </a:extLst>
            </p:cNvPr>
            <p:cNvGrpSpPr/>
            <p:nvPr/>
          </p:nvGrpSpPr>
          <p:grpSpPr>
            <a:xfrm>
              <a:off x="465785" y="4694737"/>
              <a:ext cx="5804798" cy="1706997"/>
              <a:chOff x="502403" y="5340558"/>
              <a:chExt cx="5804798" cy="1706997"/>
            </a:xfrm>
          </p:grpSpPr>
          <p:grpSp>
            <p:nvGrpSpPr>
              <p:cNvPr id="58" name="グループ化 57">
                <a:extLst>
                  <a:ext uri="{FF2B5EF4-FFF2-40B4-BE49-F238E27FC236}">
                    <a16:creationId xmlns:a16="http://schemas.microsoft.com/office/drawing/2014/main" id="{77DA8383-B64B-B840-A715-56EB95B48148}"/>
                  </a:ext>
                </a:extLst>
              </p:cNvPr>
              <p:cNvGrpSpPr/>
              <p:nvPr/>
            </p:nvGrpSpPr>
            <p:grpSpPr>
              <a:xfrm>
                <a:off x="502403" y="5340558"/>
                <a:ext cx="5697296" cy="1200329"/>
                <a:chOff x="654077" y="1397550"/>
                <a:chExt cx="5697296" cy="1200329"/>
              </a:xfrm>
            </p:grpSpPr>
            <p:grpSp>
              <p:nvGrpSpPr>
                <p:cNvPr id="59" name="グループ化 58">
                  <a:extLst>
                    <a:ext uri="{FF2B5EF4-FFF2-40B4-BE49-F238E27FC236}">
                      <a16:creationId xmlns:a16="http://schemas.microsoft.com/office/drawing/2014/main" id="{34B9F490-091B-5B47-8D48-2DA93CEAFBB1}"/>
                    </a:ext>
                  </a:extLst>
                </p:cNvPr>
                <p:cNvGrpSpPr/>
                <p:nvPr/>
              </p:nvGrpSpPr>
              <p:grpSpPr>
                <a:xfrm>
                  <a:off x="654077" y="1397550"/>
                  <a:ext cx="5697296" cy="1200329"/>
                  <a:chOff x="431654" y="1422539"/>
                  <a:chExt cx="5986851" cy="1200329"/>
                </a:xfrm>
              </p:grpSpPr>
              <p:sp>
                <p:nvSpPr>
                  <p:cNvPr id="65" name="テキスト ボックス 64">
                    <a:extLst>
                      <a:ext uri="{FF2B5EF4-FFF2-40B4-BE49-F238E27FC236}">
                        <a16:creationId xmlns:a16="http://schemas.microsoft.com/office/drawing/2014/main" id="{52858348-CD69-0D48-AA10-74440509DFB2}"/>
                      </a:ext>
                    </a:extLst>
                  </p:cNvPr>
                  <p:cNvSpPr txBox="1"/>
                  <p:nvPr/>
                </p:nvSpPr>
                <p:spPr>
                  <a:xfrm>
                    <a:off x="431654" y="1422539"/>
                    <a:ext cx="3143271" cy="1200329"/>
                  </a:xfrm>
                  <a:prstGeom prst="rect">
                    <a:avLst/>
                  </a:prstGeom>
                  <a:noFill/>
                </p:spPr>
                <p:txBody>
                  <a:bodyPr wrap="square" rtlCol="0">
                    <a:spAutoFit/>
                  </a:bodyPr>
                  <a:lstStyle/>
                  <a:p>
                    <a:r>
                      <a:rPr lang="ja-JP" altLang="en-US" sz="1200"/>
                      <a:t>◯　</a:t>
                    </a:r>
                    <a:r>
                      <a:rPr lang="en-US" altLang="ja-JP" sz="1200" dirty="0"/>
                      <a:t> 9</a:t>
                    </a:r>
                    <a:r>
                      <a:rPr lang="ja-JP" altLang="en-US" sz="1200"/>
                      <a:t>　△　</a:t>
                    </a:r>
                    <a:r>
                      <a:rPr lang="en-US" altLang="ja-JP" sz="1200" dirty="0"/>
                      <a:t>1</a:t>
                    </a:r>
                    <a:r>
                      <a:rPr lang="ja-JP" altLang="en-US" sz="1200"/>
                      <a:t>・</a:t>
                    </a:r>
                    <a:r>
                      <a:rPr lang="en-US" altLang="ja-JP" sz="1200" dirty="0"/>
                      <a:t>3</a:t>
                    </a:r>
                    <a:r>
                      <a:rPr lang="ja-JP" altLang="en-US" sz="1200"/>
                      <a:t>　</a:t>
                    </a:r>
                    <a:endParaRPr lang="en-US" altLang="ja-JP" sz="1200" dirty="0"/>
                  </a:p>
                  <a:p>
                    <a:endParaRPr lang="en-US" altLang="ja-JP" sz="1200" dirty="0"/>
                  </a:p>
                  <a:p>
                    <a:r>
                      <a:rPr lang="ja-JP" altLang="en-US" sz="1200"/>
                      <a:t>本命星：四緑木星（人気・体裁）</a:t>
                    </a:r>
                    <a:endParaRPr kumimoji="1" lang="en-US" altLang="ja-JP" sz="1200" dirty="0"/>
                  </a:p>
                  <a:p>
                    <a:r>
                      <a:rPr lang="ja-JP" altLang="en-US" sz="1200"/>
                      <a:t>月命星：二黒土星（家庭・地道）</a:t>
                    </a:r>
                    <a:endParaRPr lang="en-US" altLang="ja-JP" sz="1200" dirty="0"/>
                  </a:p>
                  <a:p>
                    <a:r>
                      <a:rPr lang="ja-JP" altLang="en-US" sz="1200"/>
                      <a:t>潜在意識：六白金星（仕事・ルール）</a:t>
                    </a:r>
                    <a:endParaRPr kumimoji="1" lang="en-US" altLang="ja-JP" sz="1200" dirty="0"/>
                  </a:p>
                  <a:p>
                    <a:r>
                      <a:rPr lang="ja-JP" altLang="en-US" sz="1200"/>
                      <a:t>流れ：三碧木星（健康・明るさ）</a:t>
                    </a:r>
                    <a:endParaRPr lang="en-US" altLang="ja-JP" sz="1200" dirty="0"/>
                  </a:p>
                </p:txBody>
              </p:sp>
              <p:sp>
                <p:nvSpPr>
                  <p:cNvPr id="66" name="テキスト ボックス 65">
                    <a:extLst>
                      <a:ext uri="{FF2B5EF4-FFF2-40B4-BE49-F238E27FC236}">
                        <a16:creationId xmlns:a16="http://schemas.microsoft.com/office/drawing/2014/main" id="{A4B642DB-0798-F44D-BEF4-EB106066CA2B}"/>
                      </a:ext>
                    </a:extLst>
                  </p:cNvPr>
                  <p:cNvSpPr txBox="1"/>
                  <p:nvPr/>
                </p:nvSpPr>
                <p:spPr>
                  <a:xfrm>
                    <a:off x="3997413" y="1661065"/>
                    <a:ext cx="2421092" cy="584775"/>
                  </a:xfrm>
                  <a:prstGeom prst="rect">
                    <a:avLst/>
                  </a:prstGeom>
                  <a:noFill/>
                </p:spPr>
                <p:txBody>
                  <a:bodyPr wrap="square" rtlCol="0">
                    <a:spAutoFit/>
                  </a:bodyPr>
                  <a:lstStyle/>
                  <a:p>
                    <a:r>
                      <a:rPr lang="en-US" altLang="ja-JP" sz="3200" b="1" dirty="0"/>
                      <a:t>4</a:t>
                    </a:r>
                    <a:r>
                      <a:rPr kumimoji="1" lang="ja-JP" altLang="en-US" sz="3200" b="1"/>
                      <a:t> </a:t>
                    </a:r>
                    <a:r>
                      <a:rPr lang="en-US" altLang="ja-JP" sz="3200" b="1" dirty="0"/>
                      <a:t>-</a:t>
                    </a:r>
                    <a:r>
                      <a:rPr kumimoji="1" lang="ja-JP" altLang="en-US" sz="3200" b="1"/>
                      <a:t> </a:t>
                    </a:r>
                    <a:r>
                      <a:rPr lang="en-US" altLang="ja-JP" sz="3200" b="1" dirty="0"/>
                      <a:t>2</a:t>
                    </a:r>
                    <a:r>
                      <a:rPr kumimoji="1" lang="ja-JP" altLang="en-US" sz="3200" b="1"/>
                      <a:t> </a:t>
                    </a:r>
                    <a:r>
                      <a:rPr lang="en-US" altLang="ja-JP" sz="3200" b="1" dirty="0"/>
                      <a:t>-</a:t>
                    </a:r>
                    <a:r>
                      <a:rPr kumimoji="1" lang="ja-JP" altLang="en-US" sz="3200" b="1"/>
                      <a:t> </a:t>
                    </a:r>
                    <a:r>
                      <a:rPr kumimoji="1" lang="en-US" altLang="ja-JP" sz="3200" b="1" dirty="0"/>
                      <a:t>6 - </a:t>
                    </a:r>
                    <a:r>
                      <a:rPr lang="en-US" altLang="ja-JP" sz="3200" b="1" dirty="0"/>
                      <a:t>3</a:t>
                    </a:r>
                    <a:endParaRPr kumimoji="1" lang="ja-JP" altLang="en-US" sz="3200" b="1"/>
                  </a:p>
                </p:txBody>
              </p:sp>
            </p:grpSp>
            <p:grpSp>
              <p:nvGrpSpPr>
                <p:cNvPr id="60" name="グループ化 59">
                  <a:extLst>
                    <a:ext uri="{FF2B5EF4-FFF2-40B4-BE49-F238E27FC236}">
                      <a16:creationId xmlns:a16="http://schemas.microsoft.com/office/drawing/2014/main" id="{53045345-97D2-5C4D-956C-6C0AF821EBA6}"/>
                    </a:ext>
                  </a:extLst>
                </p:cNvPr>
                <p:cNvGrpSpPr/>
                <p:nvPr/>
              </p:nvGrpSpPr>
              <p:grpSpPr>
                <a:xfrm>
                  <a:off x="3995654" y="2210906"/>
                  <a:ext cx="1953665" cy="386973"/>
                  <a:chOff x="4334551" y="741336"/>
                  <a:chExt cx="1953665" cy="386973"/>
                </a:xfrm>
              </p:grpSpPr>
              <p:sp>
                <p:nvSpPr>
                  <p:cNvPr id="61" name="円/楕円 60">
                    <a:extLst>
                      <a:ext uri="{FF2B5EF4-FFF2-40B4-BE49-F238E27FC236}">
                        <a16:creationId xmlns:a16="http://schemas.microsoft.com/office/drawing/2014/main" id="{90C9B33A-C234-544B-8EF3-96BEF7B1F70E}"/>
                      </a:ext>
                    </a:extLst>
                  </p:cNvPr>
                  <p:cNvSpPr/>
                  <p:nvPr/>
                </p:nvSpPr>
                <p:spPr>
                  <a:xfrm>
                    <a:off x="5396248" y="741336"/>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金</a:t>
                    </a:r>
                    <a:endParaRPr kumimoji="1" lang="ja-JP" altLang="en-US">
                      <a:solidFill>
                        <a:schemeClr val="tx1"/>
                      </a:solidFill>
                    </a:endParaRPr>
                  </a:p>
                </p:txBody>
              </p:sp>
              <p:sp>
                <p:nvSpPr>
                  <p:cNvPr id="62" name="円/楕円 61">
                    <a:extLst>
                      <a:ext uri="{FF2B5EF4-FFF2-40B4-BE49-F238E27FC236}">
                        <a16:creationId xmlns:a16="http://schemas.microsoft.com/office/drawing/2014/main" id="{219A4C67-127B-6E48-8885-8846B645CDC0}"/>
                      </a:ext>
                    </a:extLst>
                  </p:cNvPr>
                  <p:cNvSpPr/>
                  <p:nvPr/>
                </p:nvSpPr>
                <p:spPr>
                  <a:xfrm>
                    <a:off x="4334551" y="747309"/>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木</a:t>
                    </a:r>
                    <a:endParaRPr kumimoji="1" lang="ja-JP" altLang="en-US">
                      <a:solidFill>
                        <a:schemeClr val="tx1"/>
                      </a:solidFill>
                    </a:endParaRPr>
                  </a:p>
                </p:txBody>
              </p:sp>
              <p:sp>
                <p:nvSpPr>
                  <p:cNvPr id="63" name="円/楕円 62">
                    <a:extLst>
                      <a:ext uri="{FF2B5EF4-FFF2-40B4-BE49-F238E27FC236}">
                        <a16:creationId xmlns:a16="http://schemas.microsoft.com/office/drawing/2014/main" id="{0CD91E90-FE54-CF43-ADCB-053B11C34F1F}"/>
                      </a:ext>
                    </a:extLst>
                  </p:cNvPr>
                  <p:cNvSpPr/>
                  <p:nvPr/>
                </p:nvSpPr>
                <p:spPr>
                  <a:xfrm>
                    <a:off x="4869447" y="741336"/>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ja-JP" altLang="en-US">
                      <a:solidFill>
                        <a:schemeClr val="tx1"/>
                      </a:solidFill>
                    </a:endParaRPr>
                  </a:p>
                </p:txBody>
              </p:sp>
              <p:sp>
                <p:nvSpPr>
                  <p:cNvPr id="64" name="円/楕円 63">
                    <a:extLst>
                      <a:ext uri="{FF2B5EF4-FFF2-40B4-BE49-F238E27FC236}">
                        <a16:creationId xmlns:a16="http://schemas.microsoft.com/office/drawing/2014/main" id="{B7161F47-1E4B-9746-A158-449E3A3B102D}"/>
                      </a:ext>
                    </a:extLst>
                  </p:cNvPr>
                  <p:cNvSpPr/>
                  <p:nvPr/>
                </p:nvSpPr>
                <p:spPr>
                  <a:xfrm>
                    <a:off x="5911087" y="741971"/>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木</a:t>
                    </a:r>
                    <a:endParaRPr kumimoji="1" lang="ja-JP" altLang="en-US">
                      <a:solidFill>
                        <a:schemeClr val="tx1"/>
                      </a:solidFill>
                    </a:endParaRPr>
                  </a:p>
                </p:txBody>
              </p:sp>
            </p:grpSp>
          </p:grpSp>
          <p:sp>
            <p:nvSpPr>
              <p:cNvPr id="45" name="テキスト ボックス 44">
                <a:extLst>
                  <a:ext uri="{FF2B5EF4-FFF2-40B4-BE49-F238E27FC236}">
                    <a16:creationId xmlns:a16="http://schemas.microsoft.com/office/drawing/2014/main" id="{A2B67D4B-3F5E-F94D-A52E-2E73A987B018}"/>
                  </a:ext>
                </a:extLst>
              </p:cNvPr>
              <p:cNvSpPr txBox="1"/>
              <p:nvPr/>
            </p:nvSpPr>
            <p:spPr>
              <a:xfrm>
                <a:off x="585416" y="6632057"/>
                <a:ext cx="5721785" cy="415498"/>
              </a:xfrm>
              <a:prstGeom prst="rect">
                <a:avLst/>
              </a:prstGeom>
              <a:noFill/>
            </p:spPr>
            <p:txBody>
              <a:bodyPr wrap="square" rtlCol="0">
                <a:spAutoFit/>
              </a:bodyPr>
              <a:lstStyle/>
              <a:p>
                <a:r>
                  <a:rPr lang="ja-JP" altLang="en-US" sz="1050">
                    <a:solidFill>
                      <a:srgbClr val="FF0000"/>
                    </a:solidFill>
                  </a:rPr>
                  <a:t>本質的に人当たりが良く常識人。対人的には家庭的で堅実。潜在意識にはルールを重んじ仕事熱心な面がある。明るく前向き。実家とのご縁は強く長男的な役割を求められる。</a:t>
                </a:r>
              </a:p>
            </p:txBody>
          </p:sp>
        </p:grpSp>
        <p:sp>
          <p:nvSpPr>
            <p:cNvPr id="54" name="テキスト ボックス 53">
              <a:extLst>
                <a:ext uri="{FF2B5EF4-FFF2-40B4-BE49-F238E27FC236}">
                  <a16:creationId xmlns:a16="http://schemas.microsoft.com/office/drawing/2014/main" id="{3B4211D7-59A3-0D4F-9417-F5A03BC00580}"/>
                </a:ext>
              </a:extLst>
            </p:cNvPr>
            <p:cNvSpPr txBox="1"/>
            <p:nvPr/>
          </p:nvSpPr>
          <p:spPr>
            <a:xfrm>
              <a:off x="3352083" y="4544145"/>
              <a:ext cx="3262432" cy="338554"/>
            </a:xfrm>
            <a:prstGeom prst="rect">
              <a:avLst/>
            </a:prstGeom>
            <a:noFill/>
          </p:spPr>
          <p:txBody>
            <a:bodyPr wrap="none" rtlCol="0">
              <a:spAutoFit/>
            </a:bodyPr>
            <a:lstStyle/>
            <a:p>
              <a:r>
                <a:rPr lang="ja-JP" altLang="en-US" sz="1600"/>
                <a:t>（大吉・中吉・小吉・小凶・凶）</a:t>
              </a:r>
              <a:endParaRPr lang="en-US" altLang="ja-JP" sz="1600" dirty="0"/>
            </a:p>
          </p:txBody>
        </p:sp>
      </p:grpSp>
      <p:grpSp>
        <p:nvGrpSpPr>
          <p:cNvPr id="7" name="グループ化 6">
            <a:extLst>
              <a:ext uri="{FF2B5EF4-FFF2-40B4-BE49-F238E27FC236}">
                <a16:creationId xmlns:a16="http://schemas.microsoft.com/office/drawing/2014/main" id="{A5743895-5069-CA45-AEE2-8857D18D8A3D}"/>
              </a:ext>
            </a:extLst>
          </p:cNvPr>
          <p:cNvGrpSpPr/>
          <p:nvPr/>
        </p:nvGrpSpPr>
        <p:grpSpPr>
          <a:xfrm>
            <a:off x="507292" y="7120477"/>
            <a:ext cx="6170241" cy="1916352"/>
            <a:chOff x="507292" y="7120477"/>
            <a:chExt cx="6170241" cy="1916352"/>
          </a:xfrm>
        </p:grpSpPr>
        <p:grpSp>
          <p:nvGrpSpPr>
            <p:cNvPr id="2" name="グループ化 1">
              <a:extLst>
                <a:ext uri="{FF2B5EF4-FFF2-40B4-BE49-F238E27FC236}">
                  <a16:creationId xmlns:a16="http://schemas.microsoft.com/office/drawing/2014/main" id="{D7AAC494-E202-D14F-8156-FF4A43771877}"/>
                </a:ext>
              </a:extLst>
            </p:cNvPr>
            <p:cNvGrpSpPr/>
            <p:nvPr/>
          </p:nvGrpSpPr>
          <p:grpSpPr>
            <a:xfrm>
              <a:off x="507292" y="7243341"/>
              <a:ext cx="5800066" cy="1793488"/>
              <a:chOff x="460505" y="7547004"/>
              <a:chExt cx="5800066" cy="1793488"/>
            </a:xfrm>
          </p:grpSpPr>
          <p:grpSp>
            <p:nvGrpSpPr>
              <p:cNvPr id="69" name="グループ化 68">
                <a:extLst>
                  <a:ext uri="{FF2B5EF4-FFF2-40B4-BE49-F238E27FC236}">
                    <a16:creationId xmlns:a16="http://schemas.microsoft.com/office/drawing/2014/main" id="{7C43E30C-DC1E-C845-8FEC-9CAE993EC6A3}"/>
                  </a:ext>
                </a:extLst>
              </p:cNvPr>
              <p:cNvGrpSpPr/>
              <p:nvPr/>
            </p:nvGrpSpPr>
            <p:grpSpPr>
              <a:xfrm>
                <a:off x="563275" y="7547004"/>
                <a:ext cx="5697296" cy="1347408"/>
                <a:chOff x="654077" y="1397550"/>
                <a:chExt cx="5697296" cy="1347408"/>
              </a:xfrm>
            </p:grpSpPr>
            <p:grpSp>
              <p:nvGrpSpPr>
                <p:cNvPr id="70" name="グループ化 69">
                  <a:extLst>
                    <a:ext uri="{FF2B5EF4-FFF2-40B4-BE49-F238E27FC236}">
                      <a16:creationId xmlns:a16="http://schemas.microsoft.com/office/drawing/2014/main" id="{8CA04CDD-93A5-BF4A-9557-3F1FE79A208A}"/>
                    </a:ext>
                  </a:extLst>
                </p:cNvPr>
                <p:cNvGrpSpPr/>
                <p:nvPr/>
              </p:nvGrpSpPr>
              <p:grpSpPr>
                <a:xfrm>
                  <a:off x="654077" y="1397550"/>
                  <a:ext cx="5697296" cy="1200329"/>
                  <a:chOff x="431654" y="1422539"/>
                  <a:chExt cx="5986851" cy="1200329"/>
                </a:xfrm>
              </p:grpSpPr>
              <p:sp>
                <p:nvSpPr>
                  <p:cNvPr id="82" name="テキスト ボックス 81">
                    <a:extLst>
                      <a:ext uri="{FF2B5EF4-FFF2-40B4-BE49-F238E27FC236}">
                        <a16:creationId xmlns:a16="http://schemas.microsoft.com/office/drawing/2014/main" id="{1AFA4EA2-534E-1B44-BC53-908F72A319A0}"/>
                      </a:ext>
                    </a:extLst>
                  </p:cNvPr>
                  <p:cNvSpPr txBox="1"/>
                  <p:nvPr/>
                </p:nvSpPr>
                <p:spPr>
                  <a:xfrm>
                    <a:off x="431654" y="1422539"/>
                    <a:ext cx="2867600" cy="1200329"/>
                  </a:xfrm>
                  <a:prstGeom prst="rect">
                    <a:avLst/>
                  </a:prstGeom>
                  <a:noFill/>
                </p:spPr>
                <p:txBody>
                  <a:bodyPr wrap="square" rtlCol="0">
                    <a:spAutoFit/>
                  </a:bodyPr>
                  <a:lstStyle/>
                  <a:p>
                    <a:r>
                      <a:rPr lang="ja-JP" altLang="en-US" sz="1200"/>
                      <a:t>◯　</a:t>
                    </a:r>
                    <a:r>
                      <a:rPr lang="en-US" altLang="ja-JP" sz="1200" dirty="0"/>
                      <a:t> 9</a:t>
                    </a:r>
                    <a:r>
                      <a:rPr lang="ja-JP" altLang="en-US" sz="1200"/>
                      <a:t>・</a:t>
                    </a:r>
                    <a:r>
                      <a:rPr lang="en-US" altLang="ja-JP" sz="1200" dirty="0"/>
                      <a:t>1</a:t>
                    </a:r>
                    <a:r>
                      <a:rPr lang="ja-JP" altLang="en-US" sz="1200"/>
                      <a:t>　</a:t>
                    </a:r>
                    <a:endParaRPr kumimoji="1" lang="en-US" altLang="ja-JP" sz="1200" dirty="0"/>
                  </a:p>
                  <a:p>
                    <a:endParaRPr lang="en-US" altLang="ja-JP" sz="1200" dirty="0"/>
                  </a:p>
                  <a:p>
                    <a:r>
                      <a:rPr lang="ja-JP" altLang="en-US" sz="1200"/>
                      <a:t>本命星：四緑木星（人気・体裁）</a:t>
                    </a:r>
                    <a:endParaRPr kumimoji="1" lang="en-US" altLang="ja-JP" sz="1200" dirty="0"/>
                  </a:p>
                  <a:p>
                    <a:r>
                      <a:rPr lang="ja-JP" altLang="en-US" sz="1200"/>
                      <a:t>月命星：三碧木星（健康・明るさ）</a:t>
                    </a:r>
                    <a:endParaRPr lang="en-US" altLang="ja-JP" sz="1200" dirty="0"/>
                  </a:p>
                  <a:p>
                    <a:r>
                      <a:rPr lang="ja-JP" altLang="en-US" sz="1200"/>
                      <a:t>潜在意識：五黄土星（支配）</a:t>
                    </a:r>
                    <a:endParaRPr kumimoji="1" lang="en-US" altLang="ja-JP" sz="1200" dirty="0"/>
                  </a:p>
                  <a:p>
                    <a:r>
                      <a:rPr lang="ja-JP" altLang="en-US" sz="1200"/>
                      <a:t>流れ：四緑木星（人気・体裁）</a:t>
                    </a:r>
                    <a:endParaRPr lang="en-US" altLang="ja-JP" sz="1200" dirty="0"/>
                  </a:p>
                </p:txBody>
              </p:sp>
              <p:sp>
                <p:nvSpPr>
                  <p:cNvPr id="83" name="テキスト ボックス 82">
                    <a:extLst>
                      <a:ext uri="{FF2B5EF4-FFF2-40B4-BE49-F238E27FC236}">
                        <a16:creationId xmlns:a16="http://schemas.microsoft.com/office/drawing/2014/main" id="{7CED0FFF-59EE-9A48-8841-5D42F6E4ACC1}"/>
                      </a:ext>
                    </a:extLst>
                  </p:cNvPr>
                  <p:cNvSpPr txBox="1"/>
                  <p:nvPr/>
                </p:nvSpPr>
                <p:spPr>
                  <a:xfrm>
                    <a:off x="3997413" y="1661065"/>
                    <a:ext cx="2421092" cy="584775"/>
                  </a:xfrm>
                  <a:prstGeom prst="rect">
                    <a:avLst/>
                  </a:prstGeom>
                  <a:noFill/>
                </p:spPr>
                <p:txBody>
                  <a:bodyPr wrap="square" rtlCol="0">
                    <a:spAutoFit/>
                  </a:bodyPr>
                  <a:lstStyle/>
                  <a:p>
                    <a:r>
                      <a:rPr lang="en-US" altLang="ja-JP" sz="3200" b="1" dirty="0"/>
                      <a:t>4</a:t>
                    </a:r>
                    <a:r>
                      <a:rPr kumimoji="1" lang="ja-JP" altLang="en-US" sz="3200" b="1"/>
                      <a:t> </a:t>
                    </a:r>
                    <a:r>
                      <a:rPr lang="en-US" altLang="ja-JP" sz="3200" b="1" dirty="0"/>
                      <a:t>-</a:t>
                    </a:r>
                    <a:r>
                      <a:rPr kumimoji="1" lang="ja-JP" altLang="en-US" sz="3200" b="1"/>
                      <a:t> </a:t>
                    </a:r>
                    <a:r>
                      <a:rPr kumimoji="1" lang="en-US" altLang="ja-JP" sz="3200" b="1" dirty="0"/>
                      <a:t>3</a:t>
                    </a:r>
                    <a:r>
                      <a:rPr kumimoji="1" lang="ja-JP" altLang="en-US" sz="3200" b="1"/>
                      <a:t> </a:t>
                    </a:r>
                    <a:r>
                      <a:rPr lang="en-US" altLang="ja-JP" sz="3200" b="1" dirty="0"/>
                      <a:t>-</a:t>
                    </a:r>
                    <a:r>
                      <a:rPr kumimoji="1" lang="ja-JP" altLang="en-US" sz="3200" b="1"/>
                      <a:t> </a:t>
                    </a:r>
                    <a:r>
                      <a:rPr lang="en-US" altLang="ja-JP" sz="3200" b="1" dirty="0"/>
                      <a:t>5</a:t>
                    </a:r>
                    <a:r>
                      <a:rPr kumimoji="1" lang="en-US" altLang="ja-JP" sz="3200" b="1" dirty="0"/>
                      <a:t> - 4</a:t>
                    </a:r>
                    <a:endParaRPr kumimoji="1" lang="ja-JP" altLang="en-US" sz="3200" b="1"/>
                  </a:p>
                </p:txBody>
              </p:sp>
            </p:grpSp>
            <p:grpSp>
              <p:nvGrpSpPr>
                <p:cNvPr id="72" name="グループ化 71">
                  <a:extLst>
                    <a:ext uri="{FF2B5EF4-FFF2-40B4-BE49-F238E27FC236}">
                      <a16:creationId xmlns:a16="http://schemas.microsoft.com/office/drawing/2014/main" id="{0AC0BDDE-2783-A648-95CE-B41610EB752E}"/>
                    </a:ext>
                  </a:extLst>
                </p:cNvPr>
                <p:cNvGrpSpPr/>
                <p:nvPr/>
              </p:nvGrpSpPr>
              <p:grpSpPr>
                <a:xfrm>
                  <a:off x="4008011" y="2357985"/>
                  <a:ext cx="1953665" cy="386973"/>
                  <a:chOff x="4334551" y="741336"/>
                  <a:chExt cx="1953665" cy="386973"/>
                </a:xfrm>
              </p:grpSpPr>
              <p:sp>
                <p:nvSpPr>
                  <p:cNvPr id="78" name="円/楕円 77">
                    <a:extLst>
                      <a:ext uri="{FF2B5EF4-FFF2-40B4-BE49-F238E27FC236}">
                        <a16:creationId xmlns:a16="http://schemas.microsoft.com/office/drawing/2014/main" id="{37285268-65F1-DD4F-B546-9A5F84C2E207}"/>
                      </a:ext>
                    </a:extLst>
                  </p:cNvPr>
                  <p:cNvSpPr/>
                  <p:nvPr/>
                </p:nvSpPr>
                <p:spPr>
                  <a:xfrm>
                    <a:off x="5396248" y="741336"/>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土</a:t>
                    </a:r>
                  </a:p>
                </p:txBody>
              </p:sp>
              <p:sp>
                <p:nvSpPr>
                  <p:cNvPr id="79" name="円/楕円 78">
                    <a:extLst>
                      <a:ext uri="{FF2B5EF4-FFF2-40B4-BE49-F238E27FC236}">
                        <a16:creationId xmlns:a16="http://schemas.microsoft.com/office/drawing/2014/main" id="{B2CB57B4-5DCF-AF41-9C22-567989C9237A}"/>
                      </a:ext>
                    </a:extLst>
                  </p:cNvPr>
                  <p:cNvSpPr/>
                  <p:nvPr/>
                </p:nvSpPr>
                <p:spPr>
                  <a:xfrm>
                    <a:off x="4334551" y="747309"/>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木</a:t>
                    </a:r>
                    <a:endParaRPr kumimoji="1" lang="ja-JP" altLang="en-US">
                      <a:solidFill>
                        <a:schemeClr val="tx1"/>
                      </a:solidFill>
                    </a:endParaRPr>
                  </a:p>
                </p:txBody>
              </p:sp>
              <p:sp>
                <p:nvSpPr>
                  <p:cNvPr id="80" name="円/楕円 79">
                    <a:extLst>
                      <a:ext uri="{FF2B5EF4-FFF2-40B4-BE49-F238E27FC236}">
                        <a16:creationId xmlns:a16="http://schemas.microsoft.com/office/drawing/2014/main" id="{A09EA2F4-8649-AB46-9672-936EE02ED979}"/>
                      </a:ext>
                    </a:extLst>
                  </p:cNvPr>
                  <p:cNvSpPr/>
                  <p:nvPr/>
                </p:nvSpPr>
                <p:spPr>
                  <a:xfrm>
                    <a:off x="4869447" y="741336"/>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木</a:t>
                    </a:r>
                  </a:p>
                </p:txBody>
              </p:sp>
              <p:sp>
                <p:nvSpPr>
                  <p:cNvPr id="81" name="円/楕円 80">
                    <a:extLst>
                      <a:ext uri="{FF2B5EF4-FFF2-40B4-BE49-F238E27FC236}">
                        <a16:creationId xmlns:a16="http://schemas.microsoft.com/office/drawing/2014/main" id="{FE687D2C-EE76-C34F-B3DA-C9A235DBDBAC}"/>
                      </a:ext>
                    </a:extLst>
                  </p:cNvPr>
                  <p:cNvSpPr/>
                  <p:nvPr/>
                </p:nvSpPr>
                <p:spPr>
                  <a:xfrm>
                    <a:off x="5911087" y="741971"/>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木</a:t>
                    </a:r>
                    <a:endParaRPr kumimoji="1" lang="ja-JP" altLang="en-US">
                      <a:solidFill>
                        <a:schemeClr val="tx1"/>
                      </a:solidFill>
                    </a:endParaRPr>
                  </a:p>
                </p:txBody>
              </p:sp>
            </p:grpSp>
          </p:grpSp>
          <p:sp>
            <p:nvSpPr>
              <p:cNvPr id="38" name="テキスト ボックス 37">
                <a:extLst>
                  <a:ext uri="{FF2B5EF4-FFF2-40B4-BE49-F238E27FC236}">
                    <a16:creationId xmlns:a16="http://schemas.microsoft.com/office/drawing/2014/main" id="{0DC028E7-9952-BA4B-AC3F-794BF59B3638}"/>
                  </a:ext>
                </a:extLst>
              </p:cNvPr>
              <p:cNvSpPr txBox="1"/>
              <p:nvPr/>
            </p:nvSpPr>
            <p:spPr>
              <a:xfrm>
                <a:off x="460505" y="8924994"/>
                <a:ext cx="5721785" cy="415498"/>
              </a:xfrm>
              <a:prstGeom prst="rect">
                <a:avLst/>
              </a:prstGeom>
              <a:noFill/>
            </p:spPr>
            <p:txBody>
              <a:bodyPr wrap="square" rtlCol="0">
                <a:spAutoFit/>
              </a:bodyPr>
              <a:lstStyle/>
              <a:p>
                <a:r>
                  <a:rPr lang="ja-JP" altLang="en-US" sz="1050">
                    <a:solidFill>
                      <a:srgbClr val="FF0000"/>
                    </a:solidFill>
                  </a:rPr>
                  <a:t>本質的に人当たりが良く常識人でこの傾向は強い。対人的には明るく前向き。潜在意識にはとても強いリーダーシップを持ち自分流な面がある。</a:t>
                </a:r>
              </a:p>
            </p:txBody>
          </p:sp>
        </p:grpSp>
        <p:sp>
          <p:nvSpPr>
            <p:cNvPr id="55" name="テキスト ボックス 54">
              <a:extLst>
                <a:ext uri="{FF2B5EF4-FFF2-40B4-BE49-F238E27FC236}">
                  <a16:creationId xmlns:a16="http://schemas.microsoft.com/office/drawing/2014/main" id="{9FC99B20-E92E-1544-B28A-6D90512238B0}"/>
                </a:ext>
              </a:extLst>
            </p:cNvPr>
            <p:cNvSpPr txBox="1"/>
            <p:nvPr/>
          </p:nvSpPr>
          <p:spPr>
            <a:xfrm>
              <a:off x="3415101" y="7120477"/>
              <a:ext cx="3262432" cy="338554"/>
            </a:xfrm>
            <a:prstGeom prst="rect">
              <a:avLst/>
            </a:prstGeom>
            <a:noFill/>
          </p:spPr>
          <p:txBody>
            <a:bodyPr wrap="none" rtlCol="0">
              <a:spAutoFit/>
            </a:bodyPr>
            <a:lstStyle/>
            <a:p>
              <a:r>
                <a:rPr lang="ja-JP" altLang="en-US" sz="1600"/>
                <a:t>（大吉・中吉・小吉・小凶・凶）</a:t>
              </a:r>
              <a:endParaRPr lang="en-US" altLang="ja-JP" sz="1600" dirty="0"/>
            </a:p>
          </p:txBody>
        </p:sp>
      </p:grpSp>
    </p:spTree>
    <p:extLst>
      <p:ext uri="{BB962C8B-B14F-4D97-AF65-F5344CB8AC3E}">
        <p14:creationId xmlns:p14="http://schemas.microsoft.com/office/powerpoint/2010/main" val="31815649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テキスト ボックス 72">
            <a:extLst>
              <a:ext uri="{FF2B5EF4-FFF2-40B4-BE49-F238E27FC236}">
                <a16:creationId xmlns:a16="http://schemas.microsoft.com/office/drawing/2014/main" id="{B164D8BE-7EC5-1043-B252-D4E626627719}"/>
              </a:ext>
            </a:extLst>
          </p:cNvPr>
          <p:cNvSpPr txBox="1"/>
          <p:nvPr/>
        </p:nvSpPr>
        <p:spPr>
          <a:xfrm>
            <a:off x="5266220" y="152303"/>
            <a:ext cx="1460656" cy="253916"/>
          </a:xfrm>
          <a:prstGeom prst="rect">
            <a:avLst/>
          </a:prstGeom>
          <a:noFill/>
        </p:spPr>
        <p:txBody>
          <a:bodyPr wrap="none" rtlCol="0">
            <a:spAutoFit/>
          </a:bodyPr>
          <a:lstStyle/>
          <a:p>
            <a:r>
              <a:rPr kumimoji="1" lang="ja-JP" altLang="en-US" sz="1050"/>
              <a:t>九星氣学 </a:t>
            </a:r>
            <a:r>
              <a:rPr kumimoji="1" lang="en-US" altLang="ja-JP" sz="1050" dirty="0"/>
              <a:t>81</a:t>
            </a:r>
            <a:r>
              <a:rPr kumimoji="1" lang="ja-JP" altLang="en-US" sz="1050"/>
              <a:t> 性格一覧</a:t>
            </a:r>
          </a:p>
        </p:txBody>
      </p:sp>
      <p:sp>
        <p:nvSpPr>
          <p:cNvPr id="74" name="スライド番号プレースホルダー 3">
            <a:extLst>
              <a:ext uri="{FF2B5EF4-FFF2-40B4-BE49-F238E27FC236}">
                <a16:creationId xmlns:a16="http://schemas.microsoft.com/office/drawing/2014/main" id="{D4C94C23-55A2-0B4D-B2CA-A0E9104E38B9}"/>
              </a:ext>
            </a:extLst>
          </p:cNvPr>
          <p:cNvSpPr>
            <a:spLocks noGrp="1"/>
          </p:cNvSpPr>
          <p:nvPr>
            <p:ph type="sldNum" sz="quarter" idx="12"/>
          </p:nvPr>
        </p:nvSpPr>
        <p:spPr>
          <a:xfrm>
            <a:off x="4843463" y="9181397"/>
            <a:ext cx="1543050" cy="527403"/>
          </a:xfrm>
        </p:spPr>
        <p:txBody>
          <a:bodyPr/>
          <a:lstStyle/>
          <a:p>
            <a:fld id="{1D026AE3-2BCD-4743-B55E-347788B72823}" type="slidenum">
              <a:rPr kumimoji="1" lang="ja-JP" altLang="en-US" smtClean="0"/>
              <a:t>11</a:t>
            </a:fld>
            <a:endParaRPr kumimoji="1" lang="ja-JP" altLang="en-US"/>
          </a:p>
        </p:txBody>
      </p:sp>
      <p:grpSp>
        <p:nvGrpSpPr>
          <p:cNvPr id="4" name="グループ化 3">
            <a:extLst>
              <a:ext uri="{FF2B5EF4-FFF2-40B4-BE49-F238E27FC236}">
                <a16:creationId xmlns:a16="http://schemas.microsoft.com/office/drawing/2014/main" id="{5792B827-1FCA-2A45-9884-C7AA2E6EF038}"/>
              </a:ext>
            </a:extLst>
          </p:cNvPr>
          <p:cNvGrpSpPr/>
          <p:nvPr/>
        </p:nvGrpSpPr>
        <p:grpSpPr>
          <a:xfrm>
            <a:off x="664728" y="1894465"/>
            <a:ext cx="5877797" cy="1794831"/>
            <a:chOff x="664728" y="1894465"/>
            <a:chExt cx="5877797" cy="1794831"/>
          </a:xfrm>
        </p:grpSpPr>
        <p:grpSp>
          <p:nvGrpSpPr>
            <p:cNvPr id="75" name="グループ化 74">
              <a:extLst>
                <a:ext uri="{FF2B5EF4-FFF2-40B4-BE49-F238E27FC236}">
                  <a16:creationId xmlns:a16="http://schemas.microsoft.com/office/drawing/2014/main" id="{6E424F4E-8A03-454C-971A-9581B7FF81BC}"/>
                </a:ext>
              </a:extLst>
            </p:cNvPr>
            <p:cNvGrpSpPr/>
            <p:nvPr/>
          </p:nvGrpSpPr>
          <p:grpSpPr>
            <a:xfrm>
              <a:off x="664728" y="1954262"/>
              <a:ext cx="5786157" cy="1735034"/>
              <a:chOff x="565216" y="3256041"/>
              <a:chExt cx="5786157" cy="1735034"/>
            </a:xfrm>
          </p:grpSpPr>
          <p:grpSp>
            <p:nvGrpSpPr>
              <p:cNvPr id="76" name="グループ化 75">
                <a:extLst>
                  <a:ext uri="{FF2B5EF4-FFF2-40B4-BE49-F238E27FC236}">
                    <a16:creationId xmlns:a16="http://schemas.microsoft.com/office/drawing/2014/main" id="{2F2DD805-E523-C24F-93D7-26C3097D3CB5}"/>
                  </a:ext>
                </a:extLst>
              </p:cNvPr>
              <p:cNvGrpSpPr/>
              <p:nvPr/>
            </p:nvGrpSpPr>
            <p:grpSpPr>
              <a:xfrm>
                <a:off x="654076" y="3256041"/>
                <a:ext cx="5697297" cy="1252306"/>
                <a:chOff x="654076" y="1397550"/>
                <a:chExt cx="5697297" cy="1252306"/>
              </a:xfrm>
            </p:grpSpPr>
            <p:grpSp>
              <p:nvGrpSpPr>
                <p:cNvPr id="85" name="グループ化 84">
                  <a:extLst>
                    <a:ext uri="{FF2B5EF4-FFF2-40B4-BE49-F238E27FC236}">
                      <a16:creationId xmlns:a16="http://schemas.microsoft.com/office/drawing/2014/main" id="{6C77C7AF-2351-604C-9CD7-4D302501F4EA}"/>
                    </a:ext>
                  </a:extLst>
                </p:cNvPr>
                <p:cNvGrpSpPr/>
                <p:nvPr/>
              </p:nvGrpSpPr>
              <p:grpSpPr>
                <a:xfrm>
                  <a:off x="654076" y="1397550"/>
                  <a:ext cx="5697297" cy="1200329"/>
                  <a:chOff x="431653" y="1422539"/>
                  <a:chExt cx="5986852" cy="1200329"/>
                </a:xfrm>
              </p:grpSpPr>
              <p:sp>
                <p:nvSpPr>
                  <p:cNvPr id="94" name="テキスト ボックス 93">
                    <a:extLst>
                      <a:ext uri="{FF2B5EF4-FFF2-40B4-BE49-F238E27FC236}">
                        <a16:creationId xmlns:a16="http://schemas.microsoft.com/office/drawing/2014/main" id="{45C126FE-0954-9548-87CF-6D13C58603A1}"/>
                      </a:ext>
                    </a:extLst>
                  </p:cNvPr>
                  <p:cNvSpPr txBox="1"/>
                  <p:nvPr/>
                </p:nvSpPr>
                <p:spPr>
                  <a:xfrm>
                    <a:off x="431653" y="1422539"/>
                    <a:ext cx="3173029" cy="1200329"/>
                  </a:xfrm>
                  <a:prstGeom prst="rect">
                    <a:avLst/>
                  </a:prstGeom>
                  <a:noFill/>
                </p:spPr>
                <p:txBody>
                  <a:bodyPr wrap="square" rtlCol="0">
                    <a:spAutoFit/>
                  </a:bodyPr>
                  <a:lstStyle/>
                  <a:p>
                    <a:r>
                      <a:rPr lang="ja-JP" altLang="en-US" sz="1200"/>
                      <a:t>◯　</a:t>
                    </a:r>
                    <a:r>
                      <a:rPr lang="en-US" altLang="ja-JP" sz="1200" dirty="0"/>
                      <a:t>1</a:t>
                    </a:r>
                    <a:r>
                      <a:rPr lang="ja-JP" altLang="en-US" sz="1200"/>
                      <a:t>・</a:t>
                    </a:r>
                    <a:r>
                      <a:rPr lang="en-US" altLang="ja-JP" sz="1200" dirty="0"/>
                      <a:t>3</a:t>
                    </a:r>
                    <a:r>
                      <a:rPr lang="ja-JP" altLang="en-US" sz="1200"/>
                      <a:t>・</a:t>
                    </a:r>
                    <a:r>
                      <a:rPr lang="en-US" altLang="ja-JP" sz="1200" dirty="0"/>
                      <a:t>9</a:t>
                    </a:r>
                    <a:r>
                      <a:rPr lang="ja-JP" altLang="en-US" sz="1200"/>
                      <a:t>　</a:t>
                    </a:r>
                    <a:endParaRPr kumimoji="1" lang="en-US" altLang="ja-JP" sz="1200" dirty="0"/>
                  </a:p>
                  <a:p>
                    <a:endParaRPr lang="en-US" altLang="ja-JP" sz="1200" dirty="0"/>
                  </a:p>
                  <a:p>
                    <a:r>
                      <a:rPr lang="ja-JP" altLang="en-US" sz="1200"/>
                      <a:t>本命星：四緑木星（人気・体裁）</a:t>
                    </a:r>
                    <a:endParaRPr kumimoji="1" lang="en-US" altLang="ja-JP" sz="1200" dirty="0"/>
                  </a:p>
                  <a:p>
                    <a:r>
                      <a:rPr lang="ja-JP" altLang="en-US" sz="1200"/>
                      <a:t>月命星：四緑木星（人気・体裁）</a:t>
                    </a:r>
                    <a:endParaRPr lang="en-US" altLang="ja-JP" sz="1200" dirty="0"/>
                  </a:p>
                  <a:p>
                    <a:r>
                      <a:rPr lang="ja-JP" altLang="en-US" sz="1200"/>
                      <a:t>潜在意識：五黄土星（支配・リーダー）</a:t>
                    </a:r>
                    <a:endParaRPr kumimoji="1" lang="en-US" altLang="ja-JP" sz="1200" dirty="0"/>
                  </a:p>
                  <a:p>
                    <a:r>
                      <a:rPr lang="ja-JP" altLang="en-US" sz="1200"/>
                      <a:t>流れ：三碧木星（健康・明るさ）</a:t>
                    </a:r>
                    <a:endParaRPr lang="en-US" altLang="ja-JP" sz="1200" dirty="0"/>
                  </a:p>
                </p:txBody>
              </p:sp>
              <p:sp>
                <p:nvSpPr>
                  <p:cNvPr id="103" name="テキスト ボックス 102">
                    <a:extLst>
                      <a:ext uri="{FF2B5EF4-FFF2-40B4-BE49-F238E27FC236}">
                        <a16:creationId xmlns:a16="http://schemas.microsoft.com/office/drawing/2014/main" id="{6ACACD69-EC9B-2B4A-93C8-BE4744FC82E0}"/>
                      </a:ext>
                    </a:extLst>
                  </p:cNvPr>
                  <p:cNvSpPr txBox="1"/>
                  <p:nvPr/>
                </p:nvSpPr>
                <p:spPr>
                  <a:xfrm>
                    <a:off x="3997413" y="1661065"/>
                    <a:ext cx="2421092" cy="584775"/>
                  </a:xfrm>
                  <a:prstGeom prst="rect">
                    <a:avLst/>
                  </a:prstGeom>
                  <a:noFill/>
                </p:spPr>
                <p:txBody>
                  <a:bodyPr wrap="square" rtlCol="0">
                    <a:spAutoFit/>
                  </a:bodyPr>
                  <a:lstStyle/>
                  <a:p>
                    <a:r>
                      <a:rPr lang="en-US" altLang="ja-JP" sz="3200" b="1" dirty="0"/>
                      <a:t>4</a:t>
                    </a:r>
                    <a:r>
                      <a:rPr kumimoji="1" lang="ja-JP" altLang="en-US" sz="3200" b="1"/>
                      <a:t> </a:t>
                    </a:r>
                    <a:r>
                      <a:rPr lang="en-US" altLang="ja-JP" sz="3200" b="1" dirty="0"/>
                      <a:t>-</a:t>
                    </a:r>
                    <a:r>
                      <a:rPr kumimoji="1" lang="ja-JP" altLang="en-US" sz="3200" b="1"/>
                      <a:t> </a:t>
                    </a:r>
                    <a:r>
                      <a:rPr lang="en-US" altLang="ja-JP" sz="3200" b="1" dirty="0"/>
                      <a:t>4</a:t>
                    </a:r>
                    <a:r>
                      <a:rPr kumimoji="1" lang="ja-JP" altLang="en-US" sz="3200" b="1"/>
                      <a:t> </a:t>
                    </a:r>
                    <a:r>
                      <a:rPr lang="en-US" altLang="ja-JP" sz="3200" b="1" dirty="0"/>
                      <a:t>-</a:t>
                    </a:r>
                    <a:r>
                      <a:rPr kumimoji="1" lang="ja-JP" altLang="en-US" sz="3200" b="1"/>
                      <a:t> </a:t>
                    </a:r>
                    <a:r>
                      <a:rPr lang="en-US" altLang="ja-JP" sz="3200" b="1" dirty="0"/>
                      <a:t>5</a:t>
                    </a:r>
                    <a:r>
                      <a:rPr kumimoji="1" lang="en-US" altLang="ja-JP" sz="3200" b="1" dirty="0"/>
                      <a:t> </a:t>
                    </a:r>
                    <a:r>
                      <a:rPr lang="en-US" altLang="ja-JP" sz="3200" b="1" dirty="0"/>
                      <a:t>/</a:t>
                    </a:r>
                    <a:r>
                      <a:rPr kumimoji="1" lang="en-US" altLang="ja-JP" sz="3200" b="1" dirty="0"/>
                      <a:t> </a:t>
                    </a:r>
                    <a:r>
                      <a:rPr lang="en-US" altLang="ja-JP" sz="3200" b="1" dirty="0"/>
                      <a:t>3</a:t>
                    </a:r>
                    <a:endParaRPr kumimoji="1" lang="ja-JP" altLang="en-US" sz="3200" b="1"/>
                  </a:p>
                </p:txBody>
              </p:sp>
            </p:grpSp>
            <p:grpSp>
              <p:nvGrpSpPr>
                <p:cNvPr id="86" name="グループ化 85">
                  <a:extLst>
                    <a:ext uri="{FF2B5EF4-FFF2-40B4-BE49-F238E27FC236}">
                      <a16:creationId xmlns:a16="http://schemas.microsoft.com/office/drawing/2014/main" id="{00B9E98D-BE8D-AB44-BD83-CDBC2C725F0C}"/>
                    </a:ext>
                  </a:extLst>
                </p:cNvPr>
                <p:cNvGrpSpPr/>
                <p:nvPr/>
              </p:nvGrpSpPr>
              <p:grpSpPr>
                <a:xfrm>
                  <a:off x="4008011" y="2262883"/>
                  <a:ext cx="1953665" cy="386973"/>
                  <a:chOff x="4334551" y="741336"/>
                  <a:chExt cx="1953665" cy="386973"/>
                </a:xfrm>
              </p:grpSpPr>
              <p:sp>
                <p:nvSpPr>
                  <p:cNvPr id="87" name="円/楕円 86">
                    <a:extLst>
                      <a:ext uri="{FF2B5EF4-FFF2-40B4-BE49-F238E27FC236}">
                        <a16:creationId xmlns:a16="http://schemas.microsoft.com/office/drawing/2014/main" id="{E94310B9-27C0-AC45-A9F4-44FDC1D376C2}"/>
                      </a:ext>
                    </a:extLst>
                  </p:cNvPr>
                  <p:cNvSpPr/>
                  <p:nvPr/>
                </p:nvSpPr>
                <p:spPr>
                  <a:xfrm>
                    <a:off x="5396248" y="741336"/>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土</a:t>
                    </a:r>
                  </a:p>
                </p:txBody>
              </p:sp>
              <p:sp>
                <p:nvSpPr>
                  <p:cNvPr id="88" name="円/楕円 87">
                    <a:extLst>
                      <a:ext uri="{FF2B5EF4-FFF2-40B4-BE49-F238E27FC236}">
                        <a16:creationId xmlns:a16="http://schemas.microsoft.com/office/drawing/2014/main" id="{E544BDE3-027A-AE4D-85C4-81754B18C9B7}"/>
                      </a:ext>
                    </a:extLst>
                  </p:cNvPr>
                  <p:cNvSpPr/>
                  <p:nvPr/>
                </p:nvSpPr>
                <p:spPr>
                  <a:xfrm>
                    <a:off x="4334551" y="747309"/>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木</a:t>
                    </a:r>
                    <a:endParaRPr kumimoji="1" lang="ja-JP" altLang="en-US">
                      <a:solidFill>
                        <a:schemeClr val="tx1"/>
                      </a:solidFill>
                    </a:endParaRPr>
                  </a:p>
                </p:txBody>
              </p:sp>
              <p:sp>
                <p:nvSpPr>
                  <p:cNvPr id="90" name="円/楕円 89">
                    <a:extLst>
                      <a:ext uri="{FF2B5EF4-FFF2-40B4-BE49-F238E27FC236}">
                        <a16:creationId xmlns:a16="http://schemas.microsoft.com/office/drawing/2014/main" id="{1FFA1840-57BD-DE41-9101-55CDB9386940}"/>
                      </a:ext>
                    </a:extLst>
                  </p:cNvPr>
                  <p:cNvSpPr/>
                  <p:nvPr/>
                </p:nvSpPr>
                <p:spPr>
                  <a:xfrm>
                    <a:off x="4869447" y="741336"/>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木</a:t>
                    </a:r>
                  </a:p>
                </p:txBody>
              </p:sp>
              <p:sp>
                <p:nvSpPr>
                  <p:cNvPr id="93" name="円/楕円 92">
                    <a:extLst>
                      <a:ext uri="{FF2B5EF4-FFF2-40B4-BE49-F238E27FC236}">
                        <a16:creationId xmlns:a16="http://schemas.microsoft.com/office/drawing/2014/main" id="{DD5058F7-3B02-8147-80B6-5C191EB33B53}"/>
                      </a:ext>
                    </a:extLst>
                  </p:cNvPr>
                  <p:cNvSpPr/>
                  <p:nvPr/>
                </p:nvSpPr>
                <p:spPr>
                  <a:xfrm>
                    <a:off x="5911087" y="741971"/>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木</a:t>
                    </a:r>
                    <a:endParaRPr kumimoji="1" lang="ja-JP" altLang="en-US">
                      <a:solidFill>
                        <a:schemeClr val="tx1"/>
                      </a:solidFill>
                    </a:endParaRPr>
                  </a:p>
                </p:txBody>
              </p:sp>
            </p:grpSp>
          </p:grpSp>
          <p:sp>
            <p:nvSpPr>
              <p:cNvPr id="77" name="テキスト ボックス 76">
                <a:extLst>
                  <a:ext uri="{FF2B5EF4-FFF2-40B4-BE49-F238E27FC236}">
                    <a16:creationId xmlns:a16="http://schemas.microsoft.com/office/drawing/2014/main" id="{9F1869AE-E34C-EA42-B686-7E824B60AEDE}"/>
                  </a:ext>
                </a:extLst>
              </p:cNvPr>
              <p:cNvSpPr txBox="1"/>
              <p:nvPr/>
            </p:nvSpPr>
            <p:spPr>
              <a:xfrm>
                <a:off x="565216" y="4575577"/>
                <a:ext cx="5721785" cy="415498"/>
              </a:xfrm>
              <a:prstGeom prst="rect">
                <a:avLst/>
              </a:prstGeom>
              <a:noFill/>
            </p:spPr>
            <p:txBody>
              <a:bodyPr wrap="square" rtlCol="0">
                <a:spAutoFit/>
              </a:bodyPr>
              <a:lstStyle/>
              <a:p>
                <a:r>
                  <a:rPr lang="ja-JP" altLang="en-US" sz="1050">
                    <a:solidFill>
                      <a:srgbClr val="FF0000"/>
                    </a:solidFill>
                  </a:rPr>
                  <a:t>非常に個性的で裏表のない性格を持つ。本質的に人当たりが良く常識的で、その傾向は極めて強い。潜在意識にはリーダーシップが強く自分流な面と、明るく前向きな面を合わせ持つ。</a:t>
                </a:r>
                <a:endParaRPr lang="en-US" altLang="ja-JP" sz="1050" dirty="0">
                  <a:solidFill>
                    <a:srgbClr val="FF0000"/>
                  </a:solidFill>
                </a:endParaRPr>
              </a:p>
            </p:txBody>
          </p:sp>
        </p:grpSp>
        <p:sp>
          <p:nvSpPr>
            <p:cNvPr id="104" name="テキスト ボックス 103">
              <a:extLst>
                <a:ext uri="{FF2B5EF4-FFF2-40B4-BE49-F238E27FC236}">
                  <a16:creationId xmlns:a16="http://schemas.microsoft.com/office/drawing/2014/main" id="{3CFB5941-BFAB-EB47-A5FB-86630A64F00F}"/>
                </a:ext>
              </a:extLst>
            </p:cNvPr>
            <p:cNvSpPr txBox="1"/>
            <p:nvPr/>
          </p:nvSpPr>
          <p:spPr>
            <a:xfrm>
              <a:off x="3280093" y="1894465"/>
              <a:ext cx="3262432" cy="338554"/>
            </a:xfrm>
            <a:prstGeom prst="rect">
              <a:avLst/>
            </a:prstGeom>
            <a:noFill/>
          </p:spPr>
          <p:txBody>
            <a:bodyPr wrap="none" rtlCol="0">
              <a:spAutoFit/>
            </a:bodyPr>
            <a:lstStyle/>
            <a:p>
              <a:r>
                <a:rPr lang="ja-JP" altLang="en-US" sz="1600"/>
                <a:t>（大吉・中吉・小吉・小凶・凶）</a:t>
              </a:r>
              <a:endParaRPr lang="en-US" altLang="ja-JP" sz="1600" dirty="0"/>
            </a:p>
          </p:txBody>
        </p:sp>
      </p:grpSp>
      <p:grpSp>
        <p:nvGrpSpPr>
          <p:cNvPr id="5" name="グループ化 4">
            <a:extLst>
              <a:ext uri="{FF2B5EF4-FFF2-40B4-BE49-F238E27FC236}">
                <a16:creationId xmlns:a16="http://schemas.microsoft.com/office/drawing/2014/main" id="{12362CCA-FDF8-BD4F-BA3F-3A06DF4C9978}"/>
              </a:ext>
            </a:extLst>
          </p:cNvPr>
          <p:cNvGrpSpPr/>
          <p:nvPr/>
        </p:nvGrpSpPr>
        <p:grpSpPr>
          <a:xfrm>
            <a:off x="654011" y="4544145"/>
            <a:ext cx="5960504" cy="1946289"/>
            <a:chOff x="654011" y="4544145"/>
            <a:chExt cx="5960504" cy="1946289"/>
          </a:xfrm>
        </p:grpSpPr>
        <p:grpSp>
          <p:nvGrpSpPr>
            <p:cNvPr id="54" name="グループ化 53">
              <a:extLst>
                <a:ext uri="{FF2B5EF4-FFF2-40B4-BE49-F238E27FC236}">
                  <a16:creationId xmlns:a16="http://schemas.microsoft.com/office/drawing/2014/main" id="{83E3E48A-BC4D-0F43-A2D4-BA0872735514}"/>
                </a:ext>
              </a:extLst>
            </p:cNvPr>
            <p:cNvGrpSpPr/>
            <p:nvPr/>
          </p:nvGrpSpPr>
          <p:grpSpPr>
            <a:xfrm>
              <a:off x="654011" y="4603680"/>
              <a:ext cx="5721785" cy="1886754"/>
              <a:chOff x="761646" y="7935498"/>
              <a:chExt cx="5721785" cy="1886754"/>
            </a:xfrm>
          </p:grpSpPr>
          <p:grpSp>
            <p:nvGrpSpPr>
              <p:cNvPr id="61" name="グループ化 60">
                <a:extLst>
                  <a:ext uri="{FF2B5EF4-FFF2-40B4-BE49-F238E27FC236}">
                    <a16:creationId xmlns:a16="http://schemas.microsoft.com/office/drawing/2014/main" id="{AB4F325E-32BB-264E-9B9B-115F10F8DE7C}"/>
                  </a:ext>
                </a:extLst>
              </p:cNvPr>
              <p:cNvGrpSpPr/>
              <p:nvPr/>
            </p:nvGrpSpPr>
            <p:grpSpPr>
              <a:xfrm>
                <a:off x="761646" y="7935498"/>
                <a:ext cx="5697297" cy="1384995"/>
                <a:chOff x="654076" y="1397550"/>
                <a:chExt cx="5697297" cy="1384995"/>
              </a:xfrm>
            </p:grpSpPr>
            <p:sp>
              <p:nvSpPr>
                <p:cNvPr id="64" name="テキスト ボックス 63">
                  <a:extLst>
                    <a:ext uri="{FF2B5EF4-FFF2-40B4-BE49-F238E27FC236}">
                      <a16:creationId xmlns:a16="http://schemas.microsoft.com/office/drawing/2014/main" id="{F979682A-6790-7840-B703-927168C184E2}"/>
                    </a:ext>
                  </a:extLst>
                </p:cNvPr>
                <p:cNvSpPr txBox="1"/>
                <p:nvPr/>
              </p:nvSpPr>
              <p:spPr>
                <a:xfrm>
                  <a:off x="654076" y="1397550"/>
                  <a:ext cx="3139305" cy="1384995"/>
                </a:xfrm>
                <a:prstGeom prst="rect">
                  <a:avLst/>
                </a:prstGeom>
                <a:noFill/>
              </p:spPr>
              <p:txBody>
                <a:bodyPr wrap="square" rtlCol="0">
                  <a:spAutoFit/>
                </a:bodyPr>
                <a:lstStyle/>
                <a:p>
                  <a:r>
                    <a:rPr lang="ja-JP" altLang="en-US" sz="1200"/>
                    <a:t>◯　</a:t>
                  </a:r>
                  <a:r>
                    <a:rPr lang="en-US" altLang="ja-JP" sz="1200" dirty="0"/>
                    <a:t> 9</a:t>
                  </a:r>
                  <a:r>
                    <a:rPr lang="ja-JP" altLang="en-US" sz="1200"/>
                    <a:t>　△　</a:t>
                  </a:r>
                  <a:r>
                    <a:rPr lang="en-US" altLang="ja-JP" sz="1200" dirty="0"/>
                    <a:t>1</a:t>
                  </a:r>
                  <a:r>
                    <a:rPr lang="ja-JP" altLang="en-US" sz="1200"/>
                    <a:t>・</a:t>
                  </a:r>
                  <a:r>
                    <a:rPr lang="en-US" altLang="ja-JP" sz="1200" dirty="0"/>
                    <a:t>3</a:t>
                  </a:r>
                </a:p>
                <a:p>
                  <a:endParaRPr lang="en-US" altLang="ja-JP" sz="1200" dirty="0"/>
                </a:p>
                <a:p>
                  <a:r>
                    <a:rPr lang="ja-JP" altLang="en-US" sz="1200"/>
                    <a:t>本命星：四緑木星（人気・体裁）</a:t>
                  </a:r>
                  <a:endParaRPr kumimoji="1" lang="en-US" altLang="ja-JP" sz="1200" dirty="0"/>
                </a:p>
                <a:p>
                  <a:r>
                    <a:rPr lang="ja-JP" altLang="en-US" sz="1200"/>
                    <a:t>月命星：五黄土星（支配・リーダー）</a:t>
                  </a:r>
                  <a:endParaRPr lang="en-US" altLang="ja-JP" sz="1200" dirty="0"/>
                </a:p>
                <a:p>
                  <a:r>
                    <a:rPr lang="ja-JP" altLang="en-US" sz="1200"/>
                    <a:t>潜在意識：三碧木星（健康・明るさ）</a:t>
                  </a:r>
                  <a:endParaRPr kumimoji="1" lang="en-US" altLang="ja-JP" sz="1200" dirty="0"/>
                </a:p>
                <a:p>
                  <a:r>
                    <a:rPr lang="ja-JP" altLang="en-US" sz="1200"/>
                    <a:t>流れ：六白金星（仕事・ルール）</a:t>
                  </a:r>
                  <a:endParaRPr lang="en-US" altLang="ja-JP" sz="1200" dirty="0"/>
                </a:p>
                <a:p>
                  <a:endParaRPr lang="en-US" altLang="ja-JP" sz="1200" dirty="0"/>
                </a:p>
              </p:txBody>
            </p:sp>
            <p:sp>
              <p:nvSpPr>
                <p:cNvPr id="65" name="テキスト ボックス 64">
                  <a:extLst>
                    <a:ext uri="{FF2B5EF4-FFF2-40B4-BE49-F238E27FC236}">
                      <a16:creationId xmlns:a16="http://schemas.microsoft.com/office/drawing/2014/main" id="{53E77E0B-1D80-084B-AD9C-B3050D231FCA}"/>
                    </a:ext>
                  </a:extLst>
                </p:cNvPr>
                <p:cNvSpPr txBox="1"/>
                <p:nvPr/>
              </p:nvSpPr>
              <p:spPr>
                <a:xfrm>
                  <a:off x="4047377" y="1636076"/>
                  <a:ext cx="2303996" cy="584775"/>
                </a:xfrm>
                <a:prstGeom prst="rect">
                  <a:avLst/>
                </a:prstGeom>
                <a:noFill/>
              </p:spPr>
              <p:txBody>
                <a:bodyPr wrap="square" rtlCol="0">
                  <a:spAutoFit/>
                </a:bodyPr>
                <a:lstStyle/>
                <a:p>
                  <a:r>
                    <a:rPr lang="en-US" altLang="ja-JP" sz="3200" b="1" dirty="0"/>
                    <a:t>4</a:t>
                  </a:r>
                  <a:r>
                    <a:rPr kumimoji="1" lang="ja-JP" altLang="en-US" sz="3200" b="1"/>
                    <a:t> </a:t>
                  </a:r>
                  <a:r>
                    <a:rPr lang="en-US" altLang="ja-JP" sz="3200" b="1" dirty="0"/>
                    <a:t>-</a:t>
                  </a:r>
                  <a:r>
                    <a:rPr kumimoji="1" lang="ja-JP" altLang="en-US" sz="3200" b="1"/>
                    <a:t> </a:t>
                  </a:r>
                  <a:r>
                    <a:rPr kumimoji="1" lang="en-US" altLang="ja-JP" sz="3200" b="1" dirty="0"/>
                    <a:t>5</a:t>
                  </a:r>
                  <a:r>
                    <a:rPr kumimoji="1" lang="ja-JP" altLang="en-US" sz="3200" b="1"/>
                    <a:t> </a:t>
                  </a:r>
                  <a:r>
                    <a:rPr lang="en-US" altLang="ja-JP" sz="3200" b="1" dirty="0"/>
                    <a:t>-</a:t>
                  </a:r>
                  <a:r>
                    <a:rPr kumimoji="1" lang="ja-JP" altLang="en-US" sz="3200" b="1"/>
                    <a:t> </a:t>
                  </a:r>
                  <a:r>
                    <a:rPr kumimoji="1" lang="en-US" altLang="ja-JP" sz="3200" b="1" dirty="0"/>
                    <a:t>3 - 6</a:t>
                  </a:r>
                  <a:endParaRPr kumimoji="1" lang="ja-JP" altLang="en-US" sz="3200" b="1"/>
                </a:p>
              </p:txBody>
            </p:sp>
            <p:grpSp>
              <p:nvGrpSpPr>
                <p:cNvPr id="66" name="グループ化 65">
                  <a:extLst>
                    <a:ext uri="{FF2B5EF4-FFF2-40B4-BE49-F238E27FC236}">
                      <a16:creationId xmlns:a16="http://schemas.microsoft.com/office/drawing/2014/main" id="{2AFA1681-FFFE-E845-911B-7613B90AD940}"/>
                    </a:ext>
                  </a:extLst>
                </p:cNvPr>
                <p:cNvGrpSpPr/>
                <p:nvPr/>
              </p:nvGrpSpPr>
              <p:grpSpPr>
                <a:xfrm>
                  <a:off x="4047377" y="2306294"/>
                  <a:ext cx="1953665" cy="386973"/>
                  <a:chOff x="4334551" y="741336"/>
                  <a:chExt cx="1953665" cy="386973"/>
                </a:xfrm>
              </p:grpSpPr>
              <p:sp>
                <p:nvSpPr>
                  <p:cNvPr id="67" name="円/楕円 66">
                    <a:extLst>
                      <a:ext uri="{FF2B5EF4-FFF2-40B4-BE49-F238E27FC236}">
                        <a16:creationId xmlns:a16="http://schemas.microsoft.com/office/drawing/2014/main" id="{F3B21F84-A2D2-624B-AC73-150C9FABB452}"/>
                      </a:ext>
                    </a:extLst>
                  </p:cNvPr>
                  <p:cNvSpPr/>
                  <p:nvPr/>
                </p:nvSpPr>
                <p:spPr>
                  <a:xfrm>
                    <a:off x="5396248" y="741336"/>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木</a:t>
                    </a:r>
                    <a:endParaRPr kumimoji="1" lang="ja-JP" altLang="en-US">
                      <a:solidFill>
                        <a:schemeClr val="tx1"/>
                      </a:solidFill>
                    </a:endParaRPr>
                  </a:p>
                </p:txBody>
              </p:sp>
              <p:sp>
                <p:nvSpPr>
                  <p:cNvPr id="68" name="円/楕円 67">
                    <a:extLst>
                      <a:ext uri="{FF2B5EF4-FFF2-40B4-BE49-F238E27FC236}">
                        <a16:creationId xmlns:a16="http://schemas.microsoft.com/office/drawing/2014/main" id="{E0F22CCE-0C09-3246-98C0-F984BE715F88}"/>
                      </a:ext>
                    </a:extLst>
                  </p:cNvPr>
                  <p:cNvSpPr/>
                  <p:nvPr/>
                </p:nvSpPr>
                <p:spPr>
                  <a:xfrm>
                    <a:off x="4334551" y="747309"/>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木</a:t>
                    </a:r>
                    <a:endParaRPr kumimoji="1" lang="ja-JP" altLang="en-US">
                      <a:solidFill>
                        <a:schemeClr val="tx1"/>
                      </a:solidFill>
                    </a:endParaRPr>
                  </a:p>
                </p:txBody>
              </p:sp>
              <p:sp>
                <p:nvSpPr>
                  <p:cNvPr id="69" name="円/楕円 68">
                    <a:extLst>
                      <a:ext uri="{FF2B5EF4-FFF2-40B4-BE49-F238E27FC236}">
                        <a16:creationId xmlns:a16="http://schemas.microsoft.com/office/drawing/2014/main" id="{B3B1E50A-00D5-BE42-82D0-07C5EB0C7A37}"/>
                      </a:ext>
                    </a:extLst>
                  </p:cNvPr>
                  <p:cNvSpPr/>
                  <p:nvPr/>
                </p:nvSpPr>
                <p:spPr>
                  <a:xfrm>
                    <a:off x="4869447" y="741336"/>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ja-JP" altLang="en-US">
                      <a:solidFill>
                        <a:schemeClr val="tx1"/>
                      </a:solidFill>
                    </a:endParaRPr>
                  </a:p>
                </p:txBody>
              </p:sp>
              <p:sp>
                <p:nvSpPr>
                  <p:cNvPr id="71" name="円/楕円 70">
                    <a:extLst>
                      <a:ext uri="{FF2B5EF4-FFF2-40B4-BE49-F238E27FC236}">
                        <a16:creationId xmlns:a16="http://schemas.microsoft.com/office/drawing/2014/main" id="{C32584D8-ED58-5749-ACEA-2BF308D3C283}"/>
                      </a:ext>
                    </a:extLst>
                  </p:cNvPr>
                  <p:cNvSpPr/>
                  <p:nvPr/>
                </p:nvSpPr>
                <p:spPr>
                  <a:xfrm>
                    <a:off x="5911087" y="741971"/>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金</a:t>
                    </a:r>
                  </a:p>
                </p:txBody>
              </p:sp>
            </p:grpSp>
          </p:grpSp>
          <p:sp>
            <p:nvSpPr>
              <p:cNvPr id="63" name="テキスト ボックス 62">
                <a:extLst>
                  <a:ext uri="{FF2B5EF4-FFF2-40B4-BE49-F238E27FC236}">
                    <a16:creationId xmlns:a16="http://schemas.microsoft.com/office/drawing/2014/main" id="{8D25A17E-EFD7-2944-B3F8-09ADF975306A}"/>
                  </a:ext>
                </a:extLst>
              </p:cNvPr>
              <p:cNvSpPr txBox="1"/>
              <p:nvPr/>
            </p:nvSpPr>
            <p:spPr>
              <a:xfrm>
                <a:off x="761646" y="9245171"/>
                <a:ext cx="5721785" cy="577081"/>
              </a:xfrm>
              <a:prstGeom prst="rect">
                <a:avLst/>
              </a:prstGeom>
              <a:noFill/>
            </p:spPr>
            <p:txBody>
              <a:bodyPr wrap="square" rtlCol="0">
                <a:spAutoFit/>
              </a:bodyPr>
              <a:lstStyle/>
              <a:p>
                <a:r>
                  <a:rPr lang="ja-JP" altLang="en-US" sz="1050">
                    <a:solidFill>
                      <a:srgbClr val="FF0000"/>
                    </a:solidFill>
                  </a:rPr>
                  <a:t>本質的に人当たりが良く常識人。対人的には強いリーダーシップを持ち自分流。潜在意識には明るく前向きな面がある。仕事熱心でルールを重んじる。ご先祖様との縁が深く墓守役として実家と繋がる。</a:t>
                </a:r>
                <a:endParaRPr lang="en-US" altLang="ja-JP" sz="1050" dirty="0">
                  <a:solidFill>
                    <a:srgbClr val="FF0000"/>
                  </a:solidFill>
                </a:endParaRPr>
              </a:p>
            </p:txBody>
          </p:sp>
        </p:grpSp>
        <p:sp>
          <p:nvSpPr>
            <p:cNvPr id="105" name="テキスト ボックス 104">
              <a:extLst>
                <a:ext uri="{FF2B5EF4-FFF2-40B4-BE49-F238E27FC236}">
                  <a16:creationId xmlns:a16="http://schemas.microsoft.com/office/drawing/2014/main" id="{9D998FE8-4421-0A43-8730-6FC4CC66ADC1}"/>
                </a:ext>
              </a:extLst>
            </p:cNvPr>
            <p:cNvSpPr txBox="1"/>
            <p:nvPr/>
          </p:nvSpPr>
          <p:spPr>
            <a:xfrm>
              <a:off x="3352083" y="4544145"/>
              <a:ext cx="3262432" cy="338554"/>
            </a:xfrm>
            <a:prstGeom prst="rect">
              <a:avLst/>
            </a:prstGeom>
            <a:noFill/>
          </p:spPr>
          <p:txBody>
            <a:bodyPr wrap="none" rtlCol="0">
              <a:spAutoFit/>
            </a:bodyPr>
            <a:lstStyle/>
            <a:p>
              <a:r>
                <a:rPr lang="ja-JP" altLang="en-US" sz="1600"/>
                <a:t>（大吉・中吉・小吉・小凶・凶）</a:t>
              </a:r>
              <a:endParaRPr lang="en-US" altLang="ja-JP" sz="1600" dirty="0"/>
            </a:p>
          </p:txBody>
        </p:sp>
      </p:grpSp>
      <p:grpSp>
        <p:nvGrpSpPr>
          <p:cNvPr id="6" name="グループ化 5">
            <a:extLst>
              <a:ext uri="{FF2B5EF4-FFF2-40B4-BE49-F238E27FC236}">
                <a16:creationId xmlns:a16="http://schemas.microsoft.com/office/drawing/2014/main" id="{E4CFD484-36E7-A44D-888C-4BD3D63ACCD5}"/>
              </a:ext>
            </a:extLst>
          </p:cNvPr>
          <p:cNvGrpSpPr/>
          <p:nvPr/>
        </p:nvGrpSpPr>
        <p:grpSpPr>
          <a:xfrm>
            <a:off x="664728" y="7120477"/>
            <a:ext cx="6012805" cy="1773323"/>
            <a:chOff x="664728" y="7120477"/>
            <a:chExt cx="6012805" cy="1773323"/>
          </a:xfrm>
        </p:grpSpPr>
        <p:grpSp>
          <p:nvGrpSpPr>
            <p:cNvPr id="47" name="グループ化 46">
              <a:extLst>
                <a:ext uri="{FF2B5EF4-FFF2-40B4-BE49-F238E27FC236}">
                  <a16:creationId xmlns:a16="http://schemas.microsoft.com/office/drawing/2014/main" id="{731B0FDB-6F6A-574D-BE1B-C253944AAE75}"/>
                </a:ext>
              </a:extLst>
            </p:cNvPr>
            <p:cNvGrpSpPr/>
            <p:nvPr/>
          </p:nvGrpSpPr>
          <p:grpSpPr>
            <a:xfrm>
              <a:off x="664728" y="7149347"/>
              <a:ext cx="5721785" cy="1744453"/>
              <a:chOff x="400461" y="5718364"/>
              <a:chExt cx="5721785" cy="1744453"/>
            </a:xfrm>
          </p:grpSpPr>
          <p:grpSp>
            <p:nvGrpSpPr>
              <p:cNvPr id="49" name="グループ化 48">
                <a:extLst>
                  <a:ext uri="{FF2B5EF4-FFF2-40B4-BE49-F238E27FC236}">
                    <a16:creationId xmlns:a16="http://schemas.microsoft.com/office/drawing/2014/main" id="{6D74A325-1F9B-CC4D-AF92-A272787C381C}"/>
                  </a:ext>
                </a:extLst>
              </p:cNvPr>
              <p:cNvGrpSpPr/>
              <p:nvPr/>
            </p:nvGrpSpPr>
            <p:grpSpPr>
              <a:xfrm>
                <a:off x="400461" y="5718364"/>
                <a:ext cx="5721785" cy="1744453"/>
                <a:chOff x="640304" y="1397550"/>
                <a:chExt cx="5721785" cy="1744453"/>
              </a:xfrm>
            </p:grpSpPr>
            <p:sp>
              <p:nvSpPr>
                <p:cNvPr id="59" name="テキスト ボックス 58">
                  <a:extLst>
                    <a:ext uri="{FF2B5EF4-FFF2-40B4-BE49-F238E27FC236}">
                      <a16:creationId xmlns:a16="http://schemas.microsoft.com/office/drawing/2014/main" id="{C2D69014-F9CC-EE4F-8C80-0E2FEA377270}"/>
                    </a:ext>
                  </a:extLst>
                </p:cNvPr>
                <p:cNvSpPr txBox="1"/>
                <p:nvPr/>
              </p:nvSpPr>
              <p:spPr>
                <a:xfrm>
                  <a:off x="654077" y="1397550"/>
                  <a:ext cx="2855020" cy="1200329"/>
                </a:xfrm>
                <a:prstGeom prst="rect">
                  <a:avLst/>
                </a:prstGeom>
                <a:noFill/>
              </p:spPr>
              <p:txBody>
                <a:bodyPr wrap="square" rtlCol="0">
                  <a:spAutoFit/>
                </a:bodyPr>
                <a:lstStyle/>
                <a:p>
                  <a:r>
                    <a:rPr lang="ja-JP" altLang="en-US" sz="1200"/>
                    <a:t>◯　</a:t>
                  </a:r>
                  <a:r>
                    <a:rPr lang="en-US" altLang="ja-JP" sz="1200" dirty="0"/>
                    <a:t> 1</a:t>
                  </a:r>
                  <a:r>
                    <a:rPr lang="ja-JP" altLang="en-US" sz="1200"/>
                    <a:t>　△　</a:t>
                  </a:r>
                  <a:r>
                    <a:rPr lang="en-US" altLang="ja-JP" sz="1200" dirty="0"/>
                    <a:t>3</a:t>
                  </a:r>
                  <a:r>
                    <a:rPr lang="ja-JP" altLang="en-US" sz="1200"/>
                    <a:t>・</a:t>
                  </a:r>
                  <a:r>
                    <a:rPr lang="en-US" altLang="ja-JP" sz="1200" dirty="0"/>
                    <a:t>9</a:t>
                  </a:r>
                  <a:r>
                    <a:rPr lang="ja-JP" altLang="en-US" sz="1200"/>
                    <a:t>　</a:t>
                  </a:r>
                  <a:endParaRPr kumimoji="1" lang="en-US" altLang="ja-JP" sz="1200" b="1" dirty="0"/>
                </a:p>
                <a:p>
                  <a:endParaRPr lang="en-US" altLang="ja-JP" sz="1200" dirty="0"/>
                </a:p>
                <a:p>
                  <a:r>
                    <a:rPr lang="ja-JP" altLang="en-US" sz="1200"/>
                    <a:t>本命星：四緑木星（人気・体裁）</a:t>
                  </a:r>
                  <a:endParaRPr lang="en-US" altLang="ja-JP" sz="1200" dirty="0"/>
                </a:p>
                <a:p>
                  <a:r>
                    <a:rPr lang="ja-JP" altLang="en-US" sz="1200"/>
                    <a:t>月命星：六白金星（仕事・ルール）</a:t>
                  </a:r>
                  <a:endParaRPr lang="en-US" altLang="ja-JP" sz="1200" dirty="0"/>
                </a:p>
                <a:p>
                  <a:r>
                    <a:rPr lang="ja-JP" altLang="en-US" sz="1200"/>
                    <a:t>潜在意識：二黒土星（家庭的・地道）</a:t>
                  </a:r>
                  <a:endParaRPr lang="en-US" altLang="ja-JP" sz="1200" dirty="0"/>
                </a:p>
                <a:p>
                  <a:r>
                    <a:rPr lang="ja-JP" altLang="en-US" sz="1200"/>
                    <a:t>流れ：七赤金星（快楽・合理）</a:t>
                  </a:r>
                  <a:endParaRPr lang="en-US" altLang="ja-JP" sz="1200" dirty="0"/>
                </a:p>
              </p:txBody>
            </p:sp>
            <p:sp>
              <p:nvSpPr>
                <p:cNvPr id="60" name="テキスト ボックス 59">
                  <a:extLst>
                    <a:ext uri="{FF2B5EF4-FFF2-40B4-BE49-F238E27FC236}">
                      <a16:creationId xmlns:a16="http://schemas.microsoft.com/office/drawing/2014/main" id="{B7F73119-87F1-C84B-A2B0-C9D588268B17}"/>
                    </a:ext>
                  </a:extLst>
                </p:cNvPr>
                <p:cNvSpPr txBox="1"/>
                <p:nvPr/>
              </p:nvSpPr>
              <p:spPr>
                <a:xfrm>
                  <a:off x="4047376" y="1636076"/>
                  <a:ext cx="2303996" cy="584775"/>
                </a:xfrm>
                <a:prstGeom prst="rect">
                  <a:avLst/>
                </a:prstGeom>
                <a:noFill/>
              </p:spPr>
              <p:txBody>
                <a:bodyPr wrap="square" rtlCol="0">
                  <a:spAutoFit/>
                </a:bodyPr>
                <a:lstStyle/>
                <a:p>
                  <a:r>
                    <a:rPr lang="en-US" altLang="ja-JP" sz="3200" b="1" dirty="0"/>
                    <a:t>4</a:t>
                  </a:r>
                  <a:r>
                    <a:rPr kumimoji="1" lang="ja-JP" altLang="en-US" sz="3200" b="1"/>
                    <a:t> </a:t>
                  </a:r>
                  <a:r>
                    <a:rPr lang="en-US" altLang="ja-JP" sz="3200" b="1" dirty="0"/>
                    <a:t>-</a:t>
                  </a:r>
                  <a:r>
                    <a:rPr kumimoji="1" lang="ja-JP" altLang="en-US" sz="3200" b="1"/>
                    <a:t> </a:t>
                  </a:r>
                  <a:r>
                    <a:rPr lang="ja-JP" altLang="en-US" sz="3200" b="1"/>
                    <a:t> </a:t>
                  </a:r>
                  <a:r>
                    <a:rPr lang="en-US" altLang="ja-JP" sz="3200" b="1" dirty="0"/>
                    <a:t>6</a:t>
                  </a:r>
                  <a:r>
                    <a:rPr kumimoji="1" lang="ja-JP" altLang="en-US" sz="3200" b="1"/>
                    <a:t> </a:t>
                  </a:r>
                  <a:r>
                    <a:rPr lang="en-US" altLang="ja-JP" sz="3200" b="1" dirty="0"/>
                    <a:t>-</a:t>
                  </a:r>
                  <a:r>
                    <a:rPr kumimoji="1" lang="ja-JP" altLang="en-US" sz="3200" b="1"/>
                    <a:t> </a:t>
                  </a:r>
                  <a:r>
                    <a:rPr lang="ja-JP" altLang="en-US" sz="3200" b="1"/>
                    <a:t> </a:t>
                  </a:r>
                  <a:r>
                    <a:rPr lang="en-US" altLang="ja-JP" sz="3200" b="1" dirty="0"/>
                    <a:t>2</a:t>
                  </a:r>
                  <a:r>
                    <a:rPr kumimoji="1" lang="en-US" altLang="ja-JP" sz="3200" b="1" dirty="0"/>
                    <a:t> - 7</a:t>
                  </a:r>
                  <a:endParaRPr kumimoji="1" lang="ja-JP" altLang="en-US" sz="3200" b="1"/>
                </a:p>
              </p:txBody>
            </p:sp>
            <p:sp>
              <p:nvSpPr>
                <p:cNvPr id="62" name="テキスト ボックス 61">
                  <a:extLst>
                    <a:ext uri="{FF2B5EF4-FFF2-40B4-BE49-F238E27FC236}">
                      <a16:creationId xmlns:a16="http://schemas.microsoft.com/office/drawing/2014/main" id="{3D81AB9F-C936-974B-9666-78375B96D307}"/>
                    </a:ext>
                  </a:extLst>
                </p:cNvPr>
                <p:cNvSpPr txBox="1"/>
                <p:nvPr/>
              </p:nvSpPr>
              <p:spPr>
                <a:xfrm>
                  <a:off x="640304" y="2726505"/>
                  <a:ext cx="5721785" cy="415498"/>
                </a:xfrm>
                <a:prstGeom prst="rect">
                  <a:avLst/>
                </a:prstGeom>
                <a:noFill/>
              </p:spPr>
              <p:txBody>
                <a:bodyPr wrap="square" rtlCol="0">
                  <a:spAutoFit/>
                </a:bodyPr>
                <a:lstStyle/>
                <a:p>
                  <a:r>
                    <a:rPr lang="ja-JP" altLang="en-US" sz="1050">
                      <a:solidFill>
                        <a:srgbClr val="FF0000"/>
                      </a:solidFill>
                    </a:rPr>
                    <a:t>本質的に人当たりが良く常識人。対人的には真面目で仕事熱心。潜在意識には家庭的で優しい面がある。金運に恵まれドライな部分も合わせもつ。</a:t>
                  </a:r>
                </a:p>
              </p:txBody>
            </p:sp>
          </p:grpSp>
          <p:grpSp>
            <p:nvGrpSpPr>
              <p:cNvPr id="50" name="グループ化 49">
                <a:extLst>
                  <a:ext uri="{FF2B5EF4-FFF2-40B4-BE49-F238E27FC236}">
                    <a16:creationId xmlns:a16="http://schemas.microsoft.com/office/drawing/2014/main" id="{0A80D63C-35CF-7041-98FD-9EF717BF0BD5}"/>
                  </a:ext>
                </a:extLst>
              </p:cNvPr>
              <p:cNvGrpSpPr/>
              <p:nvPr/>
            </p:nvGrpSpPr>
            <p:grpSpPr>
              <a:xfrm>
                <a:off x="3882487" y="6523248"/>
                <a:ext cx="1953665" cy="386973"/>
                <a:chOff x="4334551" y="741336"/>
                <a:chExt cx="1953665" cy="386973"/>
              </a:xfrm>
            </p:grpSpPr>
            <p:sp>
              <p:nvSpPr>
                <p:cNvPr id="55" name="円/楕円 54">
                  <a:extLst>
                    <a:ext uri="{FF2B5EF4-FFF2-40B4-BE49-F238E27FC236}">
                      <a16:creationId xmlns:a16="http://schemas.microsoft.com/office/drawing/2014/main" id="{8DA0130B-15BC-664D-8661-648F8E7C8040}"/>
                    </a:ext>
                  </a:extLst>
                </p:cNvPr>
                <p:cNvSpPr/>
                <p:nvPr/>
              </p:nvSpPr>
              <p:spPr>
                <a:xfrm>
                  <a:off x="5396248" y="741336"/>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土</a:t>
                  </a:r>
                </a:p>
              </p:txBody>
            </p:sp>
            <p:sp>
              <p:nvSpPr>
                <p:cNvPr id="56" name="円/楕円 55">
                  <a:extLst>
                    <a:ext uri="{FF2B5EF4-FFF2-40B4-BE49-F238E27FC236}">
                      <a16:creationId xmlns:a16="http://schemas.microsoft.com/office/drawing/2014/main" id="{47B46521-F7BA-1F4D-A5CA-7007E93BE499}"/>
                    </a:ext>
                  </a:extLst>
                </p:cNvPr>
                <p:cNvSpPr/>
                <p:nvPr/>
              </p:nvSpPr>
              <p:spPr>
                <a:xfrm>
                  <a:off x="4334551" y="747309"/>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木</a:t>
                  </a:r>
                  <a:endParaRPr kumimoji="1" lang="ja-JP" altLang="en-US">
                    <a:solidFill>
                      <a:schemeClr val="tx1"/>
                    </a:solidFill>
                  </a:endParaRPr>
                </a:p>
              </p:txBody>
            </p:sp>
            <p:sp>
              <p:nvSpPr>
                <p:cNvPr id="57" name="円/楕円 56">
                  <a:extLst>
                    <a:ext uri="{FF2B5EF4-FFF2-40B4-BE49-F238E27FC236}">
                      <a16:creationId xmlns:a16="http://schemas.microsoft.com/office/drawing/2014/main" id="{DFD3F1B7-94CB-C842-A65F-7C8839FD1302}"/>
                    </a:ext>
                  </a:extLst>
                </p:cNvPr>
                <p:cNvSpPr/>
                <p:nvPr/>
              </p:nvSpPr>
              <p:spPr>
                <a:xfrm>
                  <a:off x="4869447" y="741336"/>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金</a:t>
                  </a:r>
                </a:p>
              </p:txBody>
            </p:sp>
            <p:sp>
              <p:nvSpPr>
                <p:cNvPr id="58" name="円/楕円 57">
                  <a:extLst>
                    <a:ext uri="{FF2B5EF4-FFF2-40B4-BE49-F238E27FC236}">
                      <a16:creationId xmlns:a16="http://schemas.microsoft.com/office/drawing/2014/main" id="{AD92773D-3C48-BF44-9643-D549C1E06F84}"/>
                    </a:ext>
                  </a:extLst>
                </p:cNvPr>
                <p:cNvSpPr/>
                <p:nvPr/>
              </p:nvSpPr>
              <p:spPr>
                <a:xfrm>
                  <a:off x="5911087" y="741971"/>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金</a:t>
                  </a:r>
                </a:p>
              </p:txBody>
            </p:sp>
          </p:grpSp>
        </p:grpSp>
        <p:sp>
          <p:nvSpPr>
            <p:cNvPr id="106" name="テキスト ボックス 105">
              <a:extLst>
                <a:ext uri="{FF2B5EF4-FFF2-40B4-BE49-F238E27FC236}">
                  <a16:creationId xmlns:a16="http://schemas.microsoft.com/office/drawing/2014/main" id="{C30F8527-07CD-CE45-A093-9D7213EFFDAE}"/>
                </a:ext>
              </a:extLst>
            </p:cNvPr>
            <p:cNvSpPr txBox="1"/>
            <p:nvPr/>
          </p:nvSpPr>
          <p:spPr>
            <a:xfrm>
              <a:off x="3415101" y="7120477"/>
              <a:ext cx="3262432" cy="338554"/>
            </a:xfrm>
            <a:prstGeom prst="rect">
              <a:avLst/>
            </a:prstGeom>
            <a:noFill/>
          </p:spPr>
          <p:txBody>
            <a:bodyPr wrap="none" rtlCol="0">
              <a:spAutoFit/>
            </a:bodyPr>
            <a:lstStyle/>
            <a:p>
              <a:r>
                <a:rPr lang="ja-JP" altLang="en-US" sz="1600"/>
                <a:t>（大吉・中吉・小吉・小凶・凶）</a:t>
              </a:r>
              <a:endParaRPr lang="en-US" altLang="ja-JP" sz="1600" dirty="0"/>
            </a:p>
          </p:txBody>
        </p:sp>
      </p:grpSp>
    </p:spTree>
    <p:extLst>
      <p:ext uri="{BB962C8B-B14F-4D97-AF65-F5344CB8AC3E}">
        <p14:creationId xmlns:p14="http://schemas.microsoft.com/office/powerpoint/2010/main" val="31710978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テキスト ボックス 72">
            <a:extLst>
              <a:ext uri="{FF2B5EF4-FFF2-40B4-BE49-F238E27FC236}">
                <a16:creationId xmlns:a16="http://schemas.microsoft.com/office/drawing/2014/main" id="{B164D8BE-7EC5-1043-B252-D4E626627719}"/>
              </a:ext>
            </a:extLst>
          </p:cNvPr>
          <p:cNvSpPr txBox="1"/>
          <p:nvPr/>
        </p:nvSpPr>
        <p:spPr>
          <a:xfrm>
            <a:off x="5266220" y="152303"/>
            <a:ext cx="1460656" cy="253916"/>
          </a:xfrm>
          <a:prstGeom prst="rect">
            <a:avLst/>
          </a:prstGeom>
          <a:noFill/>
        </p:spPr>
        <p:txBody>
          <a:bodyPr wrap="none" rtlCol="0">
            <a:spAutoFit/>
          </a:bodyPr>
          <a:lstStyle/>
          <a:p>
            <a:r>
              <a:rPr kumimoji="1" lang="ja-JP" altLang="en-US" sz="1050"/>
              <a:t>九星氣学 </a:t>
            </a:r>
            <a:r>
              <a:rPr kumimoji="1" lang="en-US" altLang="ja-JP" sz="1050" dirty="0"/>
              <a:t>81</a:t>
            </a:r>
            <a:r>
              <a:rPr kumimoji="1" lang="ja-JP" altLang="en-US" sz="1050"/>
              <a:t> 性格一覧</a:t>
            </a:r>
          </a:p>
        </p:txBody>
      </p:sp>
      <p:sp>
        <p:nvSpPr>
          <p:cNvPr id="74" name="スライド番号プレースホルダー 3">
            <a:extLst>
              <a:ext uri="{FF2B5EF4-FFF2-40B4-BE49-F238E27FC236}">
                <a16:creationId xmlns:a16="http://schemas.microsoft.com/office/drawing/2014/main" id="{D4C94C23-55A2-0B4D-B2CA-A0E9104E38B9}"/>
              </a:ext>
            </a:extLst>
          </p:cNvPr>
          <p:cNvSpPr>
            <a:spLocks noGrp="1"/>
          </p:cNvSpPr>
          <p:nvPr>
            <p:ph type="sldNum" sz="quarter" idx="12"/>
          </p:nvPr>
        </p:nvSpPr>
        <p:spPr>
          <a:xfrm>
            <a:off x="4843463" y="9181397"/>
            <a:ext cx="1543050" cy="527403"/>
          </a:xfrm>
        </p:spPr>
        <p:txBody>
          <a:bodyPr/>
          <a:lstStyle/>
          <a:p>
            <a:fld id="{1D026AE3-2BCD-4743-B55E-347788B72823}" type="slidenum">
              <a:rPr kumimoji="1" lang="ja-JP" altLang="en-US" smtClean="0"/>
              <a:t>12</a:t>
            </a:fld>
            <a:endParaRPr kumimoji="1" lang="ja-JP" altLang="en-US"/>
          </a:p>
        </p:txBody>
      </p:sp>
      <p:grpSp>
        <p:nvGrpSpPr>
          <p:cNvPr id="4" name="グループ化 3">
            <a:extLst>
              <a:ext uri="{FF2B5EF4-FFF2-40B4-BE49-F238E27FC236}">
                <a16:creationId xmlns:a16="http://schemas.microsoft.com/office/drawing/2014/main" id="{D77A107B-B4BF-9F40-8950-10EFFF7900B1}"/>
              </a:ext>
            </a:extLst>
          </p:cNvPr>
          <p:cNvGrpSpPr/>
          <p:nvPr/>
        </p:nvGrpSpPr>
        <p:grpSpPr>
          <a:xfrm>
            <a:off x="687591" y="1885419"/>
            <a:ext cx="5854934" cy="1742783"/>
            <a:chOff x="687591" y="1885419"/>
            <a:chExt cx="5854934" cy="1742783"/>
          </a:xfrm>
        </p:grpSpPr>
        <p:grpSp>
          <p:nvGrpSpPr>
            <p:cNvPr id="2" name="グループ化 1">
              <a:extLst>
                <a:ext uri="{FF2B5EF4-FFF2-40B4-BE49-F238E27FC236}">
                  <a16:creationId xmlns:a16="http://schemas.microsoft.com/office/drawing/2014/main" id="{FC477C34-E4D9-3B42-8E64-62EE43C2D86B}"/>
                </a:ext>
              </a:extLst>
            </p:cNvPr>
            <p:cNvGrpSpPr/>
            <p:nvPr/>
          </p:nvGrpSpPr>
          <p:grpSpPr>
            <a:xfrm>
              <a:off x="687591" y="1885419"/>
              <a:ext cx="5799933" cy="1742783"/>
              <a:chOff x="547595" y="3632800"/>
              <a:chExt cx="5799933" cy="1742783"/>
            </a:xfrm>
          </p:grpSpPr>
          <p:grpSp>
            <p:nvGrpSpPr>
              <p:cNvPr id="40" name="グループ化 39">
                <a:extLst>
                  <a:ext uri="{FF2B5EF4-FFF2-40B4-BE49-F238E27FC236}">
                    <a16:creationId xmlns:a16="http://schemas.microsoft.com/office/drawing/2014/main" id="{5647AC97-0C87-814C-BD0F-CC5E6A5892D6}"/>
                  </a:ext>
                </a:extLst>
              </p:cNvPr>
              <p:cNvGrpSpPr/>
              <p:nvPr/>
            </p:nvGrpSpPr>
            <p:grpSpPr>
              <a:xfrm>
                <a:off x="547595" y="3632800"/>
                <a:ext cx="5697296" cy="1262409"/>
                <a:chOff x="654077" y="1397550"/>
                <a:chExt cx="5697296" cy="1262409"/>
              </a:xfrm>
            </p:grpSpPr>
            <p:grpSp>
              <p:nvGrpSpPr>
                <p:cNvPr id="41" name="グループ化 40">
                  <a:extLst>
                    <a:ext uri="{FF2B5EF4-FFF2-40B4-BE49-F238E27FC236}">
                      <a16:creationId xmlns:a16="http://schemas.microsoft.com/office/drawing/2014/main" id="{85AAACD9-5347-2D4A-8D2F-B0E67B6A4D5A}"/>
                    </a:ext>
                  </a:extLst>
                </p:cNvPr>
                <p:cNvGrpSpPr/>
                <p:nvPr/>
              </p:nvGrpSpPr>
              <p:grpSpPr>
                <a:xfrm>
                  <a:off x="654077" y="1397550"/>
                  <a:ext cx="5697296" cy="1200329"/>
                  <a:chOff x="431654" y="1422539"/>
                  <a:chExt cx="5986851" cy="1200329"/>
                </a:xfrm>
              </p:grpSpPr>
              <p:sp>
                <p:nvSpPr>
                  <p:cNvPr id="52" name="テキスト ボックス 51">
                    <a:extLst>
                      <a:ext uri="{FF2B5EF4-FFF2-40B4-BE49-F238E27FC236}">
                        <a16:creationId xmlns:a16="http://schemas.microsoft.com/office/drawing/2014/main" id="{303EBFA0-19E5-384D-8C25-667F523C6D05}"/>
                      </a:ext>
                    </a:extLst>
                  </p:cNvPr>
                  <p:cNvSpPr txBox="1"/>
                  <p:nvPr/>
                </p:nvSpPr>
                <p:spPr>
                  <a:xfrm>
                    <a:off x="431654" y="1422539"/>
                    <a:ext cx="3173553" cy="1200329"/>
                  </a:xfrm>
                  <a:prstGeom prst="rect">
                    <a:avLst/>
                  </a:prstGeom>
                  <a:noFill/>
                </p:spPr>
                <p:txBody>
                  <a:bodyPr wrap="square" rtlCol="0">
                    <a:spAutoFit/>
                  </a:bodyPr>
                  <a:lstStyle/>
                  <a:p>
                    <a:r>
                      <a:rPr lang="ja-JP" altLang="en-US" sz="1200"/>
                      <a:t>◯　</a:t>
                    </a:r>
                    <a:r>
                      <a:rPr lang="en-US" altLang="ja-JP" sz="1200" dirty="0"/>
                      <a:t> 1</a:t>
                    </a:r>
                    <a:r>
                      <a:rPr lang="ja-JP" altLang="en-US" sz="1200"/>
                      <a:t>　△　</a:t>
                    </a:r>
                    <a:r>
                      <a:rPr lang="en-US" altLang="ja-JP" sz="1200" dirty="0"/>
                      <a:t>3</a:t>
                    </a:r>
                    <a:r>
                      <a:rPr lang="ja-JP" altLang="en-US" sz="1200"/>
                      <a:t>・</a:t>
                    </a:r>
                    <a:r>
                      <a:rPr lang="en-US" altLang="ja-JP" sz="1200" dirty="0"/>
                      <a:t>9</a:t>
                    </a:r>
                    <a:r>
                      <a:rPr lang="ja-JP" altLang="en-US" sz="1200"/>
                      <a:t>　</a:t>
                    </a:r>
                    <a:endParaRPr kumimoji="1" lang="en-US" altLang="ja-JP" sz="1200" dirty="0"/>
                  </a:p>
                  <a:p>
                    <a:endParaRPr lang="en-US" altLang="ja-JP" sz="1200" dirty="0"/>
                  </a:p>
                  <a:p>
                    <a:r>
                      <a:rPr lang="ja-JP" altLang="en-US" sz="1200"/>
                      <a:t>本命星：四緑木星（人気・体裁）</a:t>
                    </a:r>
                    <a:endParaRPr kumimoji="1" lang="en-US" altLang="ja-JP" sz="1200" dirty="0"/>
                  </a:p>
                  <a:p>
                    <a:r>
                      <a:rPr lang="ja-JP" altLang="en-US" sz="1200"/>
                      <a:t>月命星：七赤金星（快楽・合理）</a:t>
                    </a:r>
                    <a:endParaRPr lang="en-US" altLang="ja-JP" sz="1200" dirty="0"/>
                  </a:p>
                  <a:p>
                    <a:r>
                      <a:rPr lang="ja-JP" altLang="en-US" sz="1200"/>
                      <a:t>潜在意識：一白水星（人情・アイデア）</a:t>
                    </a:r>
                    <a:endParaRPr kumimoji="1" lang="en-US" altLang="ja-JP" sz="1200" dirty="0"/>
                  </a:p>
                  <a:p>
                    <a:r>
                      <a:rPr lang="ja-JP" altLang="en-US" sz="1200"/>
                      <a:t>流れ：八白土星（チャンス・変化）</a:t>
                    </a:r>
                    <a:endParaRPr lang="en-US" altLang="ja-JP" sz="1200" dirty="0"/>
                  </a:p>
                </p:txBody>
              </p:sp>
              <p:sp>
                <p:nvSpPr>
                  <p:cNvPr id="53" name="テキスト ボックス 52">
                    <a:extLst>
                      <a:ext uri="{FF2B5EF4-FFF2-40B4-BE49-F238E27FC236}">
                        <a16:creationId xmlns:a16="http://schemas.microsoft.com/office/drawing/2014/main" id="{FD33AEA0-4127-2046-B3A7-5013587735E9}"/>
                      </a:ext>
                    </a:extLst>
                  </p:cNvPr>
                  <p:cNvSpPr txBox="1"/>
                  <p:nvPr/>
                </p:nvSpPr>
                <p:spPr>
                  <a:xfrm>
                    <a:off x="3997413" y="1661065"/>
                    <a:ext cx="2421092" cy="584775"/>
                  </a:xfrm>
                  <a:prstGeom prst="rect">
                    <a:avLst/>
                  </a:prstGeom>
                  <a:noFill/>
                </p:spPr>
                <p:txBody>
                  <a:bodyPr wrap="square" rtlCol="0">
                    <a:spAutoFit/>
                  </a:bodyPr>
                  <a:lstStyle/>
                  <a:p>
                    <a:r>
                      <a:rPr lang="en-US" altLang="ja-JP" sz="3200" b="1" dirty="0"/>
                      <a:t>4</a:t>
                    </a:r>
                    <a:r>
                      <a:rPr kumimoji="1" lang="ja-JP" altLang="en-US" sz="3200" b="1"/>
                      <a:t> </a:t>
                    </a:r>
                    <a:r>
                      <a:rPr lang="en-US" altLang="ja-JP" sz="3200" b="1" dirty="0"/>
                      <a:t>-</a:t>
                    </a:r>
                    <a:r>
                      <a:rPr kumimoji="1" lang="ja-JP" altLang="en-US" sz="3200" b="1"/>
                      <a:t> </a:t>
                    </a:r>
                    <a:r>
                      <a:rPr kumimoji="1" lang="en-US" altLang="ja-JP" sz="3200" b="1" dirty="0"/>
                      <a:t>7</a:t>
                    </a:r>
                    <a:r>
                      <a:rPr kumimoji="1" lang="ja-JP" altLang="en-US" sz="3200" b="1"/>
                      <a:t> </a:t>
                    </a:r>
                    <a:r>
                      <a:rPr lang="en-US" altLang="ja-JP" sz="3200" b="1" dirty="0"/>
                      <a:t>-</a:t>
                    </a:r>
                    <a:r>
                      <a:rPr kumimoji="1" lang="ja-JP" altLang="en-US" sz="3200" b="1"/>
                      <a:t> </a:t>
                    </a:r>
                    <a:r>
                      <a:rPr kumimoji="1" lang="en-US" altLang="ja-JP" sz="3200" b="1" dirty="0"/>
                      <a:t>1 - </a:t>
                    </a:r>
                    <a:r>
                      <a:rPr lang="en-US" altLang="ja-JP" sz="3200" b="1" dirty="0"/>
                      <a:t>8</a:t>
                    </a:r>
                    <a:endParaRPr kumimoji="1" lang="ja-JP" altLang="en-US" sz="3200" b="1"/>
                  </a:p>
                </p:txBody>
              </p:sp>
            </p:grpSp>
            <p:grpSp>
              <p:nvGrpSpPr>
                <p:cNvPr id="42" name="グループ化 41">
                  <a:extLst>
                    <a:ext uri="{FF2B5EF4-FFF2-40B4-BE49-F238E27FC236}">
                      <a16:creationId xmlns:a16="http://schemas.microsoft.com/office/drawing/2014/main" id="{5852FC83-6AD6-7147-8D31-22920FA225BD}"/>
                    </a:ext>
                  </a:extLst>
                </p:cNvPr>
                <p:cNvGrpSpPr/>
                <p:nvPr/>
              </p:nvGrpSpPr>
              <p:grpSpPr>
                <a:xfrm>
                  <a:off x="4008011" y="2272986"/>
                  <a:ext cx="1953665" cy="386973"/>
                  <a:chOff x="4334551" y="741336"/>
                  <a:chExt cx="1953665" cy="386973"/>
                </a:xfrm>
              </p:grpSpPr>
              <p:sp>
                <p:nvSpPr>
                  <p:cNvPr id="43" name="円/楕円 42">
                    <a:extLst>
                      <a:ext uri="{FF2B5EF4-FFF2-40B4-BE49-F238E27FC236}">
                        <a16:creationId xmlns:a16="http://schemas.microsoft.com/office/drawing/2014/main" id="{F95874CC-B84A-2F40-A92A-2EB375A98DBE}"/>
                      </a:ext>
                    </a:extLst>
                  </p:cNvPr>
                  <p:cNvSpPr/>
                  <p:nvPr/>
                </p:nvSpPr>
                <p:spPr>
                  <a:xfrm>
                    <a:off x="5396248" y="741336"/>
                    <a:ext cx="377129" cy="381000"/>
                  </a:xfrm>
                  <a:prstGeom prst="ellips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水</a:t>
                    </a:r>
                    <a:endParaRPr kumimoji="1" lang="ja-JP" altLang="en-US">
                      <a:solidFill>
                        <a:schemeClr val="tx1"/>
                      </a:solidFill>
                    </a:endParaRPr>
                  </a:p>
                </p:txBody>
              </p:sp>
              <p:sp>
                <p:nvSpPr>
                  <p:cNvPr id="44" name="円/楕円 43">
                    <a:extLst>
                      <a:ext uri="{FF2B5EF4-FFF2-40B4-BE49-F238E27FC236}">
                        <a16:creationId xmlns:a16="http://schemas.microsoft.com/office/drawing/2014/main" id="{4D32A142-262E-8A4E-9996-36558808E66B}"/>
                      </a:ext>
                    </a:extLst>
                  </p:cNvPr>
                  <p:cNvSpPr/>
                  <p:nvPr/>
                </p:nvSpPr>
                <p:spPr>
                  <a:xfrm>
                    <a:off x="4334551" y="747309"/>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木</a:t>
                    </a:r>
                    <a:endParaRPr kumimoji="1" lang="ja-JP" altLang="en-US">
                      <a:solidFill>
                        <a:schemeClr val="tx1"/>
                      </a:solidFill>
                    </a:endParaRPr>
                  </a:p>
                </p:txBody>
              </p:sp>
              <p:sp>
                <p:nvSpPr>
                  <p:cNvPr id="48" name="円/楕円 47">
                    <a:extLst>
                      <a:ext uri="{FF2B5EF4-FFF2-40B4-BE49-F238E27FC236}">
                        <a16:creationId xmlns:a16="http://schemas.microsoft.com/office/drawing/2014/main" id="{8ACA813A-8980-8F49-847B-0BF2A0B2ECD7}"/>
                      </a:ext>
                    </a:extLst>
                  </p:cNvPr>
                  <p:cNvSpPr/>
                  <p:nvPr/>
                </p:nvSpPr>
                <p:spPr>
                  <a:xfrm>
                    <a:off x="4869447" y="741336"/>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金</a:t>
                    </a:r>
                  </a:p>
                </p:txBody>
              </p:sp>
              <p:sp>
                <p:nvSpPr>
                  <p:cNvPr id="51" name="円/楕円 50">
                    <a:extLst>
                      <a:ext uri="{FF2B5EF4-FFF2-40B4-BE49-F238E27FC236}">
                        <a16:creationId xmlns:a16="http://schemas.microsoft.com/office/drawing/2014/main" id="{7A96DBBF-5B64-5743-B4F9-B87E54B85964}"/>
                      </a:ext>
                    </a:extLst>
                  </p:cNvPr>
                  <p:cNvSpPr/>
                  <p:nvPr/>
                </p:nvSpPr>
                <p:spPr>
                  <a:xfrm>
                    <a:off x="5911087" y="741971"/>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ja-JP" altLang="en-US">
                      <a:solidFill>
                        <a:schemeClr val="tx1"/>
                      </a:solidFill>
                    </a:endParaRPr>
                  </a:p>
                </p:txBody>
              </p:sp>
            </p:grpSp>
          </p:grpSp>
          <p:sp>
            <p:nvSpPr>
              <p:cNvPr id="45" name="テキスト ボックス 44">
                <a:extLst>
                  <a:ext uri="{FF2B5EF4-FFF2-40B4-BE49-F238E27FC236}">
                    <a16:creationId xmlns:a16="http://schemas.microsoft.com/office/drawing/2014/main" id="{221E047D-DC20-CA45-88CD-E48F2586FE4B}"/>
                  </a:ext>
                </a:extLst>
              </p:cNvPr>
              <p:cNvSpPr txBox="1"/>
              <p:nvPr/>
            </p:nvSpPr>
            <p:spPr>
              <a:xfrm>
                <a:off x="625743" y="4960085"/>
                <a:ext cx="5721785" cy="415498"/>
              </a:xfrm>
              <a:prstGeom prst="rect">
                <a:avLst/>
              </a:prstGeom>
              <a:noFill/>
            </p:spPr>
            <p:txBody>
              <a:bodyPr wrap="square" rtlCol="0">
                <a:spAutoFit/>
              </a:bodyPr>
              <a:lstStyle/>
              <a:p>
                <a:r>
                  <a:rPr lang="ja-JP" altLang="en-US" sz="1050">
                    <a:solidFill>
                      <a:srgbClr val="FF0000"/>
                    </a:solidFill>
                  </a:rPr>
                  <a:t>本質的に人当たりが良く常識人。対人的には金運に恵まれドライな気質を持つ。潜在意識には人情に厚く、人に優しい面がある。野心もありチャンスに強い。</a:t>
                </a:r>
              </a:p>
            </p:txBody>
          </p:sp>
        </p:grpSp>
        <p:sp>
          <p:nvSpPr>
            <p:cNvPr id="75" name="テキスト ボックス 74">
              <a:extLst>
                <a:ext uri="{FF2B5EF4-FFF2-40B4-BE49-F238E27FC236}">
                  <a16:creationId xmlns:a16="http://schemas.microsoft.com/office/drawing/2014/main" id="{29802A66-4B16-A44D-A20C-CD3E14FE095A}"/>
                </a:ext>
              </a:extLst>
            </p:cNvPr>
            <p:cNvSpPr txBox="1"/>
            <p:nvPr/>
          </p:nvSpPr>
          <p:spPr>
            <a:xfrm>
              <a:off x="3280093" y="1894465"/>
              <a:ext cx="3262432" cy="338554"/>
            </a:xfrm>
            <a:prstGeom prst="rect">
              <a:avLst/>
            </a:prstGeom>
            <a:noFill/>
          </p:spPr>
          <p:txBody>
            <a:bodyPr wrap="none" rtlCol="0">
              <a:spAutoFit/>
            </a:bodyPr>
            <a:lstStyle/>
            <a:p>
              <a:r>
                <a:rPr lang="ja-JP" altLang="en-US" sz="1600"/>
                <a:t>（大吉・中吉・小吉・小凶・凶）</a:t>
              </a:r>
              <a:endParaRPr lang="en-US" altLang="ja-JP" sz="1600" dirty="0"/>
            </a:p>
          </p:txBody>
        </p:sp>
      </p:grpSp>
      <p:grpSp>
        <p:nvGrpSpPr>
          <p:cNvPr id="5" name="グループ化 4">
            <a:extLst>
              <a:ext uri="{FF2B5EF4-FFF2-40B4-BE49-F238E27FC236}">
                <a16:creationId xmlns:a16="http://schemas.microsoft.com/office/drawing/2014/main" id="{538C1435-1421-6041-9F65-017DF46C8011}"/>
              </a:ext>
            </a:extLst>
          </p:cNvPr>
          <p:cNvGrpSpPr/>
          <p:nvPr/>
        </p:nvGrpSpPr>
        <p:grpSpPr>
          <a:xfrm>
            <a:off x="607237" y="4544145"/>
            <a:ext cx="6007278" cy="1806082"/>
            <a:chOff x="607237" y="4544145"/>
            <a:chExt cx="6007278" cy="1806082"/>
          </a:xfrm>
        </p:grpSpPr>
        <p:grpSp>
          <p:nvGrpSpPr>
            <p:cNvPr id="89" name="グループ化 88">
              <a:extLst>
                <a:ext uri="{FF2B5EF4-FFF2-40B4-BE49-F238E27FC236}">
                  <a16:creationId xmlns:a16="http://schemas.microsoft.com/office/drawing/2014/main" id="{14FF8376-C5AF-5248-BFF8-AB3D058AB00D}"/>
                </a:ext>
              </a:extLst>
            </p:cNvPr>
            <p:cNvGrpSpPr/>
            <p:nvPr/>
          </p:nvGrpSpPr>
          <p:grpSpPr>
            <a:xfrm>
              <a:off x="607237" y="4600246"/>
              <a:ext cx="5862534" cy="1749981"/>
              <a:chOff x="484994" y="5601453"/>
              <a:chExt cx="5862534" cy="1749981"/>
            </a:xfrm>
          </p:grpSpPr>
          <p:grpSp>
            <p:nvGrpSpPr>
              <p:cNvPr id="92" name="グループ化 91">
                <a:extLst>
                  <a:ext uri="{FF2B5EF4-FFF2-40B4-BE49-F238E27FC236}">
                    <a16:creationId xmlns:a16="http://schemas.microsoft.com/office/drawing/2014/main" id="{DE195FA0-74A4-E54A-9693-CBCA3A7DA2AD}"/>
                  </a:ext>
                </a:extLst>
              </p:cNvPr>
              <p:cNvGrpSpPr/>
              <p:nvPr/>
            </p:nvGrpSpPr>
            <p:grpSpPr>
              <a:xfrm>
                <a:off x="484994" y="5601453"/>
                <a:ext cx="5697296" cy="1238230"/>
                <a:chOff x="654077" y="1397550"/>
                <a:chExt cx="5697296" cy="1238230"/>
              </a:xfrm>
            </p:grpSpPr>
            <p:grpSp>
              <p:nvGrpSpPr>
                <p:cNvPr id="95" name="グループ化 94">
                  <a:extLst>
                    <a:ext uri="{FF2B5EF4-FFF2-40B4-BE49-F238E27FC236}">
                      <a16:creationId xmlns:a16="http://schemas.microsoft.com/office/drawing/2014/main" id="{B445EF40-3D3A-314D-B116-B75ABCAC4D62}"/>
                    </a:ext>
                  </a:extLst>
                </p:cNvPr>
                <p:cNvGrpSpPr/>
                <p:nvPr/>
              </p:nvGrpSpPr>
              <p:grpSpPr>
                <a:xfrm>
                  <a:off x="654077" y="1397550"/>
                  <a:ext cx="5697296" cy="1200329"/>
                  <a:chOff x="431654" y="1422539"/>
                  <a:chExt cx="5986851" cy="1200329"/>
                </a:xfrm>
              </p:grpSpPr>
              <p:sp>
                <p:nvSpPr>
                  <p:cNvPr id="101" name="テキスト ボックス 100">
                    <a:extLst>
                      <a:ext uri="{FF2B5EF4-FFF2-40B4-BE49-F238E27FC236}">
                        <a16:creationId xmlns:a16="http://schemas.microsoft.com/office/drawing/2014/main" id="{A654E936-1A02-E34D-AFCC-251E71812564}"/>
                      </a:ext>
                    </a:extLst>
                  </p:cNvPr>
                  <p:cNvSpPr txBox="1"/>
                  <p:nvPr/>
                </p:nvSpPr>
                <p:spPr>
                  <a:xfrm>
                    <a:off x="431654" y="1422539"/>
                    <a:ext cx="3173553" cy="1200329"/>
                  </a:xfrm>
                  <a:prstGeom prst="rect">
                    <a:avLst/>
                  </a:prstGeom>
                  <a:noFill/>
                </p:spPr>
                <p:txBody>
                  <a:bodyPr wrap="square" rtlCol="0">
                    <a:spAutoFit/>
                  </a:bodyPr>
                  <a:lstStyle/>
                  <a:p>
                    <a:r>
                      <a:rPr lang="ja-JP" altLang="en-US" sz="1200"/>
                      <a:t>◯　</a:t>
                    </a:r>
                    <a:r>
                      <a:rPr lang="en-US" altLang="ja-JP" sz="1200" dirty="0"/>
                      <a:t> 9</a:t>
                    </a:r>
                    <a:r>
                      <a:rPr lang="ja-JP" altLang="en-US" sz="1200"/>
                      <a:t>　△　</a:t>
                    </a:r>
                    <a:r>
                      <a:rPr lang="en-US" altLang="ja-JP" sz="1200" dirty="0"/>
                      <a:t>1</a:t>
                    </a:r>
                    <a:r>
                      <a:rPr lang="ja-JP" altLang="en-US" sz="1200"/>
                      <a:t>・</a:t>
                    </a:r>
                    <a:r>
                      <a:rPr lang="en-US" altLang="ja-JP" sz="1200" dirty="0"/>
                      <a:t>3</a:t>
                    </a:r>
                  </a:p>
                  <a:p>
                    <a:endParaRPr lang="en-US" altLang="ja-JP" sz="1200" dirty="0"/>
                  </a:p>
                  <a:p>
                    <a:r>
                      <a:rPr lang="ja-JP" altLang="en-US" sz="1200"/>
                      <a:t>本命星：四緑木星（人気・体裁）</a:t>
                    </a:r>
                    <a:endParaRPr kumimoji="1" lang="en-US" altLang="ja-JP" sz="1200" dirty="0"/>
                  </a:p>
                  <a:p>
                    <a:r>
                      <a:rPr lang="ja-JP" altLang="en-US" sz="1200"/>
                      <a:t>月命星：八白土星（チャンス・変化）</a:t>
                    </a:r>
                    <a:endParaRPr lang="en-US" altLang="ja-JP" sz="1200" dirty="0"/>
                  </a:p>
                  <a:p>
                    <a:r>
                      <a:rPr lang="ja-JP" altLang="en-US" sz="1200"/>
                      <a:t>潜在意識：九紫火星（頭脳・カリスマ）</a:t>
                    </a:r>
                    <a:endParaRPr kumimoji="1" lang="en-US" altLang="ja-JP" sz="1200" dirty="0"/>
                  </a:p>
                  <a:p>
                    <a:r>
                      <a:rPr lang="ja-JP" altLang="en-US" sz="1200"/>
                      <a:t>流れ：九紫火星（頭脳・カリスマ）</a:t>
                    </a:r>
                    <a:endParaRPr lang="en-US" altLang="ja-JP" sz="1200" dirty="0"/>
                  </a:p>
                </p:txBody>
              </p:sp>
              <p:sp>
                <p:nvSpPr>
                  <p:cNvPr id="102" name="テキスト ボックス 101">
                    <a:extLst>
                      <a:ext uri="{FF2B5EF4-FFF2-40B4-BE49-F238E27FC236}">
                        <a16:creationId xmlns:a16="http://schemas.microsoft.com/office/drawing/2014/main" id="{EF7551D2-36DF-A34E-A16A-266975C0EAAD}"/>
                      </a:ext>
                    </a:extLst>
                  </p:cNvPr>
                  <p:cNvSpPr txBox="1"/>
                  <p:nvPr/>
                </p:nvSpPr>
                <p:spPr>
                  <a:xfrm>
                    <a:off x="3997413" y="1661065"/>
                    <a:ext cx="2421092" cy="584775"/>
                  </a:xfrm>
                  <a:prstGeom prst="rect">
                    <a:avLst/>
                  </a:prstGeom>
                  <a:noFill/>
                </p:spPr>
                <p:txBody>
                  <a:bodyPr wrap="square" rtlCol="0">
                    <a:spAutoFit/>
                  </a:bodyPr>
                  <a:lstStyle/>
                  <a:p>
                    <a:r>
                      <a:rPr lang="en-US" altLang="ja-JP" sz="3200" b="1" dirty="0"/>
                      <a:t>4</a:t>
                    </a:r>
                    <a:r>
                      <a:rPr kumimoji="1" lang="ja-JP" altLang="en-US" sz="3200" b="1"/>
                      <a:t> </a:t>
                    </a:r>
                    <a:r>
                      <a:rPr lang="en-US" altLang="ja-JP" sz="3200" b="1" dirty="0"/>
                      <a:t>-</a:t>
                    </a:r>
                    <a:r>
                      <a:rPr kumimoji="1" lang="ja-JP" altLang="en-US" sz="3200" b="1"/>
                      <a:t> </a:t>
                    </a:r>
                    <a:r>
                      <a:rPr lang="en-US" altLang="ja-JP" sz="3200" b="1" dirty="0"/>
                      <a:t>8</a:t>
                    </a:r>
                    <a:r>
                      <a:rPr kumimoji="1" lang="ja-JP" altLang="en-US" sz="3200" b="1"/>
                      <a:t> </a:t>
                    </a:r>
                    <a:r>
                      <a:rPr lang="en-US" altLang="ja-JP" sz="3200" b="1" dirty="0"/>
                      <a:t>-</a:t>
                    </a:r>
                    <a:r>
                      <a:rPr kumimoji="1" lang="ja-JP" altLang="en-US" sz="3200" b="1"/>
                      <a:t> </a:t>
                    </a:r>
                    <a:r>
                      <a:rPr lang="en-US" altLang="ja-JP" sz="3200" b="1" dirty="0"/>
                      <a:t>9</a:t>
                    </a:r>
                    <a:r>
                      <a:rPr kumimoji="1" lang="en-US" altLang="ja-JP" sz="3200" b="1" dirty="0"/>
                      <a:t> - 9</a:t>
                    </a:r>
                    <a:endParaRPr kumimoji="1" lang="ja-JP" altLang="en-US" sz="3200" b="1"/>
                  </a:p>
                </p:txBody>
              </p:sp>
            </p:grpSp>
            <p:grpSp>
              <p:nvGrpSpPr>
                <p:cNvPr id="96" name="グループ化 95">
                  <a:extLst>
                    <a:ext uri="{FF2B5EF4-FFF2-40B4-BE49-F238E27FC236}">
                      <a16:creationId xmlns:a16="http://schemas.microsoft.com/office/drawing/2014/main" id="{E5CF4F8E-9127-FD42-851E-EF309CB4A992}"/>
                    </a:ext>
                  </a:extLst>
                </p:cNvPr>
                <p:cNvGrpSpPr/>
                <p:nvPr/>
              </p:nvGrpSpPr>
              <p:grpSpPr>
                <a:xfrm>
                  <a:off x="4047377" y="2248807"/>
                  <a:ext cx="1953665" cy="386973"/>
                  <a:chOff x="4334551" y="741336"/>
                  <a:chExt cx="1953665" cy="386973"/>
                </a:xfrm>
              </p:grpSpPr>
              <p:sp>
                <p:nvSpPr>
                  <p:cNvPr id="97" name="円/楕円 96">
                    <a:extLst>
                      <a:ext uri="{FF2B5EF4-FFF2-40B4-BE49-F238E27FC236}">
                        <a16:creationId xmlns:a16="http://schemas.microsoft.com/office/drawing/2014/main" id="{DE6FCAD1-1CEB-6840-8653-7C8909AD1D12}"/>
                      </a:ext>
                    </a:extLst>
                  </p:cNvPr>
                  <p:cNvSpPr/>
                  <p:nvPr/>
                </p:nvSpPr>
                <p:spPr>
                  <a:xfrm>
                    <a:off x="5396248" y="741336"/>
                    <a:ext cx="377129" cy="381000"/>
                  </a:xfrm>
                  <a:prstGeom prst="ellipse">
                    <a:avLst/>
                  </a:prstGeom>
                  <a:solidFill>
                    <a:srgbClr val="FEE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火</a:t>
                    </a:r>
                  </a:p>
                </p:txBody>
              </p:sp>
              <p:sp>
                <p:nvSpPr>
                  <p:cNvPr id="98" name="円/楕円 97">
                    <a:extLst>
                      <a:ext uri="{FF2B5EF4-FFF2-40B4-BE49-F238E27FC236}">
                        <a16:creationId xmlns:a16="http://schemas.microsoft.com/office/drawing/2014/main" id="{1D18A2E6-02D6-EF49-970C-21E8698E6FA1}"/>
                      </a:ext>
                    </a:extLst>
                  </p:cNvPr>
                  <p:cNvSpPr/>
                  <p:nvPr/>
                </p:nvSpPr>
                <p:spPr>
                  <a:xfrm>
                    <a:off x="4334551" y="747309"/>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木</a:t>
                    </a:r>
                    <a:endParaRPr kumimoji="1" lang="ja-JP" altLang="en-US">
                      <a:solidFill>
                        <a:schemeClr val="tx1"/>
                      </a:solidFill>
                    </a:endParaRPr>
                  </a:p>
                </p:txBody>
              </p:sp>
              <p:sp>
                <p:nvSpPr>
                  <p:cNvPr id="99" name="円/楕円 98">
                    <a:extLst>
                      <a:ext uri="{FF2B5EF4-FFF2-40B4-BE49-F238E27FC236}">
                        <a16:creationId xmlns:a16="http://schemas.microsoft.com/office/drawing/2014/main" id="{5A49FEED-A8E4-7F4F-ACFC-7E3DE225B397}"/>
                      </a:ext>
                    </a:extLst>
                  </p:cNvPr>
                  <p:cNvSpPr/>
                  <p:nvPr/>
                </p:nvSpPr>
                <p:spPr>
                  <a:xfrm>
                    <a:off x="4869447" y="741336"/>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ja-JP" altLang="en-US">
                      <a:solidFill>
                        <a:schemeClr val="tx1"/>
                      </a:solidFill>
                    </a:endParaRPr>
                  </a:p>
                </p:txBody>
              </p:sp>
              <p:sp>
                <p:nvSpPr>
                  <p:cNvPr id="100" name="円/楕円 99">
                    <a:extLst>
                      <a:ext uri="{FF2B5EF4-FFF2-40B4-BE49-F238E27FC236}">
                        <a16:creationId xmlns:a16="http://schemas.microsoft.com/office/drawing/2014/main" id="{788ACEB5-1516-4543-9A7C-AA807253DF31}"/>
                      </a:ext>
                    </a:extLst>
                  </p:cNvPr>
                  <p:cNvSpPr/>
                  <p:nvPr/>
                </p:nvSpPr>
                <p:spPr>
                  <a:xfrm>
                    <a:off x="5911087" y="741971"/>
                    <a:ext cx="377129" cy="381000"/>
                  </a:xfrm>
                  <a:prstGeom prst="ellipse">
                    <a:avLst/>
                  </a:prstGeom>
                  <a:solidFill>
                    <a:srgbClr val="FEE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火</a:t>
                    </a:r>
                    <a:endParaRPr kumimoji="1" lang="ja-JP" altLang="en-US">
                      <a:solidFill>
                        <a:schemeClr val="tx1"/>
                      </a:solidFill>
                    </a:endParaRPr>
                  </a:p>
                </p:txBody>
              </p:sp>
            </p:grpSp>
          </p:grpSp>
          <p:sp>
            <p:nvSpPr>
              <p:cNvPr id="91" name="テキスト ボックス 90">
                <a:extLst>
                  <a:ext uri="{FF2B5EF4-FFF2-40B4-BE49-F238E27FC236}">
                    <a16:creationId xmlns:a16="http://schemas.microsoft.com/office/drawing/2014/main" id="{0D037BF3-AA85-784B-A485-E080A509A0D0}"/>
                  </a:ext>
                </a:extLst>
              </p:cNvPr>
              <p:cNvSpPr txBox="1"/>
              <p:nvPr/>
            </p:nvSpPr>
            <p:spPr>
              <a:xfrm>
                <a:off x="625743" y="6935936"/>
                <a:ext cx="5721785" cy="415498"/>
              </a:xfrm>
              <a:prstGeom prst="rect">
                <a:avLst/>
              </a:prstGeom>
              <a:noFill/>
            </p:spPr>
            <p:txBody>
              <a:bodyPr wrap="square" rtlCol="0">
                <a:spAutoFit/>
              </a:bodyPr>
              <a:lstStyle/>
              <a:p>
                <a:r>
                  <a:rPr lang="ja-JP" altLang="en-US" sz="1050">
                    <a:solidFill>
                      <a:srgbClr val="FF0000"/>
                    </a:solidFill>
                  </a:rPr>
                  <a:t>本質的に人当たりが良く常識人。対人的には野心もありチャンスに強い。潜在意識には頭脳明晰で強い信念を持ち、その傾向は強い。</a:t>
                </a:r>
              </a:p>
            </p:txBody>
          </p:sp>
        </p:grpSp>
        <p:sp>
          <p:nvSpPr>
            <p:cNvPr id="76" name="テキスト ボックス 75">
              <a:extLst>
                <a:ext uri="{FF2B5EF4-FFF2-40B4-BE49-F238E27FC236}">
                  <a16:creationId xmlns:a16="http://schemas.microsoft.com/office/drawing/2014/main" id="{B22379D8-4EF0-724E-B79E-41E7759DED7E}"/>
                </a:ext>
              </a:extLst>
            </p:cNvPr>
            <p:cNvSpPr txBox="1"/>
            <p:nvPr/>
          </p:nvSpPr>
          <p:spPr>
            <a:xfrm>
              <a:off x="3352083" y="4544145"/>
              <a:ext cx="3262432" cy="338554"/>
            </a:xfrm>
            <a:prstGeom prst="rect">
              <a:avLst/>
            </a:prstGeom>
            <a:noFill/>
          </p:spPr>
          <p:txBody>
            <a:bodyPr wrap="none" rtlCol="0">
              <a:spAutoFit/>
            </a:bodyPr>
            <a:lstStyle/>
            <a:p>
              <a:r>
                <a:rPr lang="ja-JP" altLang="en-US" sz="1600"/>
                <a:t>（大吉・中吉・小吉・小凶・凶）</a:t>
              </a:r>
              <a:endParaRPr lang="en-US" altLang="ja-JP" sz="1600" dirty="0"/>
            </a:p>
          </p:txBody>
        </p:sp>
      </p:grpSp>
      <p:grpSp>
        <p:nvGrpSpPr>
          <p:cNvPr id="6" name="グループ化 5">
            <a:extLst>
              <a:ext uri="{FF2B5EF4-FFF2-40B4-BE49-F238E27FC236}">
                <a16:creationId xmlns:a16="http://schemas.microsoft.com/office/drawing/2014/main" id="{9844563E-C8D1-F142-8669-213B6A0CF4BC}"/>
              </a:ext>
            </a:extLst>
          </p:cNvPr>
          <p:cNvGrpSpPr/>
          <p:nvPr/>
        </p:nvGrpSpPr>
        <p:grpSpPr>
          <a:xfrm>
            <a:off x="533909" y="7120477"/>
            <a:ext cx="6143624" cy="1895854"/>
            <a:chOff x="533909" y="7120477"/>
            <a:chExt cx="6143624" cy="1895854"/>
          </a:xfrm>
        </p:grpSpPr>
        <p:grpSp>
          <p:nvGrpSpPr>
            <p:cNvPr id="3" name="グループ化 2">
              <a:extLst>
                <a:ext uri="{FF2B5EF4-FFF2-40B4-BE49-F238E27FC236}">
                  <a16:creationId xmlns:a16="http://schemas.microsoft.com/office/drawing/2014/main" id="{7C8AEC32-35DC-B94A-A16D-6B7560CD35B7}"/>
                </a:ext>
              </a:extLst>
            </p:cNvPr>
            <p:cNvGrpSpPr/>
            <p:nvPr/>
          </p:nvGrpSpPr>
          <p:grpSpPr>
            <a:xfrm>
              <a:off x="533909" y="7259370"/>
              <a:ext cx="5790182" cy="1756961"/>
              <a:chOff x="414191" y="7723400"/>
              <a:chExt cx="5790182" cy="1756961"/>
            </a:xfrm>
          </p:grpSpPr>
          <p:grpSp>
            <p:nvGrpSpPr>
              <p:cNvPr id="70" name="グループ化 69">
                <a:extLst>
                  <a:ext uri="{FF2B5EF4-FFF2-40B4-BE49-F238E27FC236}">
                    <a16:creationId xmlns:a16="http://schemas.microsoft.com/office/drawing/2014/main" id="{8F9A9DD5-F899-B64C-A30D-6BE331EB7419}"/>
                  </a:ext>
                </a:extLst>
              </p:cNvPr>
              <p:cNvGrpSpPr/>
              <p:nvPr/>
            </p:nvGrpSpPr>
            <p:grpSpPr>
              <a:xfrm>
                <a:off x="507076" y="7723400"/>
                <a:ext cx="5697297" cy="1384995"/>
                <a:chOff x="654076" y="1397550"/>
                <a:chExt cx="5697297" cy="1384995"/>
              </a:xfrm>
            </p:grpSpPr>
            <p:grpSp>
              <p:nvGrpSpPr>
                <p:cNvPr id="72" name="グループ化 71">
                  <a:extLst>
                    <a:ext uri="{FF2B5EF4-FFF2-40B4-BE49-F238E27FC236}">
                      <a16:creationId xmlns:a16="http://schemas.microsoft.com/office/drawing/2014/main" id="{FEDB20CA-87CA-5A4B-BA14-EF725B64C146}"/>
                    </a:ext>
                  </a:extLst>
                </p:cNvPr>
                <p:cNvGrpSpPr/>
                <p:nvPr/>
              </p:nvGrpSpPr>
              <p:grpSpPr>
                <a:xfrm>
                  <a:off x="654076" y="1397550"/>
                  <a:ext cx="5697297" cy="1384995"/>
                  <a:chOff x="431653" y="1422539"/>
                  <a:chExt cx="5986852" cy="1384995"/>
                </a:xfrm>
              </p:grpSpPr>
              <p:sp>
                <p:nvSpPr>
                  <p:cNvPr id="83" name="テキスト ボックス 82">
                    <a:extLst>
                      <a:ext uri="{FF2B5EF4-FFF2-40B4-BE49-F238E27FC236}">
                        <a16:creationId xmlns:a16="http://schemas.microsoft.com/office/drawing/2014/main" id="{3F4CB833-BAE1-1B45-8207-B0FE056449FA}"/>
                      </a:ext>
                    </a:extLst>
                  </p:cNvPr>
                  <p:cNvSpPr txBox="1"/>
                  <p:nvPr/>
                </p:nvSpPr>
                <p:spPr>
                  <a:xfrm>
                    <a:off x="431653" y="1422539"/>
                    <a:ext cx="3399974" cy="1384995"/>
                  </a:xfrm>
                  <a:prstGeom prst="rect">
                    <a:avLst/>
                  </a:prstGeom>
                  <a:noFill/>
                </p:spPr>
                <p:txBody>
                  <a:bodyPr wrap="square" rtlCol="0">
                    <a:spAutoFit/>
                  </a:bodyPr>
                  <a:lstStyle/>
                  <a:p>
                    <a:r>
                      <a:rPr lang="ja-JP" altLang="en-US" sz="1200"/>
                      <a:t>◯　</a:t>
                    </a:r>
                    <a:r>
                      <a:rPr lang="en-US" altLang="ja-JP" sz="1200" dirty="0"/>
                      <a:t> 3</a:t>
                    </a:r>
                    <a:r>
                      <a:rPr lang="ja-JP" altLang="en-US" sz="1200"/>
                      <a:t>　△　</a:t>
                    </a:r>
                    <a:r>
                      <a:rPr lang="en-US" altLang="ja-JP" sz="1200" dirty="0"/>
                      <a:t>1</a:t>
                    </a:r>
                    <a:r>
                      <a:rPr lang="ja-JP" altLang="en-US" sz="1200"/>
                      <a:t>　</a:t>
                    </a:r>
                    <a:endParaRPr lang="en-US" altLang="ja-JP" sz="1200" dirty="0"/>
                  </a:p>
                  <a:p>
                    <a:endParaRPr lang="en-US" altLang="ja-JP" sz="1200" dirty="0"/>
                  </a:p>
                  <a:p>
                    <a:r>
                      <a:rPr lang="ja-JP" altLang="en-US" sz="1200"/>
                      <a:t>本命星：四緑木星（人気・体裁）</a:t>
                    </a:r>
                    <a:endParaRPr lang="en-US" altLang="ja-JP" sz="1200" dirty="0"/>
                  </a:p>
                  <a:p>
                    <a:r>
                      <a:rPr lang="ja-JP" altLang="en-US" sz="1200"/>
                      <a:t>月命星：九紫火星（頭脳・カリスマ）</a:t>
                    </a:r>
                    <a:endParaRPr lang="en-US" altLang="ja-JP" sz="1200" dirty="0"/>
                  </a:p>
                  <a:p>
                    <a:r>
                      <a:rPr lang="ja-JP" altLang="en-US" sz="1200"/>
                      <a:t>潜在意識：八白土星（チャンス・変化）</a:t>
                    </a:r>
                    <a:endParaRPr kumimoji="1" lang="en-US" altLang="ja-JP" sz="1200" dirty="0"/>
                  </a:p>
                  <a:p>
                    <a:r>
                      <a:rPr lang="ja-JP" altLang="en-US" sz="1200"/>
                      <a:t>流れ：一白水星（人情・アイデア）</a:t>
                    </a:r>
                    <a:endParaRPr lang="en-US" altLang="ja-JP" sz="1200" dirty="0"/>
                  </a:p>
                  <a:p>
                    <a:endParaRPr lang="en-US" altLang="ja-JP" sz="1200" dirty="0"/>
                  </a:p>
                </p:txBody>
              </p:sp>
              <p:sp>
                <p:nvSpPr>
                  <p:cNvPr id="84" name="テキスト ボックス 83">
                    <a:extLst>
                      <a:ext uri="{FF2B5EF4-FFF2-40B4-BE49-F238E27FC236}">
                        <a16:creationId xmlns:a16="http://schemas.microsoft.com/office/drawing/2014/main" id="{149389D0-E9D5-694F-9856-6CB59BD561C4}"/>
                      </a:ext>
                    </a:extLst>
                  </p:cNvPr>
                  <p:cNvSpPr txBox="1"/>
                  <p:nvPr/>
                </p:nvSpPr>
                <p:spPr>
                  <a:xfrm>
                    <a:off x="3997413" y="1661065"/>
                    <a:ext cx="2421092" cy="584775"/>
                  </a:xfrm>
                  <a:prstGeom prst="rect">
                    <a:avLst/>
                  </a:prstGeom>
                  <a:noFill/>
                </p:spPr>
                <p:txBody>
                  <a:bodyPr wrap="square" rtlCol="0">
                    <a:spAutoFit/>
                  </a:bodyPr>
                  <a:lstStyle/>
                  <a:p>
                    <a:r>
                      <a:rPr lang="en-US" altLang="ja-JP" sz="3200" b="1" dirty="0"/>
                      <a:t>4</a:t>
                    </a:r>
                    <a:r>
                      <a:rPr kumimoji="1" lang="ja-JP" altLang="en-US" sz="3200" b="1"/>
                      <a:t> </a:t>
                    </a:r>
                    <a:r>
                      <a:rPr lang="en-US" altLang="ja-JP" sz="3200" b="1" dirty="0"/>
                      <a:t>-</a:t>
                    </a:r>
                    <a:r>
                      <a:rPr kumimoji="1" lang="ja-JP" altLang="en-US" sz="3200" b="1"/>
                      <a:t> </a:t>
                    </a:r>
                    <a:r>
                      <a:rPr kumimoji="1" lang="en-US" altLang="ja-JP" sz="3200" b="1" dirty="0"/>
                      <a:t>9</a:t>
                    </a:r>
                    <a:r>
                      <a:rPr kumimoji="1" lang="ja-JP" altLang="en-US" sz="3200" b="1"/>
                      <a:t> </a:t>
                    </a:r>
                    <a:r>
                      <a:rPr lang="en-US" altLang="ja-JP" sz="3200" b="1" dirty="0"/>
                      <a:t>-</a:t>
                    </a:r>
                    <a:r>
                      <a:rPr kumimoji="1" lang="ja-JP" altLang="en-US" sz="3200" b="1"/>
                      <a:t> </a:t>
                    </a:r>
                    <a:r>
                      <a:rPr kumimoji="1" lang="en-US" altLang="ja-JP" sz="3200" b="1" dirty="0"/>
                      <a:t>8 - </a:t>
                    </a:r>
                    <a:r>
                      <a:rPr lang="en-US" altLang="ja-JP" sz="3200" b="1" dirty="0"/>
                      <a:t>1</a:t>
                    </a:r>
                    <a:endParaRPr kumimoji="1" lang="ja-JP" altLang="en-US" sz="3200" b="1"/>
                  </a:p>
                </p:txBody>
              </p:sp>
            </p:grpSp>
            <p:grpSp>
              <p:nvGrpSpPr>
                <p:cNvPr id="78" name="グループ化 77">
                  <a:extLst>
                    <a:ext uri="{FF2B5EF4-FFF2-40B4-BE49-F238E27FC236}">
                      <a16:creationId xmlns:a16="http://schemas.microsoft.com/office/drawing/2014/main" id="{56933781-C3FA-9C44-8197-B957925B274A}"/>
                    </a:ext>
                  </a:extLst>
                </p:cNvPr>
                <p:cNvGrpSpPr/>
                <p:nvPr/>
              </p:nvGrpSpPr>
              <p:grpSpPr>
                <a:xfrm>
                  <a:off x="4047377" y="2221070"/>
                  <a:ext cx="1953665" cy="386973"/>
                  <a:chOff x="4334551" y="741336"/>
                  <a:chExt cx="1953665" cy="386973"/>
                </a:xfrm>
              </p:grpSpPr>
              <p:sp>
                <p:nvSpPr>
                  <p:cNvPr id="79" name="円/楕円 78">
                    <a:extLst>
                      <a:ext uri="{FF2B5EF4-FFF2-40B4-BE49-F238E27FC236}">
                        <a16:creationId xmlns:a16="http://schemas.microsoft.com/office/drawing/2014/main" id="{8908193C-7402-BA4A-A45C-7E9442556072}"/>
                      </a:ext>
                    </a:extLst>
                  </p:cNvPr>
                  <p:cNvSpPr/>
                  <p:nvPr/>
                </p:nvSpPr>
                <p:spPr>
                  <a:xfrm>
                    <a:off x="5396248" y="741336"/>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ja-JP" altLang="en-US">
                      <a:solidFill>
                        <a:schemeClr val="tx1"/>
                      </a:solidFill>
                    </a:endParaRPr>
                  </a:p>
                </p:txBody>
              </p:sp>
              <p:sp>
                <p:nvSpPr>
                  <p:cNvPr id="80" name="円/楕円 79">
                    <a:extLst>
                      <a:ext uri="{FF2B5EF4-FFF2-40B4-BE49-F238E27FC236}">
                        <a16:creationId xmlns:a16="http://schemas.microsoft.com/office/drawing/2014/main" id="{5B1DB85A-EB4A-C74E-A707-5E5EE0E04423}"/>
                      </a:ext>
                    </a:extLst>
                  </p:cNvPr>
                  <p:cNvSpPr/>
                  <p:nvPr/>
                </p:nvSpPr>
                <p:spPr>
                  <a:xfrm>
                    <a:off x="4334551" y="747309"/>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木</a:t>
                    </a:r>
                    <a:endParaRPr kumimoji="1" lang="ja-JP" altLang="en-US">
                      <a:solidFill>
                        <a:schemeClr val="tx1"/>
                      </a:solidFill>
                    </a:endParaRPr>
                  </a:p>
                </p:txBody>
              </p:sp>
              <p:sp>
                <p:nvSpPr>
                  <p:cNvPr id="81" name="円/楕円 80">
                    <a:extLst>
                      <a:ext uri="{FF2B5EF4-FFF2-40B4-BE49-F238E27FC236}">
                        <a16:creationId xmlns:a16="http://schemas.microsoft.com/office/drawing/2014/main" id="{B1107161-EF37-6642-B3D2-F11658704495}"/>
                      </a:ext>
                    </a:extLst>
                  </p:cNvPr>
                  <p:cNvSpPr/>
                  <p:nvPr/>
                </p:nvSpPr>
                <p:spPr>
                  <a:xfrm>
                    <a:off x="4869447" y="741336"/>
                    <a:ext cx="377129" cy="381000"/>
                  </a:xfrm>
                  <a:prstGeom prst="ellipse">
                    <a:avLst/>
                  </a:prstGeom>
                  <a:solidFill>
                    <a:srgbClr val="FEE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火</a:t>
                    </a:r>
                  </a:p>
                </p:txBody>
              </p:sp>
              <p:sp>
                <p:nvSpPr>
                  <p:cNvPr id="82" name="円/楕円 81">
                    <a:extLst>
                      <a:ext uri="{FF2B5EF4-FFF2-40B4-BE49-F238E27FC236}">
                        <a16:creationId xmlns:a16="http://schemas.microsoft.com/office/drawing/2014/main" id="{74FC072D-254E-804A-8638-DDB645A5A6B4}"/>
                      </a:ext>
                    </a:extLst>
                  </p:cNvPr>
                  <p:cNvSpPr/>
                  <p:nvPr/>
                </p:nvSpPr>
                <p:spPr>
                  <a:xfrm>
                    <a:off x="5911087" y="741971"/>
                    <a:ext cx="377129" cy="381000"/>
                  </a:xfrm>
                  <a:prstGeom prst="ellips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水</a:t>
                    </a:r>
                    <a:endParaRPr kumimoji="1" lang="ja-JP" altLang="en-US">
                      <a:solidFill>
                        <a:schemeClr val="tx1"/>
                      </a:solidFill>
                    </a:endParaRPr>
                  </a:p>
                </p:txBody>
              </p:sp>
            </p:grpSp>
          </p:grpSp>
          <p:sp>
            <p:nvSpPr>
              <p:cNvPr id="46" name="テキスト ボックス 45">
                <a:extLst>
                  <a:ext uri="{FF2B5EF4-FFF2-40B4-BE49-F238E27FC236}">
                    <a16:creationId xmlns:a16="http://schemas.microsoft.com/office/drawing/2014/main" id="{382B09B5-A4E8-9147-A35C-4D724EE190A8}"/>
                  </a:ext>
                </a:extLst>
              </p:cNvPr>
              <p:cNvSpPr txBox="1"/>
              <p:nvPr/>
            </p:nvSpPr>
            <p:spPr>
              <a:xfrm>
                <a:off x="414191" y="9064863"/>
                <a:ext cx="5721785" cy="415498"/>
              </a:xfrm>
              <a:prstGeom prst="rect">
                <a:avLst/>
              </a:prstGeom>
              <a:noFill/>
            </p:spPr>
            <p:txBody>
              <a:bodyPr wrap="square" rtlCol="0">
                <a:spAutoFit/>
              </a:bodyPr>
              <a:lstStyle/>
              <a:p>
                <a:r>
                  <a:rPr lang="ja-JP" altLang="en-US" sz="1050">
                    <a:solidFill>
                      <a:srgbClr val="FF0000"/>
                    </a:solidFill>
                  </a:rPr>
                  <a:t>本質的に人当たりが良く常識人。対人的には頭脳明晰で強い信念を持つ。潜在意識には野心を持ちチャンスに強い面がある。人情に厚く人に優しい。悩みやすい。</a:t>
                </a:r>
              </a:p>
            </p:txBody>
          </p:sp>
        </p:grpSp>
        <p:sp>
          <p:nvSpPr>
            <p:cNvPr id="77" name="テキスト ボックス 76">
              <a:extLst>
                <a:ext uri="{FF2B5EF4-FFF2-40B4-BE49-F238E27FC236}">
                  <a16:creationId xmlns:a16="http://schemas.microsoft.com/office/drawing/2014/main" id="{9FDD5DD9-A39C-0644-8288-55E2A80C84C3}"/>
                </a:ext>
              </a:extLst>
            </p:cNvPr>
            <p:cNvSpPr txBox="1"/>
            <p:nvPr/>
          </p:nvSpPr>
          <p:spPr>
            <a:xfrm>
              <a:off x="3415101" y="7120477"/>
              <a:ext cx="3262432" cy="338554"/>
            </a:xfrm>
            <a:prstGeom prst="rect">
              <a:avLst/>
            </a:prstGeom>
            <a:noFill/>
          </p:spPr>
          <p:txBody>
            <a:bodyPr wrap="none" rtlCol="0">
              <a:spAutoFit/>
            </a:bodyPr>
            <a:lstStyle/>
            <a:p>
              <a:r>
                <a:rPr lang="ja-JP" altLang="en-US" sz="1600"/>
                <a:t>（大吉・中吉・小吉・小凶・凶）</a:t>
              </a:r>
              <a:endParaRPr lang="en-US" altLang="ja-JP" sz="1600" dirty="0"/>
            </a:p>
          </p:txBody>
        </p:sp>
      </p:grpSp>
    </p:spTree>
    <p:extLst>
      <p:ext uri="{BB962C8B-B14F-4D97-AF65-F5344CB8AC3E}">
        <p14:creationId xmlns:p14="http://schemas.microsoft.com/office/powerpoint/2010/main" val="23784684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テキスト ボックス 72">
            <a:extLst>
              <a:ext uri="{FF2B5EF4-FFF2-40B4-BE49-F238E27FC236}">
                <a16:creationId xmlns:a16="http://schemas.microsoft.com/office/drawing/2014/main" id="{4D7A918A-90BA-D34E-A23F-982E9A390356}"/>
              </a:ext>
            </a:extLst>
          </p:cNvPr>
          <p:cNvSpPr txBox="1"/>
          <p:nvPr/>
        </p:nvSpPr>
        <p:spPr>
          <a:xfrm>
            <a:off x="634838" y="331424"/>
            <a:ext cx="6223162" cy="584775"/>
          </a:xfrm>
          <a:prstGeom prst="rect">
            <a:avLst/>
          </a:prstGeom>
          <a:noFill/>
        </p:spPr>
        <p:txBody>
          <a:bodyPr wrap="square" rtlCol="0">
            <a:spAutoFit/>
          </a:bodyPr>
          <a:lstStyle/>
          <a:p>
            <a:r>
              <a:rPr lang="ja-JP" altLang="en-US" sz="3200" b="1"/>
              <a:t>五黄土星</a:t>
            </a:r>
            <a:r>
              <a:rPr lang="ja-JP" altLang="en-US" sz="2000" b="1"/>
              <a:t>（ごおうどせい）</a:t>
            </a:r>
            <a:endParaRPr kumimoji="1" lang="ja-JP" altLang="en-US" sz="2000" b="1"/>
          </a:p>
        </p:txBody>
      </p:sp>
      <p:sp>
        <p:nvSpPr>
          <p:cNvPr id="92" name="テキスト ボックス 91">
            <a:extLst>
              <a:ext uri="{FF2B5EF4-FFF2-40B4-BE49-F238E27FC236}">
                <a16:creationId xmlns:a16="http://schemas.microsoft.com/office/drawing/2014/main" id="{EEFB9725-6B9B-464C-B695-44CB89834402}"/>
              </a:ext>
            </a:extLst>
          </p:cNvPr>
          <p:cNvSpPr txBox="1"/>
          <p:nvPr/>
        </p:nvSpPr>
        <p:spPr>
          <a:xfrm>
            <a:off x="5266220" y="152303"/>
            <a:ext cx="1460656" cy="253916"/>
          </a:xfrm>
          <a:prstGeom prst="rect">
            <a:avLst/>
          </a:prstGeom>
          <a:noFill/>
        </p:spPr>
        <p:txBody>
          <a:bodyPr wrap="none" rtlCol="0">
            <a:spAutoFit/>
          </a:bodyPr>
          <a:lstStyle/>
          <a:p>
            <a:r>
              <a:rPr kumimoji="1" lang="ja-JP" altLang="en-US" sz="1050"/>
              <a:t>九星氣学 </a:t>
            </a:r>
            <a:r>
              <a:rPr kumimoji="1" lang="en-US" altLang="ja-JP" sz="1050" dirty="0"/>
              <a:t>81</a:t>
            </a:r>
            <a:r>
              <a:rPr kumimoji="1" lang="ja-JP" altLang="en-US" sz="1050"/>
              <a:t> 性格一覧</a:t>
            </a:r>
          </a:p>
        </p:txBody>
      </p:sp>
      <p:sp>
        <p:nvSpPr>
          <p:cNvPr id="93" name="スライド番号プレースホルダー 3">
            <a:extLst>
              <a:ext uri="{FF2B5EF4-FFF2-40B4-BE49-F238E27FC236}">
                <a16:creationId xmlns:a16="http://schemas.microsoft.com/office/drawing/2014/main" id="{686A800B-2FE4-0E48-95AD-08F142869A16}"/>
              </a:ext>
            </a:extLst>
          </p:cNvPr>
          <p:cNvSpPr>
            <a:spLocks noGrp="1"/>
          </p:cNvSpPr>
          <p:nvPr>
            <p:ph type="sldNum" sz="quarter" idx="12"/>
          </p:nvPr>
        </p:nvSpPr>
        <p:spPr>
          <a:xfrm>
            <a:off x="4843463" y="9181397"/>
            <a:ext cx="1543050" cy="527403"/>
          </a:xfrm>
        </p:spPr>
        <p:txBody>
          <a:bodyPr/>
          <a:lstStyle/>
          <a:p>
            <a:fld id="{1D026AE3-2BCD-4743-B55E-347788B72823}" type="slidenum">
              <a:rPr kumimoji="1" lang="ja-JP" altLang="en-US" smtClean="0"/>
              <a:t>13</a:t>
            </a:fld>
            <a:endParaRPr kumimoji="1" lang="ja-JP" altLang="en-US"/>
          </a:p>
        </p:txBody>
      </p:sp>
      <p:grpSp>
        <p:nvGrpSpPr>
          <p:cNvPr id="2" name="グループ化 1">
            <a:extLst>
              <a:ext uri="{FF2B5EF4-FFF2-40B4-BE49-F238E27FC236}">
                <a16:creationId xmlns:a16="http://schemas.microsoft.com/office/drawing/2014/main" id="{46534E99-3405-B84F-BBF5-9CE115671C86}"/>
              </a:ext>
            </a:extLst>
          </p:cNvPr>
          <p:cNvGrpSpPr/>
          <p:nvPr/>
        </p:nvGrpSpPr>
        <p:grpSpPr>
          <a:xfrm>
            <a:off x="634838" y="1894465"/>
            <a:ext cx="5907687" cy="1769593"/>
            <a:chOff x="634838" y="1894465"/>
            <a:chExt cx="5907687" cy="1769593"/>
          </a:xfrm>
        </p:grpSpPr>
        <p:grpSp>
          <p:nvGrpSpPr>
            <p:cNvPr id="3" name="グループ化 2">
              <a:extLst>
                <a:ext uri="{FF2B5EF4-FFF2-40B4-BE49-F238E27FC236}">
                  <a16:creationId xmlns:a16="http://schemas.microsoft.com/office/drawing/2014/main" id="{34159C1E-C9FF-6E49-825A-77658F803383}"/>
                </a:ext>
              </a:extLst>
            </p:cNvPr>
            <p:cNvGrpSpPr/>
            <p:nvPr/>
          </p:nvGrpSpPr>
          <p:grpSpPr>
            <a:xfrm>
              <a:off x="634838" y="1937069"/>
              <a:ext cx="5721785" cy="1726989"/>
              <a:chOff x="666832" y="4010385"/>
              <a:chExt cx="5721785" cy="1726989"/>
            </a:xfrm>
          </p:grpSpPr>
          <p:grpSp>
            <p:nvGrpSpPr>
              <p:cNvPr id="53" name="グループ化 52">
                <a:extLst>
                  <a:ext uri="{FF2B5EF4-FFF2-40B4-BE49-F238E27FC236}">
                    <a16:creationId xmlns:a16="http://schemas.microsoft.com/office/drawing/2014/main" id="{4A36F361-3C33-FB44-AC01-45E592F638ED}"/>
                  </a:ext>
                </a:extLst>
              </p:cNvPr>
              <p:cNvGrpSpPr/>
              <p:nvPr/>
            </p:nvGrpSpPr>
            <p:grpSpPr>
              <a:xfrm>
                <a:off x="691321" y="4010385"/>
                <a:ext cx="5697296" cy="1262409"/>
                <a:chOff x="654077" y="1397550"/>
                <a:chExt cx="5697296" cy="1262409"/>
              </a:xfrm>
            </p:grpSpPr>
            <p:grpSp>
              <p:nvGrpSpPr>
                <p:cNvPr id="56" name="グループ化 55">
                  <a:extLst>
                    <a:ext uri="{FF2B5EF4-FFF2-40B4-BE49-F238E27FC236}">
                      <a16:creationId xmlns:a16="http://schemas.microsoft.com/office/drawing/2014/main" id="{83882253-EA77-F049-9CBE-35D324D26736}"/>
                    </a:ext>
                  </a:extLst>
                </p:cNvPr>
                <p:cNvGrpSpPr/>
                <p:nvPr/>
              </p:nvGrpSpPr>
              <p:grpSpPr>
                <a:xfrm>
                  <a:off x="654077" y="1397550"/>
                  <a:ext cx="5697296" cy="1200329"/>
                  <a:chOff x="431654" y="1422539"/>
                  <a:chExt cx="5986851" cy="1200329"/>
                </a:xfrm>
              </p:grpSpPr>
              <p:sp>
                <p:nvSpPr>
                  <p:cNvPr id="71" name="テキスト ボックス 70">
                    <a:extLst>
                      <a:ext uri="{FF2B5EF4-FFF2-40B4-BE49-F238E27FC236}">
                        <a16:creationId xmlns:a16="http://schemas.microsoft.com/office/drawing/2014/main" id="{E5603D7A-F8E9-AE4E-A797-579256DC5BF4}"/>
                      </a:ext>
                    </a:extLst>
                  </p:cNvPr>
                  <p:cNvSpPr txBox="1"/>
                  <p:nvPr/>
                </p:nvSpPr>
                <p:spPr>
                  <a:xfrm>
                    <a:off x="431654" y="1422539"/>
                    <a:ext cx="3200131" cy="1200329"/>
                  </a:xfrm>
                  <a:prstGeom prst="rect">
                    <a:avLst/>
                  </a:prstGeom>
                  <a:noFill/>
                </p:spPr>
                <p:txBody>
                  <a:bodyPr wrap="square" rtlCol="0">
                    <a:spAutoFit/>
                  </a:bodyPr>
                  <a:lstStyle/>
                  <a:p>
                    <a:r>
                      <a:rPr lang="ja-JP" altLang="en-US" sz="1200"/>
                      <a:t>◯　</a:t>
                    </a:r>
                    <a:r>
                      <a:rPr lang="en-US" altLang="ja-JP" sz="1200" dirty="0"/>
                      <a:t> 6</a:t>
                    </a:r>
                    <a:r>
                      <a:rPr lang="ja-JP" altLang="en-US" sz="1200"/>
                      <a:t>・</a:t>
                    </a:r>
                    <a:r>
                      <a:rPr lang="en-US" altLang="ja-JP" sz="1200" dirty="0"/>
                      <a:t>7</a:t>
                    </a:r>
                    <a:r>
                      <a:rPr lang="ja-JP" altLang="en-US" sz="1200"/>
                      <a:t>　△　</a:t>
                    </a:r>
                    <a:r>
                      <a:rPr lang="en-US" altLang="ja-JP" sz="1200" dirty="0"/>
                      <a:t>9</a:t>
                    </a:r>
                    <a:r>
                      <a:rPr lang="ja-JP" altLang="en-US" sz="1200"/>
                      <a:t>・</a:t>
                    </a:r>
                    <a:r>
                      <a:rPr lang="en-US" altLang="ja-JP" sz="1200" dirty="0"/>
                      <a:t>2</a:t>
                    </a:r>
                    <a:r>
                      <a:rPr lang="ja-JP" altLang="en-US" sz="1200"/>
                      <a:t>・</a:t>
                    </a:r>
                    <a:r>
                      <a:rPr lang="en-US" altLang="ja-JP" sz="1200" dirty="0"/>
                      <a:t>8</a:t>
                    </a:r>
                    <a:r>
                      <a:rPr lang="ja-JP" altLang="en-US" sz="1200"/>
                      <a:t>　</a:t>
                    </a:r>
                    <a:endParaRPr kumimoji="1" lang="en-US" altLang="ja-JP" sz="1200" dirty="0"/>
                  </a:p>
                  <a:p>
                    <a:endParaRPr lang="en-US" altLang="ja-JP" sz="1200" dirty="0"/>
                  </a:p>
                  <a:p>
                    <a:r>
                      <a:rPr lang="ja-JP" altLang="en-US" sz="1200"/>
                      <a:t>本命星：五黄土星（支配・リーダー）</a:t>
                    </a:r>
                    <a:endParaRPr kumimoji="1" lang="en-US" altLang="ja-JP" sz="1200" dirty="0"/>
                  </a:p>
                  <a:p>
                    <a:r>
                      <a:rPr lang="ja-JP" altLang="en-US" sz="1200"/>
                      <a:t>月命星：一白水星（人情・アイデア）</a:t>
                    </a:r>
                    <a:endParaRPr lang="en-US" altLang="ja-JP" sz="1200" dirty="0"/>
                  </a:p>
                  <a:p>
                    <a:r>
                      <a:rPr lang="ja-JP" altLang="en-US" sz="1200"/>
                      <a:t>潜在意識：九紫火星（頭脳・カリスマ）</a:t>
                    </a:r>
                    <a:endParaRPr kumimoji="1" lang="en-US" altLang="ja-JP" sz="1200" dirty="0"/>
                  </a:p>
                  <a:p>
                    <a:r>
                      <a:rPr lang="ja-JP" altLang="en-US" sz="1200"/>
                      <a:t>流れ：一白水星（人情・アイデア）</a:t>
                    </a:r>
                    <a:endParaRPr lang="en-US" altLang="ja-JP" sz="1200" dirty="0"/>
                  </a:p>
                </p:txBody>
              </p:sp>
              <p:sp>
                <p:nvSpPr>
                  <p:cNvPr id="72" name="テキスト ボックス 71">
                    <a:extLst>
                      <a:ext uri="{FF2B5EF4-FFF2-40B4-BE49-F238E27FC236}">
                        <a16:creationId xmlns:a16="http://schemas.microsoft.com/office/drawing/2014/main" id="{F1FFD8E6-AE07-FD42-AB2A-B4D51D27F39C}"/>
                      </a:ext>
                    </a:extLst>
                  </p:cNvPr>
                  <p:cNvSpPr txBox="1"/>
                  <p:nvPr/>
                </p:nvSpPr>
                <p:spPr>
                  <a:xfrm>
                    <a:off x="3997413" y="1661065"/>
                    <a:ext cx="2421092" cy="584775"/>
                  </a:xfrm>
                  <a:prstGeom prst="rect">
                    <a:avLst/>
                  </a:prstGeom>
                  <a:noFill/>
                </p:spPr>
                <p:txBody>
                  <a:bodyPr wrap="square" rtlCol="0">
                    <a:spAutoFit/>
                  </a:bodyPr>
                  <a:lstStyle/>
                  <a:p>
                    <a:r>
                      <a:rPr kumimoji="1" lang="en-US" altLang="ja-JP" sz="3200" b="1" dirty="0"/>
                      <a:t>5</a:t>
                    </a:r>
                    <a:r>
                      <a:rPr kumimoji="1" lang="ja-JP" altLang="en-US" sz="3200" b="1"/>
                      <a:t> </a:t>
                    </a:r>
                    <a:r>
                      <a:rPr lang="en-US" altLang="ja-JP" sz="3200" b="1" dirty="0"/>
                      <a:t>-</a:t>
                    </a:r>
                    <a:r>
                      <a:rPr kumimoji="1" lang="ja-JP" altLang="en-US" sz="3200" b="1"/>
                      <a:t> </a:t>
                    </a:r>
                    <a:r>
                      <a:rPr kumimoji="1" lang="en-US" altLang="ja-JP" sz="3200" b="1" dirty="0"/>
                      <a:t>1</a:t>
                    </a:r>
                    <a:r>
                      <a:rPr kumimoji="1" lang="ja-JP" altLang="en-US" sz="3200" b="1"/>
                      <a:t> </a:t>
                    </a:r>
                    <a:r>
                      <a:rPr lang="en-US" altLang="ja-JP" sz="3200" b="1" dirty="0"/>
                      <a:t>-</a:t>
                    </a:r>
                    <a:r>
                      <a:rPr kumimoji="1" lang="ja-JP" altLang="en-US" sz="3200" b="1"/>
                      <a:t> </a:t>
                    </a:r>
                    <a:r>
                      <a:rPr kumimoji="1" lang="en-US" altLang="ja-JP" sz="3200" b="1" dirty="0"/>
                      <a:t>9 - 1</a:t>
                    </a:r>
                    <a:endParaRPr kumimoji="1" lang="ja-JP" altLang="en-US" sz="3200" b="1"/>
                  </a:p>
                </p:txBody>
              </p:sp>
            </p:grpSp>
            <p:grpSp>
              <p:nvGrpSpPr>
                <p:cNvPr id="58" name="グループ化 57">
                  <a:extLst>
                    <a:ext uri="{FF2B5EF4-FFF2-40B4-BE49-F238E27FC236}">
                      <a16:creationId xmlns:a16="http://schemas.microsoft.com/office/drawing/2014/main" id="{60E9A814-F73D-0243-BE1F-E23CA34519A9}"/>
                    </a:ext>
                  </a:extLst>
                </p:cNvPr>
                <p:cNvGrpSpPr/>
                <p:nvPr/>
              </p:nvGrpSpPr>
              <p:grpSpPr>
                <a:xfrm>
                  <a:off x="3995654" y="2272986"/>
                  <a:ext cx="1953665" cy="386973"/>
                  <a:chOff x="4334551" y="741336"/>
                  <a:chExt cx="1953665" cy="386973"/>
                </a:xfrm>
              </p:grpSpPr>
              <p:sp>
                <p:nvSpPr>
                  <p:cNvPr id="59" name="円/楕円 58">
                    <a:extLst>
                      <a:ext uri="{FF2B5EF4-FFF2-40B4-BE49-F238E27FC236}">
                        <a16:creationId xmlns:a16="http://schemas.microsoft.com/office/drawing/2014/main" id="{D4F39A0C-6632-AE48-99A9-299C4B6ECFEB}"/>
                      </a:ext>
                    </a:extLst>
                  </p:cNvPr>
                  <p:cNvSpPr/>
                  <p:nvPr/>
                </p:nvSpPr>
                <p:spPr>
                  <a:xfrm>
                    <a:off x="5396248" y="741336"/>
                    <a:ext cx="377129" cy="381000"/>
                  </a:xfrm>
                  <a:prstGeom prst="ellipse">
                    <a:avLst/>
                  </a:prstGeom>
                  <a:solidFill>
                    <a:srgbClr val="FEE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火</a:t>
                    </a:r>
                  </a:p>
                </p:txBody>
              </p:sp>
              <p:sp>
                <p:nvSpPr>
                  <p:cNvPr id="60" name="円/楕円 59">
                    <a:extLst>
                      <a:ext uri="{FF2B5EF4-FFF2-40B4-BE49-F238E27FC236}">
                        <a16:creationId xmlns:a16="http://schemas.microsoft.com/office/drawing/2014/main" id="{AA409794-C197-E547-AB54-4007440105F9}"/>
                      </a:ext>
                    </a:extLst>
                  </p:cNvPr>
                  <p:cNvSpPr/>
                  <p:nvPr/>
                </p:nvSpPr>
                <p:spPr>
                  <a:xfrm>
                    <a:off x="4334551" y="747309"/>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en-US" altLang="ja-JP" dirty="0">
                      <a:solidFill>
                        <a:schemeClr val="tx1"/>
                      </a:solidFill>
                    </a:endParaRPr>
                  </a:p>
                </p:txBody>
              </p:sp>
              <p:sp>
                <p:nvSpPr>
                  <p:cNvPr id="61" name="円/楕円 60">
                    <a:extLst>
                      <a:ext uri="{FF2B5EF4-FFF2-40B4-BE49-F238E27FC236}">
                        <a16:creationId xmlns:a16="http://schemas.microsoft.com/office/drawing/2014/main" id="{99E0082B-9D33-724F-974C-C7029037E38B}"/>
                      </a:ext>
                    </a:extLst>
                  </p:cNvPr>
                  <p:cNvSpPr/>
                  <p:nvPr/>
                </p:nvSpPr>
                <p:spPr>
                  <a:xfrm>
                    <a:off x="4869447" y="741336"/>
                    <a:ext cx="377129" cy="381000"/>
                  </a:xfrm>
                  <a:prstGeom prst="ellips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水</a:t>
                    </a:r>
                    <a:endParaRPr kumimoji="1" lang="ja-JP" altLang="en-US">
                      <a:solidFill>
                        <a:schemeClr val="tx1"/>
                      </a:solidFill>
                    </a:endParaRPr>
                  </a:p>
                </p:txBody>
              </p:sp>
              <p:sp>
                <p:nvSpPr>
                  <p:cNvPr id="66" name="円/楕円 65">
                    <a:extLst>
                      <a:ext uri="{FF2B5EF4-FFF2-40B4-BE49-F238E27FC236}">
                        <a16:creationId xmlns:a16="http://schemas.microsoft.com/office/drawing/2014/main" id="{42974943-FE64-5E4F-89F1-CC4A9F48ABEB}"/>
                      </a:ext>
                    </a:extLst>
                  </p:cNvPr>
                  <p:cNvSpPr/>
                  <p:nvPr/>
                </p:nvSpPr>
                <p:spPr>
                  <a:xfrm>
                    <a:off x="5911087" y="741971"/>
                    <a:ext cx="377129" cy="381000"/>
                  </a:xfrm>
                  <a:prstGeom prst="ellips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水</a:t>
                    </a:r>
                    <a:endParaRPr kumimoji="1" lang="en-US" altLang="ja-JP" dirty="0">
                      <a:solidFill>
                        <a:schemeClr val="tx1"/>
                      </a:solidFill>
                    </a:endParaRPr>
                  </a:p>
                </p:txBody>
              </p:sp>
            </p:grpSp>
          </p:grpSp>
          <p:sp>
            <p:nvSpPr>
              <p:cNvPr id="82" name="テキスト ボックス 81">
                <a:extLst>
                  <a:ext uri="{FF2B5EF4-FFF2-40B4-BE49-F238E27FC236}">
                    <a16:creationId xmlns:a16="http://schemas.microsoft.com/office/drawing/2014/main" id="{347BE528-CDF7-7641-835A-A34BB3614B40}"/>
                  </a:ext>
                </a:extLst>
              </p:cNvPr>
              <p:cNvSpPr txBox="1"/>
              <p:nvPr/>
            </p:nvSpPr>
            <p:spPr>
              <a:xfrm>
                <a:off x="666832" y="5321876"/>
                <a:ext cx="5721785" cy="415498"/>
              </a:xfrm>
              <a:prstGeom prst="rect">
                <a:avLst/>
              </a:prstGeom>
              <a:noFill/>
            </p:spPr>
            <p:txBody>
              <a:bodyPr wrap="square" rtlCol="0">
                <a:spAutoFit/>
              </a:bodyPr>
              <a:lstStyle/>
              <a:p>
                <a:r>
                  <a:rPr lang="ja-JP" altLang="en-US" sz="1050">
                    <a:solidFill>
                      <a:srgbClr val="FF0000"/>
                    </a:solidFill>
                  </a:rPr>
                  <a:t>本質的に強いリーダーシップを持ち自分流。対人的には人情に厚く人に優しくその傾向は強い。潜在意識には頭脳明晰で強い信念を持つ面がある。悩みやすい。</a:t>
                </a:r>
                <a:endParaRPr lang="en-US" altLang="ja-JP" sz="1050" dirty="0">
                  <a:solidFill>
                    <a:srgbClr val="FF0000"/>
                  </a:solidFill>
                </a:endParaRPr>
              </a:p>
            </p:txBody>
          </p:sp>
        </p:grpSp>
        <p:sp>
          <p:nvSpPr>
            <p:cNvPr id="63" name="テキスト ボックス 62">
              <a:extLst>
                <a:ext uri="{FF2B5EF4-FFF2-40B4-BE49-F238E27FC236}">
                  <a16:creationId xmlns:a16="http://schemas.microsoft.com/office/drawing/2014/main" id="{9EBB462F-6723-4941-A864-2B0CCBF7E7E0}"/>
                </a:ext>
              </a:extLst>
            </p:cNvPr>
            <p:cNvSpPr txBox="1"/>
            <p:nvPr/>
          </p:nvSpPr>
          <p:spPr>
            <a:xfrm>
              <a:off x="3280093" y="1894465"/>
              <a:ext cx="3262432" cy="338554"/>
            </a:xfrm>
            <a:prstGeom prst="rect">
              <a:avLst/>
            </a:prstGeom>
            <a:noFill/>
          </p:spPr>
          <p:txBody>
            <a:bodyPr wrap="none" rtlCol="0">
              <a:spAutoFit/>
            </a:bodyPr>
            <a:lstStyle/>
            <a:p>
              <a:r>
                <a:rPr lang="ja-JP" altLang="en-US" sz="1600"/>
                <a:t>（大吉・中吉・小吉・小凶・凶）</a:t>
              </a:r>
              <a:endParaRPr lang="en-US" altLang="ja-JP" sz="1600" dirty="0"/>
            </a:p>
          </p:txBody>
        </p:sp>
      </p:grpSp>
      <p:grpSp>
        <p:nvGrpSpPr>
          <p:cNvPr id="4" name="グループ化 3">
            <a:extLst>
              <a:ext uri="{FF2B5EF4-FFF2-40B4-BE49-F238E27FC236}">
                <a16:creationId xmlns:a16="http://schemas.microsoft.com/office/drawing/2014/main" id="{3D154FF6-541F-1649-9D85-566B9973BB6D}"/>
              </a:ext>
            </a:extLst>
          </p:cNvPr>
          <p:cNvGrpSpPr/>
          <p:nvPr/>
        </p:nvGrpSpPr>
        <p:grpSpPr>
          <a:xfrm>
            <a:off x="595490" y="4544145"/>
            <a:ext cx="6019025" cy="1774884"/>
            <a:chOff x="595490" y="4544145"/>
            <a:chExt cx="6019025" cy="1774884"/>
          </a:xfrm>
        </p:grpSpPr>
        <p:grpSp>
          <p:nvGrpSpPr>
            <p:cNvPr id="43" name="グループ化 42">
              <a:extLst>
                <a:ext uri="{FF2B5EF4-FFF2-40B4-BE49-F238E27FC236}">
                  <a16:creationId xmlns:a16="http://schemas.microsoft.com/office/drawing/2014/main" id="{54D40C71-BDF2-3E47-8543-44874E2CF238}"/>
                </a:ext>
              </a:extLst>
            </p:cNvPr>
            <p:cNvGrpSpPr/>
            <p:nvPr/>
          </p:nvGrpSpPr>
          <p:grpSpPr>
            <a:xfrm>
              <a:off x="595490" y="4560588"/>
              <a:ext cx="5731288" cy="1758441"/>
              <a:chOff x="681818" y="5970151"/>
              <a:chExt cx="5731288" cy="1758441"/>
            </a:xfrm>
          </p:grpSpPr>
          <p:grpSp>
            <p:nvGrpSpPr>
              <p:cNvPr id="46" name="グループ化 45">
                <a:extLst>
                  <a:ext uri="{FF2B5EF4-FFF2-40B4-BE49-F238E27FC236}">
                    <a16:creationId xmlns:a16="http://schemas.microsoft.com/office/drawing/2014/main" id="{3C0428BE-8A53-1E4F-8481-C1278BEC54B9}"/>
                  </a:ext>
                </a:extLst>
              </p:cNvPr>
              <p:cNvGrpSpPr/>
              <p:nvPr/>
            </p:nvGrpSpPr>
            <p:grpSpPr>
              <a:xfrm>
                <a:off x="681818" y="5970151"/>
                <a:ext cx="5697296" cy="1279595"/>
                <a:chOff x="654077" y="1397550"/>
                <a:chExt cx="5697296" cy="1279595"/>
              </a:xfrm>
            </p:grpSpPr>
            <p:grpSp>
              <p:nvGrpSpPr>
                <p:cNvPr id="48" name="グループ化 47">
                  <a:extLst>
                    <a:ext uri="{FF2B5EF4-FFF2-40B4-BE49-F238E27FC236}">
                      <a16:creationId xmlns:a16="http://schemas.microsoft.com/office/drawing/2014/main" id="{07A3472C-934F-A249-AF1D-B7BAF181A1F6}"/>
                    </a:ext>
                  </a:extLst>
                </p:cNvPr>
                <p:cNvGrpSpPr/>
                <p:nvPr/>
              </p:nvGrpSpPr>
              <p:grpSpPr>
                <a:xfrm>
                  <a:off x="654077" y="1397550"/>
                  <a:ext cx="5697296" cy="1200329"/>
                  <a:chOff x="431654" y="1422539"/>
                  <a:chExt cx="5986851" cy="1200329"/>
                </a:xfrm>
              </p:grpSpPr>
              <p:sp>
                <p:nvSpPr>
                  <p:cNvPr id="55" name="テキスト ボックス 54">
                    <a:extLst>
                      <a:ext uri="{FF2B5EF4-FFF2-40B4-BE49-F238E27FC236}">
                        <a16:creationId xmlns:a16="http://schemas.microsoft.com/office/drawing/2014/main" id="{E28FBC20-5C58-7F48-BDC1-C728723367F4}"/>
                      </a:ext>
                    </a:extLst>
                  </p:cNvPr>
                  <p:cNvSpPr txBox="1"/>
                  <p:nvPr/>
                </p:nvSpPr>
                <p:spPr>
                  <a:xfrm>
                    <a:off x="431654" y="1422539"/>
                    <a:ext cx="3200131" cy="1200329"/>
                  </a:xfrm>
                  <a:prstGeom prst="rect">
                    <a:avLst/>
                  </a:prstGeom>
                  <a:noFill/>
                </p:spPr>
                <p:txBody>
                  <a:bodyPr wrap="square" rtlCol="0">
                    <a:spAutoFit/>
                  </a:bodyPr>
                  <a:lstStyle/>
                  <a:p>
                    <a:r>
                      <a:rPr lang="ja-JP" altLang="en-US" sz="1200"/>
                      <a:t>◯　</a:t>
                    </a:r>
                    <a:r>
                      <a:rPr lang="en-US" altLang="ja-JP" sz="1200" dirty="0"/>
                      <a:t> 6</a:t>
                    </a:r>
                    <a:r>
                      <a:rPr lang="ja-JP" altLang="en-US" sz="1200"/>
                      <a:t>・</a:t>
                    </a:r>
                    <a:r>
                      <a:rPr lang="en-US" altLang="ja-JP" sz="1200" dirty="0"/>
                      <a:t>7</a:t>
                    </a:r>
                    <a:r>
                      <a:rPr lang="ja-JP" altLang="en-US" sz="1200"/>
                      <a:t>・</a:t>
                    </a:r>
                    <a:r>
                      <a:rPr lang="en-US" altLang="ja-JP" sz="1200" dirty="0"/>
                      <a:t>8</a:t>
                    </a:r>
                    <a:r>
                      <a:rPr lang="ja-JP" altLang="en-US" sz="1200"/>
                      <a:t>・</a:t>
                    </a:r>
                    <a:r>
                      <a:rPr lang="en-US" altLang="ja-JP" sz="1200" dirty="0"/>
                      <a:t>9</a:t>
                    </a:r>
                    <a:r>
                      <a:rPr lang="ja-JP" altLang="en-US" sz="1200"/>
                      <a:t>　</a:t>
                    </a:r>
                    <a:endParaRPr lang="en-US" altLang="ja-JP" sz="1200" dirty="0"/>
                  </a:p>
                  <a:p>
                    <a:r>
                      <a:rPr kumimoji="1" lang="ja-JP" altLang="en-US" sz="1200"/>
                      <a:t>　</a:t>
                    </a:r>
                    <a:endParaRPr lang="en-US" altLang="ja-JP" sz="1200" dirty="0"/>
                  </a:p>
                  <a:p>
                    <a:r>
                      <a:rPr lang="ja-JP" altLang="en-US" sz="1200"/>
                      <a:t>本命星：五黄土星（支配・リーダー）</a:t>
                    </a:r>
                    <a:endParaRPr lang="en-US" altLang="ja-JP" sz="1200" dirty="0"/>
                  </a:p>
                  <a:p>
                    <a:r>
                      <a:rPr lang="ja-JP" altLang="en-US" sz="1200"/>
                      <a:t>月命星：二黒土星（家庭・地道）</a:t>
                    </a:r>
                    <a:endParaRPr lang="en-US" altLang="ja-JP" sz="1200" dirty="0"/>
                  </a:p>
                  <a:p>
                    <a:r>
                      <a:rPr lang="ja-JP" altLang="en-US" sz="1200"/>
                      <a:t>潜在意識：八白土星（チャンス・変化）</a:t>
                    </a:r>
                    <a:endParaRPr kumimoji="1" lang="en-US" altLang="ja-JP" sz="1200" dirty="0"/>
                  </a:p>
                  <a:p>
                    <a:r>
                      <a:rPr lang="ja-JP" altLang="en-US" sz="1200"/>
                      <a:t>流れ：二黒土星（家庭・地道）</a:t>
                    </a:r>
                    <a:endParaRPr lang="en-US" altLang="ja-JP" sz="1200" dirty="0"/>
                  </a:p>
                </p:txBody>
              </p:sp>
              <p:sp>
                <p:nvSpPr>
                  <p:cNvPr id="57" name="テキスト ボックス 56">
                    <a:extLst>
                      <a:ext uri="{FF2B5EF4-FFF2-40B4-BE49-F238E27FC236}">
                        <a16:creationId xmlns:a16="http://schemas.microsoft.com/office/drawing/2014/main" id="{035E7A77-1403-B843-9D24-2B9C804714BB}"/>
                      </a:ext>
                    </a:extLst>
                  </p:cNvPr>
                  <p:cNvSpPr txBox="1"/>
                  <p:nvPr/>
                </p:nvSpPr>
                <p:spPr>
                  <a:xfrm>
                    <a:off x="3997413" y="1661065"/>
                    <a:ext cx="2421092" cy="584775"/>
                  </a:xfrm>
                  <a:prstGeom prst="rect">
                    <a:avLst/>
                  </a:prstGeom>
                  <a:noFill/>
                </p:spPr>
                <p:txBody>
                  <a:bodyPr wrap="square" rtlCol="0">
                    <a:spAutoFit/>
                  </a:bodyPr>
                  <a:lstStyle/>
                  <a:p>
                    <a:r>
                      <a:rPr kumimoji="1" lang="en-US" altLang="ja-JP" sz="3200" b="1" dirty="0"/>
                      <a:t>5</a:t>
                    </a:r>
                    <a:r>
                      <a:rPr kumimoji="1" lang="ja-JP" altLang="en-US" sz="3200" b="1"/>
                      <a:t> </a:t>
                    </a:r>
                    <a:r>
                      <a:rPr lang="en-US" altLang="ja-JP" sz="3200" b="1" dirty="0"/>
                      <a:t>-</a:t>
                    </a:r>
                    <a:r>
                      <a:rPr kumimoji="1" lang="ja-JP" altLang="en-US" sz="3200" b="1"/>
                      <a:t> </a:t>
                    </a:r>
                    <a:r>
                      <a:rPr lang="en-US" altLang="ja-JP" sz="3200" b="1" dirty="0"/>
                      <a:t>2</a:t>
                    </a:r>
                    <a:r>
                      <a:rPr kumimoji="1" lang="ja-JP" altLang="en-US" sz="3200" b="1"/>
                      <a:t> </a:t>
                    </a:r>
                    <a:r>
                      <a:rPr lang="en-US" altLang="ja-JP" sz="3200" b="1" dirty="0"/>
                      <a:t>-</a:t>
                    </a:r>
                    <a:r>
                      <a:rPr kumimoji="1" lang="ja-JP" altLang="en-US" sz="3200" b="1"/>
                      <a:t> </a:t>
                    </a:r>
                    <a:r>
                      <a:rPr lang="en-US" altLang="ja-JP" sz="3200" b="1" dirty="0"/>
                      <a:t>8</a:t>
                    </a:r>
                    <a:r>
                      <a:rPr kumimoji="1" lang="en-US" altLang="ja-JP" sz="3200" b="1" dirty="0"/>
                      <a:t> - </a:t>
                    </a:r>
                    <a:r>
                      <a:rPr lang="en-US" altLang="ja-JP" sz="3200" b="1" dirty="0"/>
                      <a:t>2</a:t>
                    </a:r>
                    <a:endParaRPr kumimoji="1" lang="ja-JP" altLang="en-US" sz="3200" b="1"/>
                  </a:p>
                </p:txBody>
              </p:sp>
            </p:grpSp>
            <p:grpSp>
              <p:nvGrpSpPr>
                <p:cNvPr id="49" name="グループ化 48">
                  <a:extLst>
                    <a:ext uri="{FF2B5EF4-FFF2-40B4-BE49-F238E27FC236}">
                      <a16:creationId xmlns:a16="http://schemas.microsoft.com/office/drawing/2014/main" id="{36EA665F-29D8-3A49-996E-B1477B3E6A54}"/>
                    </a:ext>
                  </a:extLst>
                </p:cNvPr>
                <p:cNvGrpSpPr/>
                <p:nvPr/>
              </p:nvGrpSpPr>
              <p:grpSpPr>
                <a:xfrm>
                  <a:off x="4047377" y="2290172"/>
                  <a:ext cx="1953665" cy="386973"/>
                  <a:chOff x="4334551" y="741336"/>
                  <a:chExt cx="1953665" cy="386973"/>
                </a:xfrm>
              </p:grpSpPr>
              <p:sp>
                <p:nvSpPr>
                  <p:cNvPr id="50" name="円/楕円 49">
                    <a:extLst>
                      <a:ext uri="{FF2B5EF4-FFF2-40B4-BE49-F238E27FC236}">
                        <a16:creationId xmlns:a16="http://schemas.microsoft.com/office/drawing/2014/main" id="{5444B5CB-C485-F44A-8AC8-F49AB94C2A00}"/>
                      </a:ext>
                    </a:extLst>
                  </p:cNvPr>
                  <p:cNvSpPr/>
                  <p:nvPr/>
                </p:nvSpPr>
                <p:spPr>
                  <a:xfrm>
                    <a:off x="5396248" y="741336"/>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ja-JP" altLang="en-US">
                      <a:solidFill>
                        <a:schemeClr val="tx1"/>
                      </a:solidFill>
                    </a:endParaRPr>
                  </a:p>
                </p:txBody>
              </p:sp>
              <p:sp>
                <p:nvSpPr>
                  <p:cNvPr id="51" name="円/楕円 50">
                    <a:extLst>
                      <a:ext uri="{FF2B5EF4-FFF2-40B4-BE49-F238E27FC236}">
                        <a16:creationId xmlns:a16="http://schemas.microsoft.com/office/drawing/2014/main" id="{0E6637F9-61A2-1845-BD68-91E8FD465AAC}"/>
                      </a:ext>
                    </a:extLst>
                  </p:cNvPr>
                  <p:cNvSpPr/>
                  <p:nvPr/>
                </p:nvSpPr>
                <p:spPr>
                  <a:xfrm>
                    <a:off x="4334551" y="747309"/>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en-US" altLang="ja-JP" dirty="0">
                      <a:solidFill>
                        <a:schemeClr val="tx1"/>
                      </a:solidFill>
                    </a:endParaRPr>
                  </a:p>
                </p:txBody>
              </p:sp>
              <p:sp>
                <p:nvSpPr>
                  <p:cNvPr id="52" name="円/楕円 51">
                    <a:extLst>
                      <a:ext uri="{FF2B5EF4-FFF2-40B4-BE49-F238E27FC236}">
                        <a16:creationId xmlns:a16="http://schemas.microsoft.com/office/drawing/2014/main" id="{8A732440-5FD3-1F41-815A-F1C2799A58DF}"/>
                      </a:ext>
                    </a:extLst>
                  </p:cNvPr>
                  <p:cNvSpPr/>
                  <p:nvPr/>
                </p:nvSpPr>
                <p:spPr>
                  <a:xfrm>
                    <a:off x="4869447" y="741336"/>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土</a:t>
                    </a:r>
                  </a:p>
                </p:txBody>
              </p:sp>
              <p:sp>
                <p:nvSpPr>
                  <p:cNvPr id="54" name="円/楕円 53">
                    <a:extLst>
                      <a:ext uri="{FF2B5EF4-FFF2-40B4-BE49-F238E27FC236}">
                        <a16:creationId xmlns:a16="http://schemas.microsoft.com/office/drawing/2014/main" id="{A9E820E3-7FCB-8A4C-B361-B8028AE22CFA}"/>
                      </a:ext>
                    </a:extLst>
                  </p:cNvPr>
                  <p:cNvSpPr/>
                  <p:nvPr/>
                </p:nvSpPr>
                <p:spPr>
                  <a:xfrm>
                    <a:off x="5911087" y="741971"/>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土</a:t>
                    </a:r>
                    <a:endParaRPr kumimoji="1" lang="en-US" altLang="ja-JP" dirty="0">
                      <a:solidFill>
                        <a:schemeClr val="tx1"/>
                      </a:solidFill>
                    </a:endParaRPr>
                  </a:p>
                </p:txBody>
              </p:sp>
            </p:grpSp>
          </p:grpSp>
          <p:sp>
            <p:nvSpPr>
              <p:cNvPr id="45" name="テキスト ボックス 44">
                <a:extLst>
                  <a:ext uri="{FF2B5EF4-FFF2-40B4-BE49-F238E27FC236}">
                    <a16:creationId xmlns:a16="http://schemas.microsoft.com/office/drawing/2014/main" id="{AFCB911C-B4DD-E84B-8537-F3325F47EB14}"/>
                  </a:ext>
                </a:extLst>
              </p:cNvPr>
              <p:cNvSpPr txBox="1"/>
              <p:nvPr/>
            </p:nvSpPr>
            <p:spPr>
              <a:xfrm>
                <a:off x="691321" y="7313094"/>
                <a:ext cx="5721785" cy="415498"/>
              </a:xfrm>
              <a:prstGeom prst="rect">
                <a:avLst/>
              </a:prstGeom>
              <a:noFill/>
            </p:spPr>
            <p:txBody>
              <a:bodyPr wrap="square" rtlCol="0">
                <a:spAutoFit/>
              </a:bodyPr>
              <a:lstStyle/>
              <a:p>
                <a:r>
                  <a:rPr lang="ja-JP" altLang="en-US" sz="1050">
                    <a:solidFill>
                      <a:srgbClr val="FF0000"/>
                    </a:solidFill>
                  </a:rPr>
                  <a:t>本質的に強いリーダーシップを持ち自分流。対人的には家庭的で堅実でこの傾向は強い。潜在意識には野心が強くチャンスに強い面がある。</a:t>
                </a:r>
              </a:p>
            </p:txBody>
          </p:sp>
        </p:grpSp>
        <p:sp>
          <p:nvSpPr>
            <p:cNvPr id="67" name="テキスト ボックス 66">
              <a:extLst>
                <a:ext uri="{FF2B5EF4-FFF2-40B4-BE49-F238E27FC236}">
                  <a16:creationId xmlns:a16="http://schemas.microsoft.com/office/drawing/2014/main" id="{4A514E4D-5D9E-5F4E-82EF-C62F2E142403}"/>
                </a:ext>
              </a:extLst>
            </p:cNvPr>
            <p:cNvSpPr txBox="1"/>
            <p:nvPr/>
          </p:nvSpPr>
          <p:spPr>
            <a:xfrm>
              <a:off x="3352083" y="4544145"/>
              <a:ext cx="3262432" cy="338554"/>
            </a:xfrm>
            <a:prstGeom prst="rect">
              <a:avLst/>
            </a:prstGeom>
            <a:noFill/>
          </p:spPr>
          <p:txBody>
            <a:bodyPr wrap="none" rtlCol="0">
              <a:spAutoFit/>
            </a:bodyPr>
            <a:lstStyle/>
            <a:p>
              <a:r>
                <a:rPr lang="ja-JP" altLang="en-US" sz="1600"/>
                <a:t>（大吉・中吉・小吉・小凶・凶）</a:t>
              </a:r>
              <a:endParaRPr lang="en-US" altLang="ja-JP" sz="1600" dirty="0"/>
            </a:p>
          </p:txBody>
        </p:sp>
      </p:grpSp>
      <p:grpSp>
        <p:nvGrpSpPr>
          <p:cNvPr id="5" name="グループ化 4">
            <a:extLst>
              <a:ext uri="{FF2B5EF4-FFF2-40B4-BE49-F238E27FC236}">
                <a16:creationId xmlns:a16="http://schemas.microsoft.com/office/drawing/2014/main" id="{063A788C-64FD-944A-9449-5575558A0170}"/>
              </a:ext>
            </a:extLst>
          </p:cNvPr>
          <p:cNvGrpSpPr/>
          <p:nvPr/>
        </p:nvGrpSpPr>
        <p:grpSpPr>
          <a:xfrm>
            <a:off x="581602" y="7120477"/>
            <a:ext cx="6095931" cy="1817692"/>
            <a:chOff x="581602" y="7120477"/>
            <a:chExt cx="6095931" cy="1817692"/>
          </a:xfrm>
        </p:grpSpPr>
        <p:grpSp>
          <p:nvGrpSpPr>
            <p:cNvPr id="62" name="グループ化 61">
              <a:extLst>
                <a:ext uri="{FF2B5EF4-FFF2-40B4-BE49-F238E27FC236}">
                  <a16:creationId xmlns:a16="http://schemas.microsoft.com/office/drawing/2014/main" id="{A39B8F97-95EC-E248-B30F-8D7E5FD3FE98}"/>
                </a:ext>
              </a:extLst>
            </p:cNvPr>
            <p:cNvGrpSpPr/>
            <p:nvPr/>
          </p:nvGrpSpPr>
          <p:grpSpPr>
            <a:xfrm>
              <a:off x="581602" y="7205084"/>
              <a:ext cx="5721785" cy="1733085"/>
              <a:chOff x="573071" y="7902610"/>
              <a:chExt cx="5721785" cy="1733085"/>
            </a:xfrm>
          </p:grpSpPr>
          <p:grpSp>
            <p:nvGrpSpPr>
              <p:cNvPr id="65" name="グループ化 64">
                <a:extLst>
                  <a:ext uri="{FF2B5EF4-FFF2-40B4-BE49-F238E27FC236}">
                    <a16:creationId xmlns:a16="http://schemas.microsoft.com/office/drawing/2014/main" id="{0914F1CA-3886-954D-B980-BDF2F9626212}"/>
                  </a:ext>
                </a:extLst>
              </p:cNvPr>
              <p:cNvGrpSpPr/>
              <p:nvPr/>
            </p:nvGrpSpPr>
            <p:grpSpPr>
              <a:xfrm>
                <a:off x="597560" y="7902610"/>
                <a:ext cx="5697296" cy="1295717"/>
                <a:chOff x="654077" y="1397550"/>
                <a:chExt cx="5697296" cy="1295717"/>
              </a:xfrm>
            </p:grpSpPr>
            <p:grpSp>
              <p:nvGrpSpPr>
                <p:cNvPr id="69" name="グループ化 68">
                  <a:extLst>
                    <a:ext uri="{FF2B5EF4-FFF2-40B4-BE49-F238E27FC236}">
                      <a16:creationId xmlns:a16="http://schemas.microsoft.com/office/drawing/2014/main" id="{897C3FC2-AA5C-B543-89F5-D2CCF02C29E1}"/>
                    </a:ext>
                  </a:extLst>
                </p:cNvPr>
                <p:cNvGrpSpPr/>
                <p:nvPr/>
              </p:nvGrpSpPr>
              <p:grpSpPr>
                <a:xfrm>
                  <a:off x="654077" y="1397550"/>
                  <a:ext cx="5697296" cy="1200329"/>
                  <a:chOff x="431654" y="1422539"/>
                  <a:chExt cx="5986851" cy="1200329"/>
                </a:xfrm>
              </p:grpSpPr>
              <p:sp>
                <p:nvSpPr>
                  <p:cNvPr id="78" name="テキスト ボックス 77">
                    <a:extLst>
                      <a:ext uri="{FF2B5EF4-FFF2-40B4-BE49-F238E27FC236}">
                        <a16:creationId xmlns:a16="http://schemas.microsoft.com/office/drawing/2014/main" id="{EB1FC0C0-5828-A349-9624-E20E5D05560F}"/>
                      </a:ext>
                    </a:extLst>
                  </p:cNvPr>
                  <p:cNvSpPr txBox="1"/>
                  <p:nvPr/>
                </p:nvSpPr>
                <p:spPr>
                  <a:xfrm>
                    <a:off x="431654" y="1422539"/>
                    <a:ext cx="3005684" cy="1200329"/>
                  </a:xfrm>
                  <a:prstGeom prst="rect">
                    <a:avLst/>
                  </a:prstGeom>
                  <a:noFill/>
                </p:spPr>
                <p:txBody>
                  <a:bodyPr wrap="square" rtlCol="0">
                    <a:spAutoFit/>
                  </a:bodyPr>
                  <a:lstStyle/>
                  <a:p>
                    <a:r>
                      <a:rPr lang="ja-JP" altLang="en-US" sz="1200"/>
                      <a:t>◯　</a:t>
                    </a:r>
                    <a:r>
                      <a:rPr lang="en-US" altLang="ja-JP" sz="1200" dirty="0"/>
                      <a:t> 9</a:t>
                    </a:r>
                    <a:r>
                      <a:rPr lang="ja-JP" altLang="en-US" sz="1200"/>
                      <a:t>　△　</a:t>
                    </a:r>
                    <a:r>
                      <a:rPr lang="en-US" altLang="ja-JP" sz="1200" dirty="0"/>
                      <a:t>2</a:t>
                    </a:r>
                    <a:r>
                      <a:rPr lang="ja-JP" altLang="en-US" sz="1200"/>
                      <a:t>・</a:t>
                    </a:r>
                    <a:r>
                      <a:rPr lang="en-US" altLang="ja-JP" sz="1200" dirty="0"/>
                      <a:t>6</a:t>
                    </a:r>
                    <a:r>
                      <a:rPr lang="ja-JP" altLang="en-US" sz="1200"/>
                      <a:t>・</a:t>
                    </a:r>
                    <a:r>
                      <a:rPr lang="en-US" altLang="ja-JP" sz="1200" dirty="0"/>
                      <a:t>7</a:t>
                    </a:r>
                    <a:r>
                      <a:rPr lang="ja-JP" altLang="en-US" sz="1200"/>
                      <a:t>・</a:t>
                    </a:r>
                    <a:r>
                      <a:rPr lang="en-US" altLang="ja-JP" sz="1200" dirty="0"/>
                      <a:t>8</a:t>
                    </a:r>
                    <a:r>
                      <a:rPr lang="ja-JP" altLang="en-US" sz="1200"/>
                      <a:t>　</a:t>
                    </a:r>
                    <a:endParaRPr kumimoji="1" lang="en-US" altLang="ja-JP" sz="1200" dirty="0"/>
                  </a:p>
                  <a:p>
                    <a:endParaRPr lang="en-US" altLang="ja-JP" sz="1200" dirty="0"/>
                  </a:p>
                  <a:p>
                    <a:r>
                      <a:rPr lang="ja-JP" altLang="en-US" sz="1200"/>
                      <a:t>本命星：五黄土星（支配・リーダー）</a:t>
                    </a:r>
                    <a:endParaRPr kumimoji="1" lang="en-US" altLang="ja-JP" sz="1200" dirty="0"/>
                  </a:p>
                  <a:p>
                    <a:r>
                      <a:rPr lang="ja-JP" altLang="en-US" sz="1200"/>
                      <a:t>月命星：三碧木星（健康・明るさ）</a:t>
                    </a:r>
                    <a:endParaRPr lang="en-US" altLang="ja-JP" sz="1200" dirty="0"/>
                  </a:p>
                  <a:p>
                    <a:r>
                      <a:rPr lang="ja-JP" altLang="en-US" sz="1200"/>
                      <a:t>潜在意識：七赤金星（快楽・合理） </a:t>
                    </a:r>
                    <a:endParaRPr kumimoji="1" lang="en-US" altLang="ja-JP" sz="1200" dirty="0"/>
                  </a:p>
                  <a:p>
                    <a:r>
                      <a:rPr lang="ja-JP" altLang="en-US" sz="1200"/>
                      <a:t>流れ：三碧木星（健康・明るさ）</a:t>
                    </a:r>
                    <a:endParaRPr lang="en-US" altLang="ja-JP" sz="1200" dirty="0"/>
                  </a:p>
                </p:txBody>
              </p:sp>
              <p:sp>
                <p:nvSpPr>
                  <p:cNvPr id="79" name="テキスト ボックス 78">
                    <a:extLst>
                      <a:ext uri="{FF2B5EF4-FFF2-40B4-BE49-F238E27FC236}">
                        <a16:creationId xmlns:a16="http://schemas.microsoft.com/office/drawing/2014/main" id="{F47E903D-1D3F-204F-BAD3-42CDFF4DA1A5}"/>
                      </a:ext>
                    </a:extLst>
                  </p:cNvPr>
                  <p:cNvSpPr txBox="1"/>
                  <p:nvPr/>
                </p:nvSpPr>
                <p:spPr>
                  <a:xfrm>
                    <a:off x="3997413" y="1661065"/>
                    <a:ext cx="2421092" cy="584775"/>
                  </a:xfrm>
                  <a:prstGeom prst="rect">
                    <a:avLst/>
                  </a:prstGeom>
                  <a:noFill/>
                </p:spPr>
                <p:txBody>
                  <a:bodyPr wrap="square" rtlCol="0">
                    <a:spAutoFit/>
                  </a:bodyPr>
                  <a:lstStyle/>
                  <a:p>
                    <a:r>
                      <a:rPr kumimoji="1" lang="en-US" altLang="ja-JP" sz="3200" b="1" dirty="0"/>
                      <a:t>5</a:t>
                    </a:r>
                    <a:r>
                      <a:rPr kumimoji="1" lang="ja-JP" altLang="en-US" sz="3200" b="1"/>
                      <a:t> </a:t>
                    </a:r>
                    <a:r>
                      <a:rPr lang="en-US" altLang="ja-JP" sz="3200" b="1" dirty="0"/>
                      <a:t>-</a:t>
                    </a:r>
                    <a:r>
                      <a:rPr kumimoji="1" lang="ja-JP" altLang="en-US" sz="3200" b="1"/>
                      <a:t> </a:t>
                    </a:r>
                    <a:r>
                      <a:rPr kumimoji="1" lang="en-US" altLang="ja-JP" sz="3200" b="1" dirty="0"/>
                      <a:t>3</a:t>
                    </a:r>
                    <a:r>
                      <a:rPr kumimoji="1" lang="ja-JP" altLang="en-US" sz="3200" b="1"/>
                      <a:t> </a:t>
                    </a:r>
                    <a:r>
                      <a:rPr lang="en-US" altLang="ja-JP" sz="3200" b="1" dirty="0"/>
                      <a:t>-</a:t>
                    </a:r>
                    <a:r>
                      <a:rPr kumimoji="1" lang="ja-JP" altLang="en-US" sz="3200" b="1"/>
                      <a:t> </a:t>
                    </a:r>
                    <a:r>
                      <a:rPr kumimoji="1" lang="en-US" altLang="ja-JP" sz="3200" b="1" dirty="0"/>
                      <a:t>7 - 3</a:t>
                    </a:r>
                    <a:endParaRPr kumimoji="1" lang="ja-JP" altLang="en-US" sz="3200" b="1"/>
                  </a:p>
                </p:txBody>
              </p:sp>
            </p:grpSp>
            <p:grpSp>
              <p:nvGrpSpPr>
                <p:cNvPr id="70" name="グループ化 69">
                  <a:extLst>
                    <a:ext uri="{FF2B5EF4-FFF2-40B4-BE49-F238E27FC236}">
                      <a16:creationId xmlns:a16="http://schemas.microsoft.com/office/drawing/2014/main" id="{0D25ECBF-48CA-7B45-AAF8-3F18374EFB37}"/>
                    </a:ext>
                  </a:extLst>
                </p:cNvPr>
                <p:cNvGrpSpPr/>
                <p:nvPr/>
              </p:nvGrpSpPr>
              <p:grpSpPr>
                <a:xfrm>
                  <a:off x="3995654" y="2306294"/>
                  <a:ext cx="1953665" cy="386973"/>
                  <a:chOff x="4334551" y="741336"/>
                  <a:chExt cx="1953665" cy="386973"/>
                </a:xfrm>
              </p:grpSpPr>
              <p:sp>
                <p:nvSpPr>
                  <p:cNvPr id="74" name="円/楕円 73">
                    <a:extLst>
                      <a:ext uri="{FF2B5EF4-FFF2-40B4-BE49-F238E27FC236}">
                        <a16:creationId xmlns:a16="http://schemas.microsoft.com/office/drawing/2014/main" id="{2AC4D423-ED12-3E41-ABE6-F65EF26C3468}"/>
                      </a:ext>
                    </a:extLst>
                  </p:cNvPr>
                  <p:cNvSpPr/>
                  <p:nvPr/>
                </p:nvSpPr>
                <p:spPr>
                  <a:xfrm>
                    <a:off x="5396248" y="741336"/>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金</a:t>
                    </a:r>
                    <a:endParaRPr kumimoji="1" lang="ja-JP" altLang="en-US">
                      <a:solidFill>
                        <a:schemeClr val="tx1"/>
                      </a:solidFill>
                    </a:endParaRPr>
                  </a:p>
                </p:txBody>
              </p:sp>
              <p:sp>
                <p:nvSpPr>
                  <p:cNvPr id="75" name="円/楕円 74">
                    <a:extLst>
                      <a:ext uri="{FF2B5EF4-FFF2-40B4-BE49-F238E27FC236}">
                        <a16:creationId xmlns:a16="http://schemas.microsoft.com/office/drawing/2014/main" id="{BCE0974C-662F-1949-A2D1-C5B6788E2BCF}"/>
                      </a:ext>
                    </a:extLst>
                  </p:cNvPr>
                  <p:cNvSpPr/>
                  <p:nvPr/>
                </p:nvSpPr>
                <p:spPr>
                  <a:xfrm>
                    <a:off x="4334551" y="747309"/>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en-US" altLang="ja-JP" dirty="0">
                      <a:solidFill>
                        <a:schemeClr val="tx1"/>
                      </a:solidFill>
                    </a:endParaRPr>
                  </a:p>
                </p:txBody>
              </p:sp>
              <p:sp>
                <p:nvSpPr>
                  <p:cNvPr id="76" name="円/楕円 75">
                    <a:extLst>
                      <a:ext uri="{FF2B5EF4-FFF2-40B4-BE49-F238E27FC236}">
                        <a16:creationId xmlns:a16="http://schemas.microsoft.com/office/drawing/2014/main" id="{DE9A84A4-422D-AB40-8D11-C22D2BBE8436}"/>
                      </a:ext>
                    </a:extLst>
                  </p:cNvPr>
                  <p:cNvSpPr/>
                  <p:nvPr/>
                </p:nvSpPr>
                <p:spPr>
                  <a:xfrm>
                    <a:off x="4869447" y="741336"/>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木</a:t>
                    </a:r>
                  </a:p>
                </p:txBody>
              </p:sp>
              <p:sp>
                <p:nvSpPr>
                  <p:cNvPr id="77" name="円/楕円 76">
                    <a:extLst>
                      <a:ext uri="{FF2B5EF4-FFF2-40B4-BE49-F238E27FC236}">
                        <a16:creationId xmlns:a16="http://schemas.microsoft.com/office/drawing/2014/main" id="{7E69E826-2863-8049-9668-74923F8C3F32}"/>
                      </a:ext>
                    </a:extLst>
                  </p:cNvPr>
                  <p:cNvSpPr/>
                  <p:nvPr/>
                </p:nvSpPr>
                <p:spPr>
                  <a:xfrm>
                    <a:off x="5911087" y="741971"/>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木</a:t>
                    </a:r>
                    <a:endParaRPr kumimoji="1" lang="en-US" altLang="ja-JP" dirty="0">
                      <a:solidFill>
                        <a:schemeClr val="tx1"/>
                      </a:solidFill>
                    </a:endParaRPr>
                  </a:p>
                </p:txBody>
              </p:sp>
            </p:grpSp>
          </p:grpSp>
          <p:sp>
            <p:nvSpPr>
              <p:cNvPr id="64" name="テキスト ボックス 63">
                <a:extLst>
                  <a:ext uri="{FF2B5EF4-FFF2-40B4-BE49-F238E27FC236}">
                    <a16:creationId xmlns:a16="http://schemas.microsoft.com/office/drawing/2014/main" id="{5F4739CD-7111-6D42-BCDA-00B4FB6D51D8}"/>
                  </a:ext>
                </a:extLst>
              </p:cNvPr>
              <p:cNvSpPr txBox="1"/>
              <p:nvPr/>
            </p:nvSpPr>
            <p:spPr>
              <a:xfrm>
                <a:off x="573071" y="9220197"/>
                <a:ext cx="5721785" cy="415498"/>
              </a:xfrm>
              <a:prstGeom prst="rect">
                <a:avLst/>
              </a:prstGeom>
              <a:noFill/>
            </p:spPr>
            <p:txBody>
              <a:bodyPr wrap="square" rtlCol="0">
                <a:spAutoFit/>
              </a:bodyPr>
              <a:lstStyle/>
              <a:p>
                <a:r>
                  <a:rPr lang="ja-JP" altLang="en-US" sz="1050">
                    <a:solidFill>
                      <a:srgbClr val="FF0000"/>
                    </a:solidFill>
                  </a:rPr>
                  <a:t>本質的に強いリーダーシップを持ち自分流。対人的には明るく前向きでこの傾向は強い。長男的に実家を支える役目を持つ。潜在意識には金運に恵まれドライな気質を持つ。</a:t>
                </a:r>
              </a:p>
            </p:txBody>
          </p:sp>
        </p:grpSp>
        <p:sp>
          <p:nvSpPr>
            <p:cNvPr id="68" name="テキスト ボックス 67">
              <a:extLst>
                <a:ext uri="{FF2B5EF4-FFF2-40B4-BE49-F238E27FC236}">
                  <a16:creationId xmlns:a16="http://schemas.microsoft.com/office/drawing/2014/main" id="{4C05DCCE-157B-434F-8ABE-06B2F257D771}"/>
                </a:ext>
              </a:extLst>
            </p:cNvPr>
            <p:cNvSpPr txBox="1"/>
            <p:nvPr/>
          </p:nvSpPr>
          <p:spPr>
            <a:xfrm>
              <a:off x="3415101" y="7120477"/>
              <a:ext cx="3262432" cy="338554"/>
            </a:xfrm>
            <a:prstGeom prst="rect">
              <a:avLst/>
            </a:prstGeom>
            <a:noFill/>
          </p:spPr>
          <p:txBody>
            <a:bodyPr wrap="none" rtlCol="0">
              <a:spAutoFit/>
            </a:bodyPr>
            <a:lstStyle/>
            <a:p>
              <a:r>
                <a:rPr lang="ja-JP" altLang="en-US" sz="1600"/>
                <a:t>（大吉・中吉・小吉・小凶・凶）</a:t>
              </a:r>
              <a:endParaRPr lang="en-US" altLang="ja-JP" sz="1600" dirty="0"/>
            </a:p>
          </p:txBody>
        </p:sp>
      </p:grpSp>
    </p:spTree>
    <p:extLst>
      <p:ext uri="{BB962C8B-B14F-4D97-AF65-F5344CB8AC3E}">
        <p14:creationId xmlns:p14="http://schemas.microsoft.com/office/powerpoint/2010/main" val="38479100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テキスト ボックス 61">
            <a:extLst>
              <a:ext uri="{FF2B5EF4-FFF2-40B4-BE49-F238E27FC236}">
                <a16:creationId xmlns:a16="http://schemas.microsoft.com/office/drawing/2014/main" id="{2EE36192-AFC0-A74F-AD4B-ED3279FF0452}"/>
              </a:ext>
            </a:extLst>
          </p:cNvPr>
          <p:cNvSpPr txBox="1"/>
          <p:nvPr/>
        </p:nvSpPr>
        <p:spPr>
          <a:xfrm>
            <a:off x="5266220" y="152303"/>
            <a:ext cx="1460656" cy="253916"/>
          </a:xfrm>
          <a:prstGeom prst="rect">
            <a:avLst/>
          </a:prstGeom>
          <a:noFill/>
        </p:spPr>
        <p:txBody>
          <a:bodyPr wrap="none" rtlCol="0">
            <a:spAutoFit/>
          </a:bodyPr>
          <a:lstStyle/>
          <a:p>
            <a:r>
              <a:rPr kumimoji="1" lang="ja-JP" altLang="en-US" sz="1050"/>
              <a:t>九星氣学 </a:t>
            </a:r>
            <a:r>
              <a:rPr kumimoji="1" lang="en-US" altLang="ja-JP" sz="1050" dirty="0"/>
              <a:t>81</a:t>
            </a:r>
            <a:r>
              <a:rPr kumimoji="1" lang="ja-JP" altLang="en-US" sz="1050"/>
              <a:t> 性格一覧</a:t>
            </a:r>
          </a:p>
        </p:txBody>
      </p:sp>
      <p:sp>
        <p:nvSpPr>
          <p:cNvPr id="65" name="スライド番号プレースホルダー 3">
            <a:extLst>
              <a:ext uri="{FF2B5EF4-FFF2-40B4-BE49-F238E27FC236}">
                <a16:creationId xmlns:a16="http://schemas.microsoft.com/office/drawing/2014/main" id="{54CD1581-0E47-6E48-904C-418ED9A1A6FF}"/>
              </a:ext>
            </a:extLst>
          </p:cNvPr>
          <p:cNvSpPr>
            <a:spLocks noGrp="1"/>
          </p:cNvSpPr>
          <p:nvPr>
            <p:ph type="sldNum" sz="quarter" idx="12"/>
          </p:nvPr>
        </p:nvSpPr>
        <p:spPr>
          <a:xfrm>
            <a:off x="4843463" y="9181397"/>
            <a:ext cx="1543050" cy="527403"/>
          </a:xfrm>
        </p:spPr>
        <p:txBody>
          <a:bodyPr/>
          <a:lstStyle/>
          <a:p>
            <a:fld id="{1D026AE3-2BCD-4743-B55E-347788B72823}" type="slidenum">
              <a:rPr kumimoji="1" lang="ja-JP" altLang="en-US" smtClean="0"/>
              <a:t>14</a:t>
            </a:fld>
            <a:endParaRPr kumimoji="1" lang="ja-JP" altLang="en-US"/>
          </a:p>
        </p:txBody>
      </p:sp>
      <p:grpSp>
        <p:nvGrpSpPr>
          <p:cNvPr id="2" name="グループ化 1">
            <a:extLst>
              <a:ext uri="{FF2B5EF4-FFF2-40B4-BE49-F238E27FC236}">
                <a16:creationId xmlns:a16="http://schemas.microsoft.com/office/drawing/2014/main" id="{6E6129D6-E941-C148-AB68-4FDB95E75B00}"/>
              </a:ext>
            </a:extLst>
          </p:cNvPr>
          <p:cNvGrpSpPr/>
          <p:nvPr/>
        </p:nvGrpSpPr>
        <p:grpSpPr>
          <a:xfrm>
            <a:off x="639791" y="1832588"/>
            <a:ext cx="5902734" cy="1889338"/>
            <a:chOff x="639791" y="1832588"/>
            <a:chExt cx="5902734" cy="1889338"/>
          </a:xfrm>
        </p:grpSpPr>
        <p:grpSp>
          <p:nvGrpSpPr>
            <p:cNvPr id="75" name="グループ化 74">
              <a:extLst>
                <a:ext uri="{FF2B5EF4-FFF2-40B4-BE49-F238E27FC236}">
                  <a16:creationId xmlns:a16="http://schemas.microsoft.com/office/drawing/2014/main" id="{B6E2F7CB-6356-ED40-A196-8B2F3925C4B5}"/>
                </a:ext>
              </a:extLst>
            </p:cNvPr>
            <p:cNvGrpSpPr/>
            <p:nvPr/>
          </p:nvGrpSpPr>
          <p:grpSpPr>
            <a:xfrm>
              <a:off x="639791" y="1832588"/>
              <a:ext cx="5772930" cy="1889338"/>
              <a:chOff x="580314" y="4045685"/>
              <a:chExt cx="5772930" cy="1889338"/>
            </a:xfrm>
          </p:grpSpPr>
          <p:grpSp>
            <p:nvGrpSpPr>
              <p:cNvPr id="76" name="グループ化 75">
                <a:extLst>
                  <a:ext uri="{FF2B5EF4-FFF2-40B4-BE49-F238E27FC236}">
                    <a16:creationId xmlns:a16="http://schemas.microsoft.com/office/drawing/2014/main" id="{50E6C93F-E1BD-2D45-84F8-D7500C94C4D7}"/>
                  </a:ext>
                </a:extLst>
              </p:cNvPr>
              <p:cNvGrpSpPr/>
              <p:nvPr/>
            </p:nvGrpSpPr>
            <p:grpSpPr>
              <a:xfrm>
                <a:off x="580314" y="4045685"/>
                <a:ext cx="5697297" cy="1262409"/>
                <a:chOff x="654076" y="1397550"/>
                <a:chExt cx="5697297" cy="1262409"/>
              </a:xfrm>
            </p:grpSpPr>
            <p:grpSp>
              <p:nvGrpSpPr>
                <p:cNvPr id="78" name="グループ化 77">
                  <a:extLst>
                    <a:ext uri="{FF2B5EF4-FFF2-40B4-BE49-F238E27FC236}">
                      <a16:creationId xmlns:a16="http://schemas.microsoft.com/office/drawing/2014/main" id="{06A8FE27-FFA8-2044-A4D2-BD93E3031080}"/>
                    </a:ext>
                  </a:extLst>
                </p:cNvPr>
                <p:cNvGrpSpPr/>
                <p:nvPr/>
              </p:nvGrpSpPr>
              <p:grpSpPr>
                <a:xfrm>
                  <a:off x="654076" y="1397550"/>
                  <a:ext cx="5697297" cy="1200329"/>
                  <a:chOff x="431653" y="1422539"/>
                  <a:chExt cx="5986852" cy="1200329"/>
                </a:xfrm>
              </p:grpSpPr>
              <p:sp>
                <p:nvSpPr>
                  <p:cNvPr id="102" name="テキスト ボックス 101">
                    <a:extLst>
                      <a:ext uri="{FF2B5EF4-FFF2-40B4-BE49-F238E27FC236}">
                        <a16:creationId xmlns:a16="http://schemas.microsoft.com/office/drawing/2014/main" id="{62A5C3CA-0222-8E42-84AA-F0D87CF158B6}"/>
                      </a:ext>
                    </a:extLst>
                  </p:cNvPr>
                  <p:cNvSpPr txBox="1"/>
                  <p:nvPr/>
                </p:nvSpPr>
                <p:spPr>
                  <a:xfrm>
                    <a:off x="431653" y="1422539"/>
                    <a:ext cx="3314354" cy="1200329"/>
                  </a:xfrm>
                  <a:prstGeom prst="rect">
                    <a:avLst/>
                  </a:prstGeom>
                  <a:noFill/>
                </p:spPr>
                <p:txBody>
                  <a:bodyPr wrap="square" rtlCol="0">
                    <a:spAutoFit/>
                  </a:bodyPr>
                  <a:lstStyle/>
                  <a:p>
                    <a:r>
                      <a:rPr lang="ja-JP" altLang="en-US" sz="1200"/>
                      <a:t>◯　</a:t>
                    </a:r>
                    <a:r>
                      <a:rPr lang="en-US" altLang="ja-JP" sz="1200" dirty="0"/>
                      <a:t> 9</a:t>
                    </a:r>
                    <a:r>
                      <a:rPr lang="ja-JP" altLang="en-US" sz="1200"/>
                      <a:t>　△　</a:t>
                    </a:r>
                    <a:r>
                      <a:rPr lang="en-US" altLang="ja-JP" sz="1200" dirty="0"/>
                      <a:t>2</a:t>
                    </a:r>
                    <a:r>
                      <a:rPr lang="ja-JP" altLang="en-US" sz="1200"/>
                      <a:t>・</a:t>
                    </a:r>
                    <a:r>
                      <a:rPr lang="en-US" altLang="ja-JP" sz="1200" dirty="0"/>
                      <a:t>6</a:t>
                    </a:r>
                    <a:r>
                      <a:rPr lang="ja-JP" altLang="en-US" sz="1200"/>
                      <a:t>・</a:t>
                    </a:r>
                    <a:r>
                      <a:rPr lang="en-US" altLang="ja-JP" sz="1200" dirty="0"/>
                      <a:t>7</a:t>
                    </a:r>
                    <a:r>
                      <a:rPr lang="ja-JP" altLang="en-US" sz="1200"/>
                      <a:t>・</a:t>
                    </a:r>
                    <a:r>
                      <a:rPr lang="en-US" altLang="ja-JP" sz="1200" dirty="0"/>
                      <a:t>8</a:t>
                    </a:r>
                    <a:r>
                      <a:rPr lang="ja-JP" altLang="en-US" sz="1200"/>
                      <a:t>　</a:t>
                    </a:r>
                    <a:endParaRPr lang="en-US" altLang="ja-JP" sz="1200" dirty="0"/>
                  </a:p>
                  <a:p>
                    <a:r>
                      <a:rPr kumimoji="1" lang="ja-JP" altLang="en-US" sz="1200"/>
                      <a:t>　</a:t>
                    </a:r>
                    <a:endParaRPr lang="en-US" altLang="ja-JP" sz="1200" dirty="0"/>
                  </a:p>
                  <a:p>
                    <a:r>
                      <a:rPr lang="ja-JP" altLang="en-US" sz="1200"/>
                      <a:t>本命星：五黄土星（支配・リーダー）</a:t>
                    </a:r>
                    <a:endParaRPr kumimoji="1" lang="en-US" altLang="ja-JP" sz="1200" dirty="0"/>
                  </a:p>
                  <a:p>
                    <a:r>
                      <a:rPr lang="ja-JP" altLang="en-US" sz="1200"/>
                      <a:t>月命星：四緑木星（人気・体裁）</a:t>
                    </a:r>
                    <a:endParaRPr lang="en-US" altLang="ja-JP" sz="1200" dirty="0"/>
                  </a:p>
                  <a:p>
                    <a:r>
                      <a:rPr lang="ja-JP" altLang="en-US" sz="1200"/>
                      <a:t>潜在意識：六白金星（仕事・ルール）</a:t>
                    </a:r>
                    <a:endParaRPr kumimoji="1" lang="en-US" altLang="ja-JP" sz="1200" dirty="0"/>
                  </a:p>
                  <a:p>
                    <a:r>
                      <a:rPr lang="ja-JP" altLang="en-US" sz="1200"/>
                      <a:t>流れ：四緑木星（人気・体裁）</a:t>
                    </a:r>
                    <a:endParaRPr lang="en-US" altLang="ja-JP" sz="1200" dirty="0"/>
                  </a:p>
                </p:txBody>
              </p:sp>
              <p:sp>
                <p:nvSpPr>
                  <p:cNvPr id="103" name="テキスト ボックス 102">
                    <a:extLst>
                      <a:ext uri="{FF2B5EF4-FFF2-40B4-BE49-F238E27FC236}">
                        <a16:creationId xmlns:a16="http://schemas.microsoft.com/office/drawing/2014/main" id="{62357423-18FF-E445-B758-588E5EEA0593}"/>
                      </a:ext>
                    </a:extLst>
                  </p:cNvPr>
                  <p:cNvSpPr txBox="1"/>
                  <p:nvPr/>
                </p:nvSpPr>
                <p:spPr>
                  <a:xfrm>
                    <a:off x="3997413" y="1661065"/>
                    <a:ext cx="2421092" cy="584775"/>
                  </a:xfrm>
                  <a:prstGeom prst="rect">
                    <a:avLst/>
                  </a:prstGeom>
                  <a:noFill/>
                </p:spPr>
                <p:txBody>
                  <a:bodyPr wrap="square" rtlCol="0">
                    <a:spAutoFit/>
                  </a:bodyPr>
                  <a:lstStyle/>
                  <a:p>
                    <a:r>
                      <a:rPr kumimoji="1" lang="en-US" altLang="ja-JP" sz="3200" b="1" dirty="0"/>
                      <a:t>5</a:t>
                    </a:r>
                    <a:r>
                      <a:rPr kumimoji="1" lang="ja-JP" altLang="en-US" sz="3200" b="1"/>
                      <a:t> </a:t>
                    </a:r>
                    <a:r>
                      <a:rPr lang="en-US" altLang="ja-JP" sz="3200" b="1" dirty="0"/>
                      <a:t>-</a:t>
                    </a:r>
                    <a:r>
                      <a:rPr kumimoji="1" lang="ja-JP" altLang="en-US" sz="3200" b="1"/>
                      <a:t> </a:t>
                    </a:r>
                    <a:r>
                      <a:rPr kumimoji="1" lang="en-US" altLang="ja-JP" sz="3200" b="1" dirty="0"/>
                      <a:t>4</a:t>
                    </a:r>
                    <a:r>
                      <a:rPr kumimoji="1" lang="ja-JP" altLang="en-US" sz="3200" b="1"/>
                      <a:t> </a:t>
                    </a:r>
                    <a:r>
                      <a:rPr lang="en-US" altLang="ja-JP" sz="3200" b="1" dirty="0"/>
                      <a:t>-</a:t>
                    </a:r>
                    <a:r>
                      <a:rPr kumimoji="1" lang="ja-JP" altLang="en-US" sz="3200" b="1"/>
                      <a:t> </a:t>
                    </a:r>
                    <a:r>
                      <a:rPr kumimoji="1" lang="en-US" altLang="ja-JP" sz="3200" b="1" dirty="0"/>
                      <a:t>6 - 4</a:t>
                    </a:r>
                    <a:endParaRPr kumimoji="1" lang="ja-JP" altLang="en-US" sz="3200" b="1"/>
                  </a:p>
                </p:txBody>
              </p:sp>
            </p:grpSp>
            <p:grpSp>
              <p:nvGrpSpPr>
                <p:cNvPr id="79" name="グループ化 78">
                  <a:extLst>
                    <a:ext uri="{FF2B5EF4-FFF2-40B4-BE49-F238E27FC236}">
                      <a16:creationId xmlns:a16="http://schemas.microsoft.com/office/drawing/2014/main" id="{904B6527-5E88-3649-9042-66FED9048E61}"/>
                    </a:ext>
                  </a:extLst>
                </p:cNvPr>
                <p:cNvGrpSpPr/>
                <p:nvPr/>
              </p:nvGrpSpPr>
              <p:grpSpPr>
                <a:xfrm>
                  <a:off x="4047377" y="2272986"/>
                  <a:ext cx="1953665" cy="386973"/>
                  <a:chOff x="4334551" y="741336"/>
                  <a:chExt cx="1953665" cy="386973"/>
                </a:xfrm>
              </p:grpSpPr>
              <p:sp>
                <p:nvSpPr>
                  <p:cNvPr id="80" name="円/楕円 79">
                    <a:extLst>
                      <a:ext uri="{FF2B5EF4-FFF2-40B4-BE49-F238E27FC236}">
                        <a16:creationId xmlns:a16="http://schemas.microsoft.com/office/drawing/2014/main" id="{921E5AB4-8048-7544-9A49-75D60A6D4BFC}"/>
                      </a:ext>
                    </a:extLst>
                  </p:cNvPr>
                  <p:cNvSpPr/>
                  <p:nvPr/>
                </p:nvSpPr>
                <p:spPr>
                  <a:xfrm>
                    <a:off x="5396248" y="741336"/>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金</a:t>
                    </a:r>
                    <a:endParaRPr kumimoji="1" lang="ja-JP" altLang="en-US">
                      <a:solidFill>
                        <a:schemeClr val="tx1"/>
                      </a:solidFill>
                    </a:endParaRPr>
                  </a:p>
                </p:txBody>
              </p:sp>
              <p:sp>
                <p:nvSpPr>
                  <p:cNvPr id="90" name="円/楕円 89">
                    <a:extLst>
                      <a:ext uri="{FF2B5EF4-FFF2-40B4-BE49-F238E27FC236}">
                        <a16:creationId xmlns:a16="http://schemas.microsoft.com/office/drawing/2014/main" id="{CA786C5E-F210-B149-9B4D-A4A6DA6C2D33}"/>
                      </a:ext>
                    </a:extLst>
                  </p:cNvPr>
                  <p:cNvSpPr/>
                  <p:nvPr/>
                </p:nvSpPr>
                <p:spPr>
                  <a:xfrm>
                    <a:off x="4334551" y="747309"/>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en-US" altLang="ja-JP" dirty="0">
                      <a:solidFill>
                        <a:schemeClr val="tx1"/>
                      </a:solidFill>
                    </a:endParaRPr>
                  </a:p>
                </p:txBody>
              </p:sp>
              <p:sp>
                <p:nvSpPr>
                  <p:cNvPr id="91" name="円/楕円 90">
                    <a:extLst>
                      <a:ext uri="{FF2B5EF4-FFF2-40B4-BE49-F238E27FC236}">
                        <a16:creationId xmlns:a16="http://schemas.microsoft.com/office/drawing/2014/main" id="{E343B7A2-25CD-4A4B-B8D2-08FD0AD47D2A}"/>
                      </a:ext>
                    </a:extLst>
                  </p:cNvPr>
                  <p:cNvSpPr/>
                  <p:nvPr/>
                </p:nvSpPr>
                <p:spPr>
                  <a:xfrm>
                    <a:off x="4869447" y="741336"/>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木</a:t>
                    </a:r>
                  </a:p>
                </p:txBody>
              </p:sp>
              <p:sp>
                <p:nvSpPr>
                  <p:cNvPr id="92" name="円/楕円 91">
                    <a:extLst>
                      <a:ext uri="{FF2B5EF4-FFF2-40B4-BE49-F238E27FC236}">
                        <a16:creationId xmlns:a16="http://schemas.microsoft.com/office/drawing/2014/main" id="{E11E09B2-6333-F44E-88B9-44B861B5B05B}"/>
                      </a:ext>
                    </a:extLst>
                  </p:cNvPr>
                  <p:cNvSpPr/>
                  <p:nvPr/>
                </p:nvSpPr>
                <p:spPr>
                  <a:xfrm>
                    <a:off x="5911087" y="741971"/>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木</a:t>
                    </a:r>
                    <a:endParaRPr kumimoji="1" lang="en-US" altLang="ja-JP" dirty="0">
                      <a:solidFill>
                        <a:schemeClr val="tx1"/>
                      </a:solidFill>
                    </a:endParaRPr>
                  </a:p>
                </p:txBody>
              </p:sp>
            </p:grpSp>
          </p:grpSp>
          <p:sp>
            <p:nvSpPr>
              <p:cNvPr id="77" name="テキスト ボックス 76">
                <a:extLst>
                  <a:ext uri="{FF2B5EF4-FFF2-40B4-BE49-F238E27FC236}">
                    <a16:creationId xmlns:a16="http://schemas.microsoft.com/office/drawing/2014/main" id="{232CB7CF-B0F1-E346-9F0C-7F82C208E8C8}"/>
                  </a:ext>
                </a:extLst>
              </p:cNvPr>
              <p:cNvSpPr txBox="1"/>
              <p:nvPr/>
            </p:nvSpPr>
            <p:spPr>
              <a:xfrm>
                <a:off x="631459" y="5357942"/>
                <a:ext cx="5721785" cy="577081"/>
              </a:xfrm>
              <a:prstGeom prst="rect">
                <a:avLst/>
              </a:prstGeom>
              <a:noFill/>
            </p:spPr>
            <p:txBody>
              <a:bodyPr wrap="square" rtlCol="0">
                <a:spAutoFit/>
              </a:bodyPr>
              <a:lstStyle/>
              <a:p>
                <a:r>
                  <a:rPr lang="ja-JP" altLang="en-US" sz="1050">
                    <a:solidFill>
                      <a:srgbClr val="FF0000"/>
                    </a:solidFill>
                  </a:rPr>
                  <a:t>本質的にリーダーシップが強く自分流。対人的には人当たりが良く常識人でその傾向は強い。潜在意識にはルールを重んじ仕事熱心な面がある。</a:t>
                </a:r>
                <a:endParaRPr lang="en-US" altLang="ja-JP" sz="1050" dirty="0">
                  <a:solidFill>
                    <a:srgbClr val="FF0000"/>
                  </a:solidFill>
                </a:endParaRPr>
              </a:p>
              <a:p>
                <a:endParaRPr lang="ja-JP" altLang="en-US" sz="1050">
                  <a:solidFill>
                    <a:srgbClr val="FF0000"/>
                  </a:solidFill>
                </a:endParaRPr>
              </a:p>
            </p:txBody>
          </p:sp>
        </p:grpSp>
        <p:sp>
          <p:nvSpPr>
            <p:cNvPr id="104" name="テキスト ボックス 103">
              <a:extLst>
                <a:ext uri="{FF2B5EF4-FFF2-40B4-BE49-F238E27FC236}">
                  <a16:creationId xmlns:a16="http://schemas.microsoft.com/office/drawing/2014/main" id="{83C15317-C069-6545-96C9-CAB14AF768B0}"/>
                </a:ext>
              </a:extLst>
            </p:cNvPr>
            <p:cNvSpPr txBox="1"/>
            <p:nvPr/>
          </p:nvSpPr>
          <p:spPr>
            <a:xfrm>
              <a:off x="3280093" y="1894465"/>
              <a:ext cx="3262432" cy="338554"/>
            </a:xfrm>
            <a:prstGeom prst="rect">
              <a:avLst/>
            </a:prstGeom>
            <a:noFill/>
          </p:spPr>
          <p:txBody>
            <a:bodyPr wrap="none" rtlCol="0">
              <a:spAutoFit/>
            </a:bodyPr>
            <a:lstStyle/>
            <a:p>
              <a:r>
                <a:rPr lang="ja-JP" altLang="en-US" sz="1600"/>
                <a:t>（大吉・中吉・小吉・小凶・凶）</a:t>
              </a:r>
              <a:endParaRPr lang="en-US" altLang="ja-JP" sz="1600" dirty="0"/>
            </a:p>
          </p:txBody>
        </p:sp>
      </p:grpSp>
      <p:grpSp>
        <p:nvGrpSpPr>
          <p:cNvPr id="3" name="グループ化 2">
            <a:extLst>
              <a:ext uri="{FF2B5EF4-FFF2-40B4-BE49-F238E27FC236}">
                <a16:creationId xmlns:a16="http://schemas.microsoft.com/office/drawing/2014/main" id="{30ED3165-FAC1-4C47-8461-00BD1D87348F}"/>
              </a:ext>
            </a:extLst>
          </p:cNvPr>
          <p:cNvGrpSpPr/>
          <p:nvPr/>
        </p:nvGrpSpPr>
        <p:grpSpPr>
          <a:xfrm>
            <a:off x="690936" y="4544145"/>
            <a:ext cx="5923579" cy="1766608"/>
            <a:chOff x="690936" y="4544145"/>
            <a:chExt cx="5923579" cy="1766608"/>
          </a:xfrm>
        </p:grpSpPr>
        <p:grpSp>
          <p:nvGrpSpPr>
            <p:cNvPr id="47" name="グループ化 46">
              <a:extLst>
                <a:ext uri="{FF2B5EF4-FFF2-40B4-BE49-F238E27FC236}">
                  <a16:creationId xmlns:a16="http://schemas.microsoft.com/office/drawing/2014/main" id="{493F72AA-5FC2-C94A-818F-1B2DF5042321}"/>
                </a:ext>
              </a:extLst>
            </p:cNvPr>
            <p:cNvGrpSpPr/>
            <p:nvPr/>
          </p:nvGrpSpPr>
          <p:grpSpPr>
            <a:xfrm>
              <a:off x="690936" y="4651019"/>
              <a:ext cx="5820125" cy="1659734"/>
              <a:chOff x="580315" y="5999630"/>
              <a:chExt cx="5820125" cy="1659734"/>
            </a:xfrm>
          </p:grpSpPr>
          <p:grpSp>
            <p:nvGrpSpPr>
              <p:cNvPr id="64" name="グループ化 63">
                <a:extLst>
                  <a:ext uri="{FF2B5EF4-FFF2-40B4-BE49-F238E27FC236}">
                    <a16:creationId xmlns:a16="http://schemas.microsoft.com/office/drawing/2014/main" id="{AFE97C34-B638-9E47-9844-982193478304}"/>
                  </a:ext>
                </a:extLst>
              </p:cNvPr>
              <p:cNvGrpSpPr/>
              <p:nvPr/>
            </p:nvGrpSpPr>
            <p:grpSpPr>
              <a:xfrm>
                <a:off x="580315" y="5999630"/>
                <a:ext cx="5697296" cy="1210493"/>
                <a:chOff x="654077" y="1397550"/>
                <a:chExt cx="5697296" cy="1210493"/>
              </a:xfrm>
            </p:grpSpPr>
            <p:grpSp>
              <p:nvGrpSpPr>
                <p:cNvPr id="67" name="グループ化 66">
                  <a:extLst>
                    <a:ext uri="{FF2B5EF4-FFF2-40B4-BE49-F238E27FC236}">
                      <a16:creationId xmlns:a16="http://schemas.microsoft.com/office/drawing/2014/main" id="{BAEFE661-153B-F44C-810E-136F5D9346C8}"/>
                    </a:ext>
                  </a:extLst>
                </p:cNvPr>
                <p:cNvGrpSpPr/>
                <p:nvPr/>
              </p:nvGrpSpPr>
              <p:grpSpPr>
                <a:xfrm>
                  <a:off x="654077" y="1397550"/>
                  <a:ext cx="5697296" cy="1200329"/>
                  <a:chOff x="431654" y="1422539"/>
                  <a:chExt cx="5986851" cy="1200329"/>
                </a:xfrm>
              </p:grpSpPr>
              <p:sp>
                <p:nvSpPr>
                  <p:cNvPr id="73" name="テキスト ボックス 72">
                    <a:extLst>
                      <a:ext uri="{FF2B5EF4-FFF2-40B4-BE49-F238E27FC236}">
                        <a16:creationId xmlns:a16="http://schemas.microsoft.com/office/drawing/2014/main" id="{D6417F87-C130-684C-89A5-4BD92A217AA1}"/>
                      </a:ext>
                    </a:extLst>
                  </p:cNvPr>
                  <p:cNvSpPr txBox="1"/>
                  <p:nvPr/>
                </p:nvSpPr>
                <p:spPr>
                  <a:xfrm>
                    <a:off x="431654" y="1422539"/>
                    <a:ext cx="3169113" cy="1200329"/>
                  </a:xfrm>
                  <a:prstGeom prst="rect">
                    <a:avLst/>
                  </a:prstGeom>
                  <a:noFill/>
                </p:spPr>
                <p:txBody>
                  <a:bodyPr wrap="square" rtlCol="0">
                    <a:spAutoFit/>
                  </a:bodyPr>
                  <a:lstStyle/>
                  <a:p>
                    <a:r>
                      <a:rPr lang="ja-JP" altLang="en-US" sz="1200"/>
                      <a:t>◯　</a:t>
                    </a:r>
                    <a:r>
                      <a:rPr lang="en-US" altLang="ja-JP" sz="1200" dirty="0"/>
                      <a:t> 2</a:t>
                    </a:r>
                    <a:r>
                      <a:rPr lang="ja-JP" altLang="en-US" sz="1200"/>
                      <a:t>・</a:t>
                    </a:r>
                    <a:r>
                      <a:rPr lang="en-US" altLang="ja-JP" sz="1200" dirty="0"/>
                      <a:t>6</a:t>
                    </a:r>
                    <a:r>
                      <a:rPr lang="ja-JP" altLang="en-US" sz="1200"/>
                      <a:t>・</a:t>
                    </a:r>
                    <a:r>
                      <a:rPr lang="en-US" altLang="ja-JP" sz="1200" dirty="0"/>
                      <a:t>7</a:t>
                    </a:r>
                    <a:r>
                      <a:rPr lang="ja-JP" altLang="en-US" sz="1200"/>
                      <a:t>・</a:t>
                    </a:r>
                    <a:r>
                      <a:rPr lang="en-US" altLang="ja-JP" sz="1200" dirty="0"/>
                      <a:t>8</a:t>
                    </a:r>
                    <a:r>
                      <a:rPr lang="ja-JP" altLang="en-US" sz="1200"/>
                      <a:t>・</a:t>
                    </a:r>
                    <a:r>
                      <a:rPr lang="en-US" altLang="ja-JP" sz="1200" dirty="0"/>
                      <a:t>9</a:t>
                    </a:r>
                    <a:r>
                      <a:rPr lang="ja-JP" altLang="en-US" sz="1200"/>
                      <a:t>　</a:t>
                    </a:r>
                    <a:endParaRPr lang="en-US" altLang="ja-JP" sz="1200" dirty="0"/>
                  </a:p>
                  <a:p>
                    <a:r>
                      <a:rPr kumimoji="1" lang="ja-JP" altLang="en-US" sz="1200"/>
                      <a:t>　</a:t>
                    </a:r>
                    <a:endParaRPr lang="en-US" altLang="ja-JP" sz="1200" dirty="0"/>
                  </a:p>
                  <a:p>
                    <a:r>
                      <a:rPr lang="ja-JP" altLang="en-US" sz="1200"/>
                      <a:t>本命星：五黄土星（支配・リーダー）</a:t>
                    </a:r>
                    <a:endParaRPr kumimoji="1" lang="en-US" altLang="ja-JP" sz="1200" dirty="0"/>
                  </a:p>
                  <a:p>
                    <a:r>
                      <a:rPr lang="ja-JP" altLang="en-US" sz="1200"/>
                      <a:t>月命星：五黄土星（支配・リーダー）</a:t>
                    </a:r>
                    <a:endParaRPr lang="en-US" altLang="ja-JP" sz="1200" dirty="0"/>
                  </a:p>
                  <a:p>
                    <a:r>
                      <a:rPr lang="ja-JP" altLang="en-US" sz="1200"/>
                      <a:t>潜在意識：五黄土星（支配・リーダー）</a:t>
                    </a:r>
                    <a:endParaRPr kumimoji="1" lang="en-US" altLang="ja-JP" sz="1200" dirty="0"/>
                  </a:p>
                  <a:p>
                    <a:r>
                      <a:rPr lang="ja-JP" altLang="en-US" sz="1200"/>
                      <a:t>流れ：中宮</a:t>
                    </a:r>
                    <a:endParaRPr lang="en-US" altLang="ja-JP" sz="1200" dirty="0"/>
                  </a:p>
                </p:txBody>
              </p:sp>
              <p:sp>
                <p:nvSpPr>
                  <p:cNvPr id="74" name="テキスト ボックス 73">
                    <a:extLst>
                      <a:ext uri="{FF2B5EF4-FFF2-40B4-BE49-F238E27FC236}">
                        <a16:creationId xmlns:a16="http://schemas.microsoft.com/office/drawing/2014/main" id="{1A0C8C8E-C0C4-324C-A402-DDABBFD4D3D2}"/>
                      </a:ext>
                    </a:extLst>
                  </p:cNvPr>
                  <p:cNvSpPr txBox="1"/>
                  <p:nvPr/>
                </p:nvSpPr>
                <p:spPr>
                  <a:xfrm>
                    <a:off x="3997413" y="1661065"/>
                    <a:ext cx="2421092" cy="584775"/>
                  </a:xfrm>
                  <a:prstGeom prst="rect">
                    <a:avLst/>
                  </a:prstGeom>
                  <a:noFill/>
                </p:spPr>
                <p:txBody>
                  <a:bodyPr wrap="square" rtlCol="0">
                    <a:spAutoFit/>
                  </a:bodyPr>
                  <a:lstStyle/>
                  <a:p>
                    <a:r>
                      <a:rPr kumimoji="1" lang="en-US" altLang="ja-JP" sz="3200" b="1" dirty="0"/>
                      <a:t>5</a:t>
                    </a:r>
                    <a:r>
                      <a:rPr kumimoji="1" lang="ja-JP" altLang="en-US" sz="3200" b="1"/>
                      <a:t> </a:t>
                    </a:r>
                    <a:r>
                      <a:rPr lang="en-US" altLang="ja-JP" sz="3200" b="1" dirty="0"/>
                      <a:t>-</a:t>
                    </a:r>
                    <a:r>
                      <a:rPr kumimoji="1" lang="ja-JP" altLang="en-US" sz="3200" b="1"/>
                      <a:t> </a:t>
                    </a:r>
                    <a:r>
                      <a:rPr kumimoji="1" lang="en-US" altLang="ja-JP" sz="3200" b="1" dirty="0"/>
                      <a:t>5</a:t>
                    </a:r>
                    <a:r>
                      <a:rPr kumimoji="1" lang="ja-JP" altLang="en-US" sz="3200" b="1"/>
                      <a:t> </a:t>
                    </a:r>
                    <a:r>
                      <a:rPr lang="en-US" altLang="ja-JP" sz="3200" b="1" dirty="0"/>
                      <a:t>-</a:t>
                    </a:r>
                    <a:r>
                      <a:rPr kumimoji="1" lang="ja-JP" altLang="en-US" sz="3200" b="1"/>
                      <a:t> </a:t>
                    </a:r>
                    <a:r>
                      <a:rPr kumimoji="1" lang="en-US" altLang="ja-JP" sz="3200" b="1" dirty="0"/>
                      <a:t>5</a:t>
                    </a:r>
                    <a:endParaRPr kumimoji="1" lang="ja-JP" altLang="en-US" sz="3200" b="1"/>
                  </a:p>
                </p:txBody>
              </p:sp>
            </p:grpSp>
            <p:grpSp>
              <p:nvGrpSpPr>
                <p:cNvPr id="68" name="グループ化 67">
                  <a:extLst>
                    <a:ext uri="{FF2B5EF4-FFF2-40B4-BE49-F238E27FC236}">
                      <a16:creationId xmlns:a16="http://schemas.microsoft.com/office/drawing/2014/main" id="{A8FC773A-953F-4F4C-8621-3A40C6D68AE3}"/>
                    </a:ext>
                  </a:extLst>
                </p:cNvPr>
                <p:cNvGrpSpPr/>
                <p:nvPr/>
              </p:nvGrpSpPr>
              <p:grpSpPr>
                <a:xfrm>
                  <a:off x="4047377" y="2221070"/>
                  <a:ext cx="1438826" cy="386973"/>
                  <a:chOff x="4334551" y="741336"/>
                  <a:chExt cx="1438826" cy="386973"/>
                </a:xfrm>
              </p:grpSpPr>
              <p:sp>
                <p:nvSpPr>
                  <p:cNvPr id="69" name="円/楕円 68">
                    <a:extLst>
                      <a:ext uri="{FF2B5EF4-FFF2-40B4-BE49-F238E27FC236}">
                        <a16:creationId xmlns:a16="http://schemas.microsoft.com/office/drawing/2014/main" id="{3A83B5F3-9E4C-B34D-AEFB-ACA05409C593}"/>
                      </a:ext>
                    </a:extLst>
                  </p:cNvPr>
                  <p:cNvSpPr/>
                  <p:nvPr/>
                </p:nvSpPr>
                <p:spPr>
                  <a:xfrm>
                    <a:off x="5396248" y="741336"/>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ja-JP" altLang="en-US">
                      <a:solidFill>
                        <a:schemeClr val="tx1"/>
                      </a:solidFill>
                    </a:endParaRPr>
                  </a:p>
                </p:txBody>
              </p:sp>
              <p:sp>
                <p:nvSpPr>
                  <p:cNvPr id="70" name="円/楕円 69">
                    <a:extLst>
                      <a:ext uri="{FF2B5EF4-FFF2-40B4-BE49-F238E27FC236}">
                        <a16:creationId xmlns:a16="http://schemas.microsoft.com/office/drawing/2014/main" id="{C3E44C6F-C350-AA40-AB3A-2CD5E6BA994B}"/>
                      </a:ext>
                    </a:extLst>
                  </p:cNvPr>
                  <p:cNvSpPr/>
                  <p:nvPr/>
                </p:nvSpPr>
                <p:spPr>
                  <a:xfrm>
                    <a:off x="4334551" y="747309"/>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en-US" altLang="ja-JP" dirty="0">
                      <a:solidFill>
                        <a:schemeClr val="tx1"/>
                      </a:solidFill>
                    </a:endParaRPr>
                  </a:p>
                </p:txBody>
              </p:sp>
              <p:sp>
                <p:nvSpPr>
                  <p:cNvPr id="72" name="円/楕円 71">
                    <a:extLst>
                      <a:ext uri="{FF2B5EF4-FFF2-40B4-BE49-F238E27FC236}">
                        <a16:creationId xmlns:a16="http://schemas.microsoft.com/office/drawing/2014/main" id="{62E11222-EA56-EC4B-B78F-7ABEE6F79596}"/>
                      </a:ext>
                    </a:extLst>
                  </p:cNvPr>
                  <p:cNvSpPr/>
                  <p:nvPr/>
                </p:nvSpPr>
                <p:spPr>
                  <a:xfrm>
                    <a:off x="4869447" y="741336"/>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土</a:t>
                    </a:r>
                  </a:p>
                </p:txBody>
              </p:sp>
            </p:grpSp>
          </p:grpSp>
          <p:sp>
            <p:nvSpPr>
              <p:cNvPr id="63" name="テキスト ボックス 62">
                <a:extLst>
                  <a:ext uri="{FF2B5EF4-FFF2-40B4-BE49-F238E27FC236}">
                    <a16:creationId xmlns:a16="http://schemas.microsoft.com/office/drawing/2014/main" id="{7569C494-37B6-D64C-AF98-9AC0CF4C601D}"/>
                  </a:ext>
                </a:extLst>
              </p:cNvPr>
              <p:cNvSpPr txBox="1"/>
              <p:nvPr/>
            </p:nvSpPr>
            <p:spPr>
              <a:xfrm>
                <a:off x="678655" y="7243866"/>
                <a:ext cx="5721785" cy="415498"/>
              </a:xfrm>
              <a:prstGeom prst="rect">
                <a:avLst/>
              </a:prstGeom>
              <a:noFill/>
            </p:spPr>
            <p:txBody>
              <a:bodyPr wrap="square" rtlCol="0">
                <a:spAutoFit/>
              </a:bodyPr>
              <a:lstStyle/>
              <a:p>
                <a:r>
                  <a:rPr lang="ja-JP" altLang="en-US" sz="1050">
                    <a:solidFill>
                      <a:srgbClr val="FF0000"/>
                    </a:solidFill>
                  </a:rPr>
                  <a:t>本質的にリーダーシップが強く自分流。その気質が徹底している。</a:t>
                </a:r>
                <a:endParaRPr lang="en-US" altLang="ja-JP" sz="1050" dirty="0">
                  <a:solidFill>
                    <a:srgbClr val="FF0000"/>
                  </a:solidFill>
                </a:endParaRPr>
              </a:p>
              <a:p>
                <a:endParaRPr lang="ja-JP" altLang="en-US" sz="1050">
                  <a:solidFill>
                    <a:srgbClr val="FF0000"/>
                  </a:solidFill>
                </a:endParaRPr>
              </a:p>
            </p:txBody>
          </p:sp>
        </p:grpSp>
        <p:sp>
          <p:nvSpPr>
            <p:cNvPr id="105" name="テキスト ボックス 104">
              <a:extLst>
                <a:ext uri="{FF2B5EF4-FFF2-40B4-BE49-F238E27FC236}">
                  <a16:creationId xmlns:a16="http://schemas.microsoft.com/office/drawing/2014/main" id="{394184E3-339E-4E46-A20E-AA10D0E8953F}"/>
                </a:ext>
              </a:extLst>
            </p:cNvPr>
            <p:cNvSpPr txBox="1"/>
            <p:nvPr/>
          </p:nvSpPr>
          <p:spPr>
            <a:xfrm>
              <a:off x="3352083" y="4544145"/>
              <a:ext cx="3262432" cy="338554"/>
            </a:xfrm>
            <a:prstGeom prst="rect">
              <a:avLst/>
            </a:prstGeom>
            <a:noFill/>
          </p:spPr>
          <p:txBody>
            <a:bodyPr wrap="none" rtlCol="0">
              <a:spAutoFit/>
            </a:bodyPr>
            <a:lstStyle/>
            <a:p>
              <a:r>
                <a:rPr lang="ja-JP" altLang="en-US" sz="1600"/>
                <a:t>（大吉・中吉・小吉・小凶・凶）</a:t>
              </a:r>
              <a:endParaRPr lang="en-US" altLang="ja-JP" sz="1600" dirty="0"/>
            </a:p>
          </p:txBody>
        </p:sp>
      </p:grpSp>
      <p:grpSp>
        <p:nvGrpSpPr>
          <p:cNvPr id="4" name="グループ化 3">
            <a:extLst>
              <a:ext uri="{FF2B5EF4-FFF2-40B4-BE49-F238E27FC236}">
                <a16:creationId xmlns:a16="http://schemas.microsoft.com/office/drawing/2014/main" id="{C6B71086-7B96-1746-9BD9-4D5664BF1297}"/>
              </a:ext>
            </a:extLst>
          </p:cNvPr>
          <p:cNvGrpSpPr/>
          <p:nvPr/>
        </p:nvGrpSpPr>
        <p:grpSpPr>
          <a:xfrm>
            <a:off x="664728" y="7120477"/>
            <a:ext cx="6012805" cy="2008397"/>
            <a:chOff x="664728" y="7120477"/>
            <a:chExt cx="6012805" cy="2008397"/>
          </a:xfrm>
        </p:grpSpPr>
        <p:grpSp>
          <p:nvGrpSpPr>
            <p:cNvPr id="42" name="グループ化 41">
              <a:extLst>
                <a:ext uri="{FF2B5EF4-FFF2-40B4-BE49-F238E27FC236}">
                  <a16:creationId xmlns:a16="http://schemas.microsoft.com/office/drawing/2014/main" id="{375C5950-E15B-D34D-8AEC-5A1099233965}"/>
                </a:ext>
              </a:extLst>
            </p:cNvPr>
            <p:cNvGrpSpPr/>
            <p:nvPr/>
          </p:nvGrpSpPr>
          <p:grpSpPr>
            <a:xfrm>
              <a:off x="664728" y="7236614"/>
              <a:ext cx="5721785" cy="1892260"/>
              <a:chOff x="555826" y="7962199"/>
              <a:chExt cx="5721785" cy="1892260"/>
            </a:xfrm>
          </p:grpSpPr>
          <p:grpSp>
            <p:nvGrpSpPr>
              <p:cNvPr id="46" name="グループ化 45">
                <a:extLst>
                  <a:ext uri="{FF2B5EF4-FFF2-40B4-BE49-F238E27FC236}">
                    <a16:creationId xmlns:a16="http://schemas.microsoft.com/office/drawing/2014/main" id="{C4AD4330-FCA8-F845-B0AE-35CE0C158164}"/>
                  </a:ext>
                </a:extLst>
              </p:cNvPr>
              <p:cNvGrpSpPr/>
              <p:nvPr/>
            </p:nvGrpSpPr>
            <p:grpSpPr>
              <a:xfrm>
                <a:off x="580315" y="7962199"/>
                <a:ext cx="5697296" cy="1384995"/>
                <a:chOff x="654077" y="1397550"/>
                <a:chExt cx="5697296" cy="1384995"/>
              </a:xfrm>
            </p:grpSpPr>
            <p:grpSp>
              <p:nvGrpSpPr>
                <p:cNvPr id="48" name="グループ化 47">
                  <a:extLst>
                    <a:ext uri="{FF2B5EF4-FFF2-40B4-BE49-F238E27FC236}">
                      <a16:creationId xmlns:a16="http://schemas.microsoft.com/office/drawing/2014/main" id="{FBCF47AF-9299-5F4C-A2FE-5BFC8A873E6C}"/>
                    </a:ext>
                  </a:extLst>
                </p:cNvPr>
                <p:cNvGrpSpPr/>
                <p:nvPr/>
              </p:nvGrpSpPr>
              <p:grpSpPr>
                <a:xfrm>
                  <a:off x="654077" y="1397550"/>
                  <a:ext cx="5697296" cy="1384995"/>
                  <a:chOff x="431654" y="1422539"/>
                  <a:chExt cx="5986851" cy="1384995"/>
                </a:xfrm>
              </p:grpSpPr>
              <p:sp>
                <p:nvSpPr>
                  <p:cNvPr id="55" name="テキスト ボックス 54">
                    <a:extLst>
                      <a:ext uri="{FF2B5EF4-FFF2-40B4-BE49-F238E27FC236}">
                        <a16:creationId xmlns:a16="http://schemas.microsoft.com/office/drawing/2014/main" id="{C709A75E-E485-B941-AC6E-5E31571B92B7}"/>
                      </a:ext>
                    </a:extLst>
                  </p:cNvPr>
                  <p:cNvSpPr txBox="1"/>
                  <p:nvPr/>
                </p:nvSpPr>
                <p:spPr>
                  <a:xfrm>
                    <a:off x="431654" y="1422539"/>
                    <a:ext cx="3182071" cy="1384995"/>
                  </a:xfrm>
                  <a:prstGeom prst="rect">
                    <a:avLst/>
                  </a:prstGeom>
                  <a:noFill/>
                </p:spPr>
                <p:txBody>
                  <a:bodyPr wrap="square" rtlCol="0">
                    <a:spAutoFit/>
                  </a:bodyPr>
                  <a:lstStyle/>
                  <a:p>
                    <a:r>
                      <a:rPr lang="ja-JP" altLang="en-US" sz="1200"/>
                      <a:t>◯　</a:t>
                    </a:r>
                    <a:r>
                      <a:rPr lang="en-US" altLang="ja-JP" sz="1200" dirty="0"/>
                      <a:t> 2</a:t>
                    </a:r>
                    <a:r>
                      <a:rPr lang="ja-JP" altLang="en-US" sz="1200"/>
                      <a:t>・</a:t>
                    </a:r>
                    <a:r>
                      <a:rPr lang="en-US" altLang="ja-JP" sz="1200" dirty="0"/>
                      <a:t>7</a:t>
                    </a:r>
                    <a:r>
                      <a:rPr lang="ja-JP" altLang="en-US" sz="1200"/>
                      <a:t>・</a:t>
                    </a:r>
                    <a:r>
                      <a:rPr lang="en-US" altLang="ja-JP" sz="1200" dirty="0"/>
                      <a:t>8</a:t>
                    </a:r>
                    <a:r>
                      <a:rPr lang="ja-JP" altLang="en-US" sz="1200"/>
                      <a:t>　△　</a:t>
                    </a:r>
                    <a:r>
                      <a:rPr lang="en-US" altLang="ja-JP" sz="1200" dirty="0"/>
                      <a:t>9</a:t>
                    </a:r>
                    <a:r>
                      <a:rPr lang="ja-JP" altLang="en-US" sz="1200"/>
                      <a:t>　</a:t>
                    </a:r>
                    <a:endParaRPr kumimoji="1" lang="en-US" altLang="ja-JP" sz="1200" dirty="0"/>
                  </a:p>
                  <a:p>
                    <a:endParaRPr lang="en-US" altLang="ja-JP" sz="1200" dirty="0"/>
                  </a:p>
                  <a:p>
                    <a:r>
                      <a:rPr lang="ja-JP" altLang="en-US" sz="1200"/>
                      <a:t>本命星：五黄土星（支配・リーダー）</a:t>
                    </a:r>
                    <a:endParaRPr lang="en-US" altLang="ja-JP" sz="1200" dirty="0"/>
                  </a:p>
                  <a:p>
                    <a:r>
                      <a:rPr lang="ja-JP" altLang="en-US" sz="1200"/>
                      <a:t>月命星：六白金星（仕事・ルール）</a:t>
                    </a:r>
                    <a:endParaRPr lang="en-US" altLang="ja-JP" sz="1200" dirty="0"/>
                  </a:p>
                  <a:p>
                    <a:r>
                      <a:rPr lang="ja-JP" altLang="en-US" sz="1200"/>
                      <a:t>潜在意識：四緑木星（人気・体裁）</a:t>
                    </a:r>
                    <a:endParaRPr kumimoji="1" lang="en-US" altLang="ja-JP" sz="1200" dirty="0"/>
                  </a:p>
                  <a:p>
                    <a:r>
                      <a:rPr lang="ja-JP" altLang="en-US" sz="1200"/>
                      <a:t>流れ：六白金星（仕事・ルール）</a:t>
                    </a:r>
                    <a:endParaRPr lang="en-US" altLang="ja-JP" sz="1200" dirty="0"/>
                  </a:p>
                  <a:p>
                    <a:endParaRPr lang="en-US" altLang="ja-JP" sz="1200" dirty="0"/>
                  </a:p>
                </p:txBody>
              </p:sp>
              <p:sp>
                <p:nvSpPr>
                  <p:cNvPr id="57" name="テキスト ボックス 56">
                    <a:extLst>
                      <a:ext uri="{FF2B5EF4-FFF2-40B4-BE49-F238E27FC236}">
                        <a16:creationId xmlns:a16="http://schemas.microsoft.com/office/drawing/2014/main" id="{9A9B0843-F700-5440-A4C4-D6E5C34BF512}"/>
                      </a:ext>
                    </a:extLst>
                  </p:cNvPr>
                  <p:cNvSpPr txBox="1"/>
                  <p:nvPr/>
                </p:nvSpPr>
                <p:spPr>
                  <a:xfrm>
                    <a:off x="3997413" y="1661065"/>
                    <a:ext cx="2421092" cy="584775"/>
                  </a:xfrm>
                  <a:prstGeom prst="rect">
                    <a:avLst/>
                  </a:prstGeom>
                  <a:noFill/>
                </p:spPr>
                <p:txBody>
                  <a:bodyPr wrap="square" rtlCol="0">
                    <a:spAutoFit/>
                  </a:bodyPr>
                  <a:lstStyle/>
                  <a:p>
                    <a:r>
                      <a:rPr kumimoji="1" lang="en-US" altLang="ja-JP" sz="3200" b="1" dirty="0"/>
                      <a:t>5</a:t>
                    </a:r>
                    <a:r>
                      <a:rPr kumimoji="1" lang="ja-JP" altLang="en-US" sz="3200" b="1"/>
                      <a:t> </a:t>
                    </a:r>
                    <a:r>
                      <a:rPr lang="en-US" altLang="ja-JP" sz="3200" b="1" dirty="0"/>
                      <a:t>-</a:t>
                    </a:r>
                    <a:r>
                      <a:rPr kumimoji="1" lang="ja-JP" altLang="en-US" sz="3200" b="1"/>
                      <a:t> </a:t>
                    </a:r>
                    <a:r>
                      <a:rPr lang="en-US" altLang="ja-JP" sz="3200" b="1" dirty="0"/>
                      <a:t>6</a:t>
                    </a:r>
                    <a:r>
                      <a:rPr kumimoji="1" lang="ja-JP" altLang="en-US" sz="3200" b="1"/>
                      <a:t> </a:t>
                    </a:r>
                    <a:r>
                      <a:rPr kumimoji="1" lang="en-US" altLang="ja-JP" sz="3200" b="1" dirty="0"/>
                      <a:t>-</a:t>
                    </a:r>
                    <a:r>
                      <a:rPr kumimoji="1" lang="ja-JP" altLang="en-US" sz="3200" b="1"/>
                      <a:t> </a:t>
                    </a:r>
                    <a:r>
                      <a:rPr lang="en-US" altLang="ja-JP" sz="3200" b="1" dirty="0"/>
                      <a:t>4 - 6</a:t>
                    </a:r>
                    <a:endParaRPr kumimoji="1" lang="ja-JP" altLang="en-US" sz="3200" b="1"/>
                  </a:p>
                </p:txBody>
              </p:sp>
            </p:grpSp>
            <p:grpSp>
              <p:nvGrpSpPr>
                <p:cNvPr id="49" name="グループ化 48">
                  <a:extLst>
                    <a:ext uri="{FF2B5EF4-FFF2-40B4-BE49-F238E27FC236}">
                      <a16:creationId xmlns:a16="http://schemas.microsoft.com/office/drawing/2014/main" id="{410BABB4-901D-7143-AF53-C70D59FB0EB1}"/>
                    </a:ext>
                  </a:extLst>
                </p:cNvPr>
                <p:cNvGrpSpPr/>
                <p:nvPr/>
              </p:nvGrpSpPr>
              <p:grpSpPr>
                <a:xfrm>
                  <a:off x="4065138" y="2272986"/>
                  <a:ext cx="1953665" cy="386973"/>
                  <a:chOff x="4334551" y="741336"/>
                  <a:chExt cx="1953665" cy="386973"/>
                </a:xfrm>
              </p:grpSpPr>
              <p:sp>
                <p:nvSpPr>
                  <p:cNvPr id="50" name="円/楕円 49">
                    <a:extLst>
                      <a:ext uri="{FF2B5EF4-FFF2-40B4-BE49-F238E27FC236}">
                        <a16:creationId xmlns:a16="http://schemas.microsoft.com/office/drawing/2014/main" id="{7A964F38-760B-7E4C-B98E-1287DF43D920}"/>
                      </a:ext>
                    </a:extLst>
                  </p:cNvPr>
                  <p:cNvSpPr/>
                  <p:nvPr/>
                </p:nvSpPr>
                <p:spPr>
                  <a:xfrm>
                    <a:off x="5396248" y="741336"/>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木</a:t>
                    </a:r>
                  </a:p>
                </p:txBody>
              </p:sp>
              <p:sp>
                <p:nvSpPr>
                  <p:cNvPr id="51" name="円/楕円 50">
                    <a:extLst>
                      <a:ext uri="{FF2B5EF4-FFF2-40B4-BE49-F238E27FC236}">
                        <a16:creationId xmlns:a16="http://schemas.microsoft.com/office/drawing/2014/main" id="{B3878654-FFE6-2C47-88F3-5347624BDAD3}"/>
                      </a:ext>
                    </a:extLst>
                  </p:cNvPr>
                  <p:cNvSpPr/>
                  <p:nvPr/>
                </p:nvSpPr>
                <p:spPr>
                  <a:xfrm>
                    <a:off x="4334551" y="747309"/>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en-US" altLang="ja-JP" dirty="0">
                      <a:solidFill>
                        <a:schemeClr val="tx1"/>
                      </a:solidFill>
                    </a:endParaRPr>
                  </a:p>
                </p:txBody>
              </p:sp>
              <p:sp>
                <p:nvSpPr>
                  <p:cNvPr id="52" name="円/楕円 51">
                    <a:extLst>
                      <a:ext uri="{FF2B5EF4-FFF2-40B4-BE49-F238E27FC236}">
                        <a16:creationId xmlns:a16="http://schemas.microsoft.com/office/drawing/2014/main" id="{775964D9-F5A9-794C-B0A3-6E1FE98F1433}"/>
                      </a:ext>
                    </a:extLst>
                  </p:cNvPr>
                  <p:cNvSpPr/>
                  <p:nvPr/>
                </p:nvSpPr>
                <p:spPr>
                  <a:xfrm>
                    <a:off x="4869447" y="741336"/>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金</a:t>
                    </a:r>
                  </a:p>
                </p:txBody>
              </p:sp>
              <p:sp>
                <p:nvSpPr>
                  <p:cNvPr id="54" name="円/楕円 53">
                    <a:extLst>
                      <a:ext uri="{FF2B5EF4-FFF2-40B4-BE49-F238E27FC236}">
                        <a16:creationId xmlns:a16="http://schemas.microsoft.com/office/drawing/2014/main" id="{014D1309-04DB-9343-BABB-0CDE7E7CE8BE}"/>
                      </a:ext>
                    </a:extLst>
                  </p:cNvPr>
                  <p:cNvSpPr/>
                  <p:nvPr/>
                </p:nvSpPr>
                <p:spPr>
                  <a:xfrm>
                    <a:off x="5911087" y="741971"/>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金</a:t>
                    </a:r>
                    <a:endParaRPr kumimoji="1" lang="en-US" altLang="ja-JP" dirty="0">
                      <a:solidFill>
                        <a:schemeClr val="tx1"/>
                      </a:solidFill>
                    </a:endParaRPr>
                  </a:p>
                </p:txBody>
              </p:sp>
            </p:grpSp>
          </p:grpSp>
          <p:sp>
            <p:nvSpPr>
              <p:cNvPr id="45" name="テキスト ボックス 44">
                <a:extLst>
                  <a:ext uri="{FF2B5EF4-FFF2-40B4-BE49-F238E27FC236}">
                    <a16:creationId xmlns:a16="http://schemas.microsoft.com/office/drawing/2014/main" id="{CBD3780E-3ADD-7B4C-A759-2B636A2D9F70}"/>
                  </a:ext>
                </a:extLst>
              </p:cNvPr>
              <p:cNvSpPr txBox="1"/>
              <p:nvPr/>
            </p:nvSpPr>
            <p:spPr>
              <a:xfrm>
                <a:off x="555826" y="9277378"/>
                <a:ext cx="5721785" cy="577081"/>
              </a:xfrm>
              <a:prstGeom prst="rect">
                <a:avLst/>
              </a:prstGeom>
              <a:noFill/>
            </p:spPr>
            <p:txBody>
              <a:bodyPr wrap="square" rtlCol="0">
                <a:spAutoFit/>
              </a:bodyPr>
              <a:lstStyle/>
              <a:p>
                <a:r>
                  <a:rPr lang="ja-JP" altLang="en-US" sz="1050">
                    <a:solidFill>
                      <a:srgbClr val="FF0000"/>
                    </a:solidFill>
                  </a:rPr>
                  <a:t>本質的にリーダーシップが強く自分流。対人的にはルールを重んじ仕事熱心でこの傾向は強い。潜在意識には人当たりが良く常識的な面がある。ご先祖様との縁が深く墓守役として実家と繋がる。</a:t>
                </a:r>
              </a:p>
            </p:txBody>
          </p:sp>
        </p:grpSp>
        <p:sp>
          <p:nvSpPr>
            <p:cNvPr id="106" name="テキスト ボックス 105">
              <a:extLst>
                <a:ext uri="{FF2B5EF4-FFF2-40B4-BE49-F238E27FC236}">
                  <a16:creationId xmlns:a16="http://schemas.microsoft.com/office/drawing/2014/main" id="{D4F9901E-88AE-2A4C-BC88-C9D806E486F7}"/>
                </a:ext>
              </a:extLst>
            </p:cNvPr>
            <p:cNvSpPr txBox="1"/>
            <p:nvPr/>
          </p:nvSpPr>
          <p:spPr>
            <a:xfrm>
              <a:off x="3415101" y="7120477"/>
              <a:ext cx="3262432" cy="338554"/>
            </a:xfrm>
            <a:prstGeom prst="rect">
              <a:avLst/>
            </a:prstGeom>
            <a:noFill/>
          </p:spPr>
          <p:txBody>
            <a:bodyPr wrap="none" rtlCol="0">
              <a:spAutoFit/>
            </a:bodyPr>
            <a:lstStyle/>
            <a:p>
              <a:r>
                <a:rPr lang="ja-JP" altLang="en-US" sz="1600"/>
                <a:t>（大吉・中吉・小吉・小凶・凶）</a:t>
              </a:r>
              <a:endParaRPr lang="en-US" altLang="ja-JP" sz="1600" dirty="0"/>
            </a:p>
          </p:txBody>
        </p:sp>
      </p:grpSp>
    </p:spTree>
    <p:extLst>
      <p:ext uri="{BB962C8B-B14F-4D97-AF65-F5344CB8AC3E}">
        <p14:creationId xmlns:p14="http://schemas.microsoft.com/office/powerpoint/2010/main" val="11771118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テキスト ボックス 61">
            <a:extLst>
              <a:ext uri="{FF2B5EF4-FFF2-40B4-BE49-F238E27FC236}">
                <a16:creationId xmlns:a16="http://schemas.microsoft.com/office/drawing/2014/main" id="{2EE36192-AFC0-A74F-AD4B-ED3279FF0452}"/>
              </a:ext>
            </a:extLst>
          </p:cNvPr>
          <p:cNvSpPr txBox="1"/>
          <p:nvPr/>
        </p:nvSpPr>
        <p:spPr>
          <a:xfrm>
            <a:off x="5266220" y="152303"/>
            <a:ext cx="1460656" cy="253916"/>
          </a:xfrm>
          <a:prstGeom prst="rect">
            <a:avLst/>
          </a:prstGeom>
          <a:noFill/>
        </p:spPr>
        <p:txBody>
          <a:bodyPr wrap="none" rtlCol="0">
            <a:spAutoFit/>
          </a:bodyPr>
          <a:lstStyle/>
          <a:p>
            <a:r>
              <a:rPr kumimoji="1" lang="ja-JP" altLang="en-US" sz="1050"/>
              <a:t>九星氣学 </a:t>
            </a:r>
            <a:r>
              <a:rPr kumimoji="1" lang="en-US" altLang="ja-JP" sz="1050" dirty="0"/>
              <a:t>81</a:t>
            </a:r>
            <a:r>
              <a:rPr kumimoji="1" lang="ja-JP" altLang="en-US" sz="1050"/>
              <a:t> 性格一覧</a:t>
            </a:r>
          </a:p>
        </p:txBody>
      </p:sp>
      <p:sp>
        <p:nvSpPr>
          <p:cNvPr id="65" name="スライド番号プレースホルダー 3">
            <a:extLst>
              <a:ext uri="{FF2B5EF4-FFF2-40B4-BE49-F238E27FC236}">
                <a16:creationId xmlns:a16="http://schemas.microsoft.com/office/drawing/2014/main" id="{54CD1581-0E47-6E48-904C-418ED9A1A6FF}"/>
              </a:ext>
            </a:extLst>
          </p:cNvPr>
          <p:cNvSpPr>
            <a:spLocks noGrp="1"/>
          </p:cNvSpPr>
          <p:nvPr>
            <p:ph type="sldNum" sz="quarter" idx="12"/>
          </p:nvPr>
        </p:nvSpPr>
        <p:spPr>
          <a:xfrm>
            <a:off x="4843463" y="9181397"/>
            <a:ext cx="1543050" cy="527403"/>
          </a:xfrm>
        </p:spPr>
        <p:txBody>
          <a:bodyPr/>
          <a:lstStyle/>
          <a:p>
            <a:fld id="{1D026AE3-2BCD-4743-B55E-347788B72823}" type="slidenum">
              <a:rPr kumimoji="1" lang="ja-JP" altLang="en-US" smtClean="0"/>
              <a:t>15</a:t>
            </a:fld>
            <a:endParaRPr kumimoji="1" lang="ja-JP" altLang="en-US"/>
          </a:p>
        </p:txBody>
      </p:sp>
      <p:grpSp>
        <p:nvGrpSpPr>
          <p:cNvPr id="2" name="グループ化 1">
            <a:extLst>
              <a:ext uri="{FF2B5EF4-FFF2-40B4-BE49-F238E27FC236}">
                <a16:creationId xmlns:a16="http://schemas.microsoft.com/office/drawing/2014/main" id="{AB64FB55-85C6-4241-AD30-EC9A31343E5D}"/>
              </a:ext>
            </a:extLst>
          </p:cNvPr>
          <p:cNvGrpSpPr/>
          <p:nvPr/>
        </p:nvGrpSpPr>
        <p:grpSpPr>
          <a:xfrm>
            <a:off x="769596" y="1894465"/>
            <a:ext cx="5772929" cy="2033417"/>
            <a:chOff x="769596" y="1894465"/>
            <a:chExt cx="5772929" cy="2033417"/>
          </a:xfrm>
        </p:grpSpPr>
        <p:grpSp>
          <p:nvGrpSpPr>
            <p:cNvPr id="5" name="グループ化 4">
              <a:extLst>
                <a:ext uri="{FF2B5EF4-FFF2-40B4-BE49-F238E27FC236}">
                  <a16:creationId xmlns:a16="http://schemas.microsoft.com/office/drawing/2014/main" id="{F45A1FC2-9C00-A440-A83E-B02E98A4F404}"/>
                </a:ext>
              </a:extLst>
            </p:cNvPr>
            <p:cNvGrpSpPr/>
            <p:nvPr/>
          </p:nvGrpSpPr>
          <p:grpSpPr>
            <a:xfrm>
              <a:off x="769596" y="2020500"/>
              <a:ext cx="5772929" cy="1907382"/>
              <a:chOff x="580315" y="3955449"/>
              <a:chExt cx="5772929" cy="1907382"/>
            </a:xfrm>
          </p:grpSpPr>
          <p:grpSp>
            <p:nvGrpSpPr>
              <p:cNvPr id="38" name="グループ化 37">
                <a:extLst>
                  <a:ext uri="{FF2B5EF4-FFF2-40B4-BE49-F238E27FC236}">
                    <a16:creationId xmlns:a16="http://schemas.microsoft.com/office/drawing/2014/main" id="{3A6EB137-CA95-884A-A1D2-8732ECAE52A0}"/>
                  </a:ext>
                </a:extLst>
              </p:cNvPr>
              <p:cNvGrpSpPr/>
              <p:nvPr/>
            </p:nvGrpSpPr>
            <p:grpSpPr>
              <a:xfrm>
                <a:off x="580315" y="3955449"/>
                <a:ext cx="5697296" cy="1279595"/>
                <a:chOff x="654077" y="1397550"/>
                <a:chExt cx="5697296" cy="1279595"/>
              </a:xfrm>
            </p:grpSpPr>
            <p:grpSp>
              <p:nvGrpSpPr>
                <p:cNvPr id="53" name="グループ化 52">
                  <a:extLst>
                    <a:ext uri="{FF2B5EF4-FFF2-40B4-BE49-F238E27FC236}">
                      <a16:creationId xmlns:a16="http://schemas.microsoft.com/office/drawing/2014/main" id="{474FE15D-982F-EE42-A431-9D800705305A}"/>
                    </a:ext>
                  </a:extLst>
                </p:cNvPr>
                <p:cNvGrpSpPr/>
                <p:nvPr/>
              </p:nvGrpSpPr>
              <p:grpSpPr>
                <a:xfrm>
                  <a:off x="654077" y="1397550"/>
                  <a:ext cx="5697296" cy="1200329"/>
                  <a:chOff x="431654" y="1422539"/>
                  <a:chExt cx="5986851" cy="1200329"/>
                </a:xfrm>
              </p:grpSpPr>
              <p:sp>
                <p:nvSpPr>
                  <p:cNvPr id="66" name="テキスト ボックス 65">
                    <a:extLst>
                      <a:ext uri="{FF2B5EF4-FFF2-40B4-BE49-F238E27FC236}">
                        <a16:creationId xmlns:a16="http://schemas.microsoft.com/office/drawing/2014/main" id="{1334729B-D6C7-1D4D-B31F-1AFCFCFDF843}"/>
                      </a:ext>
                    </a:extLst>
                  </p:cNvPr>
                  <p:cNvSpPr txBox="1"/>
                  <p:nvPr/>
                </p:nvSpPr>
                <p:spPr>
                  <a:xfrm>
                    <a:off x="431654" y="1422539"/>
                    <a:ext cx="3211427" cy="1200329"/>
                  </a:xfrm>
                  <a:prstGeom prst="rect">
                    <a:avLst/>
                  </a:prstGeom>
                  <a:noFill/>
                </p:spPr>
                <p:txBody>
                  <a:bodyPr wrap="square" rtlCol="0">
                    <a:spAutoFit/>
                  </a:bodyPr>
                  <a:lstStyle/>
                  <a:p>
                    <a:r>
                      <a:rPr lang="ja-JP" altLang="en-US" sz="1200"/>
                      <a:t>◯　</a:t>
                    </a:r>
                    <a:r>
                      <a:rPr lang="en-US" altLang="ja-JP" sz="1200" dirty="0"/>
                      <a:t> 2</a:t>
                    </a:r>
                    <a:r>
                      <a:rPr lang="ja-JP" altLang="en-US" sz="1200"/>
                      <a:t>・</a:t>
                    </a:r>
                    <a:r>
                      <a:rPr lang="en-US" altLang="ja-JP" sz="1200" dirty="0"/>
                      <a:t>6</a:t>
                    </a:r>
                    <a:r>
                      <a:rPr lang="ja-JP" altLang="en-US" sz="1200"/>
                      <a:t>・</a:t>
                    </a:r>
                    <a:r>
                      <a:rPr lang="en-US" altLang="ja-JP" sz="1200" dirty="0"/>
                      <a:t>8</a:t>
                    </a:r>
                    <a:r>
                      <a:rPr lang="ja-JP" altLang="en-US" sz="1200"/>
                      <a:t>　△　</a:t>
                    </a:r>
                    <a:r>
                      <a:rPr lang="en-US" altLang="ja-JP" sz="1200" dirty="0"/>
                      <a:t>9</a:t>
                    </a:r>
                    <a:r>
                      <a:rPr lang="ja-JP" altLang="en-US" sz="1200"/>
                      <a:t>　</a:t>
                    </a:r>
                    <a:endParaRPr lang="en-US" altLang="ja-JP" sz="1200" dirty="0"/>
                  </a:p>
                  <a:p>
                    <a:endParaRPr lang="en-US" altLang="ja-JP" sz="1200" dirty="0"/>
                  </a:p>
                  <a:p>
                    <a:r>
                      <a:rPr lang="ja-JP" altLang="en-US" sz="1200"/>
                      <a:t>本命星：五黄土星（支配・リーダー）</a:t>
                    </a:r>
                    <a:endParaRPr lang="en-US" altLang="ja-JP" sz="1200" dirty="0"/>
                  </a:p>
                  <a:p>
                    <a:r>
                      <a:rPr lang="ja-JP" altLang="en-US" sz="1200"/>
                      <a:t>月命星：七赤金星（快楽・合理） </a:t>
                    </a:r>
                    <a:endParaRPr lang="en-US" altLang="ja-JP" sz="1200" dirty="0"/>
                  </a:p>
                  <a:p>
                    <a:r>
                      <a:rPr lang="ja-JP" altLang="en-US" sz="1200"/>
                      <a:t>潜在意識：三碧木星（健康・明るさ）</a:t>
                    </a:r>
                    <a:endParaRPr kumimoji="1" lang="en-US" altLang="ja-JP" sz="1200" dirty="0"/>
                  </a:p>
                  <a:p>
                    <a:r>
                      <a:rPr lang="ja-JP" altLang="en-US" sz="1200"/>
                      <a:t>流れ：七赤金星（快楽・合理）</a:t>
                    </a:r>
                    <a:endParaRPr lang="en-US" altLang="ja-JP" sz="1200" dirty="0"/>
                  </a:p>
                </p:txBody>
              </p:sp>
              <p:sp>
                <p:nvSpPr>
                  <p:cNvPr id="71" name="テキスト ボックス 70">
                    <a:extLst>
                      <a:ext uri="{FF2B5EF4-FFF2-40B4-BE49-F238E27FC236}">
                        <a16:creationId xmlns:a16="http://schemas.microsoft.com/office/drawing/2014/main" id="{9B67EBF8-E642-E742-9FF7-2E9918972A39}"/>
                      </a:ext>
                    </a:extLst>
                  </p:cNvPr>
                  <p:cNvSpPr txBox="1"/>
                  <p:nvPr/>
                </p:nvSpPr>
                <p:spPr>
                  <a:xfrm>
                    <a:off x="3997413" y="1661065"/>
                    <a:ext cx="2421092" cy="584775"/>
                  </a:xfrm>
                  <a:prstGeom prst="rect">
                    <a:avLst/>
                  </a:prstGeom>
                  <a:noFill/>
                </p:spPr>
                <p:txBody>
                  <a:bodyPr wrap="square" rtlCol="0">
                    <a:spAutoFit/>
                  </a:bodyPr>
                  <a:lstStyle/>
                  <a:p>
                    <a:r>
                      <a:rPr kumimoji="1" lang="en-US" altLang="ja-JP" sz="3200" b="1" dirty="0"/>
                      <a:t>5</a:t>
                    </a:r>
                    <a:r>
                      <a:rPr kumimoji="1" lang="ja-JP" altLang="en-US" sz="3200" b="1"/>
                      <a:t> </a:t>
                    </a:r>
                    <a:r>
                      <a:rPr lang="en-US" altLang="ja-JP" sz="3200" b="1" dirty="0"/>
                      <a:t>-</a:t>
                    </a:r>
                    <a:r>
                      <a:rPr kumimoji="1" lang="ja-JP" altLang="en-US" sz="3200" b="1"/>
                      <a:t> </a:t>
                    </a:r>
                    <a:r>
                      <a:rPr kumimoji="1" lang="en-US" altLang="ja-JP" sz="3200" b="1" dirty="0"/>
                      <a:t>7</a:t>
                    </a:r>
                    <a:r>
                      <a:rPr kumimoji="1" lang="ja-JP" altLang="en-US" sz="3200" b="1"/>
                      <a:t> </a:t>
                    </a:r>
                    <a:r>
                      <a:rPr kumimoji="1" lang="en-US" altLang="ja-JP" sz="3200" b="1" dirty="0"/>
                      <a:t>-</a:t>
                    </a:r>
                    <a:r>
                      <a:rPr kumimoji="1" lang="ja-JP" altLang="en-US" sz="3200" b="1"/>
                      <a:t> </a:t>
                    </a:r>
                    <a:r>
                      <a:rPr kumimoji="1" lang="en-US" altLang="ja-JP" sz="3200" b="1" dirty="0"/>
                      <a:t>3</a:t>
                    </a:r>
                    <a:r>
                      <a:rPr lang="en-US" altLang="ja-JP" sz="3200" b="1" dirty="0"/>
                      <a:t> - 7</a:t>
                    </a:r>
                    <a:endParaRPr kumimoji="1" lang="ja-JP" altLang="en-US" sz="3200" b="1"/>
                  </a:p>
                </p:txBody>
              </p:sp>
            </p:grpSp>
            <p:grpSp>
              <p:nvGrpSpPr>
                <p:cNvPr id="56" name="グループ化 55">
                  <a:extLst>
                    <a:ext uri="{FF2B5EF4-FFF2-40B4-BE49-F238E27FC236}">
                      <a16:creationId xmlns:a16="http://schemas.microsoft.com/office/drawing/2014/main" id="{7319AA7E-651B-0646-90CC-8D531F948338}"/>
                    </a:ext>
                  </a:extLst>
                </p:cNvPr>
                <p:cNvGrpSpPr/>
                <p:nvPr/>
              </p:nvGrpSpPr>
              <p:grpSpPr>
                <a:xfrm>
                  <a:off x="3995654" y="2290172"/>
                  <a:ext cx="1953665" cy="386973"/>
                  <a:chOff x="4334551" y="741336"/>
                  <a:chExt cx="1953665" cy="386973"/>
                </a:xfrm>
              </p:grpSpPr>
              <p:sp>
                <p:nvSpPr>
                  <p:cNvPr id="58" name="円/楕円 57">
                    <a:extLst>
                      <a:ext uri="{FF2B5EF4-FFF2-40B4-BE49-F238E27FC236}">
                        <a16:creationId xmlns:a16="http://schemas.microsoft.com/office/drawing/2014/main" id="{B9CDAD94-B618-4240-867E-2AF1B4584BD6}"/>
                      </a:ext>
                    </a:extLst>
                  </p:cNvPr>
                  <p:cNvSpPr/>
                  <p:nvPr/>
                </p:nvSpPr>
                <p:spPr>
                  <a:xfrm>
                    <a:off x="5396248" y="741336"/>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木</a:t>
                    </a:r>
                  </a:p>
                </p:txBody>
              </p:sp>
              <p:sp>
                <p:nvSpPr>
                  <p:cNvPr id="59" name="円/楕円 58">
                    <a:extLst>
                      <a:ext uri="{FF2B5EF4-FFF2-40B4-BE49-F238E27FC236}">
                        <a16:creationId xmlns:a16="http://schemas.microsoft.com/office/drawing/2014/main" id="{5FACC373-0835-784C-813A-87B1FAB8B25D}"/>
                      </a:ext>
                    </a:extLst>
                  </p:cNvPr>
                  <p:cNvSpPr/>
                  <p:nvPr/>
                </p:nvSpPr>
                <p:spPr>
                  <a:xfrm>
                    <a:off x="4334551" y="747309"/>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en-US" altLang="ja-JP" dirty="0">
                      <a:solidFill>
                        <a:schemeClr val="tx1"/>
                      </a:solidFill>
                    </a:endParaRPr>
                  </a:p>
                </p:txBody>
              </p:sp>
              <p:sp>
                <p:nvSpPr>
                  <p:cNvPr id="60" name="円/楕円 59">
                    <a:extLst>
                      <a:ext uri="{FF2B5EF4-FFF2-40B4-BE49-F238E27FC236}">
                        <a16:creationId xmlns:a16="http://schemas.microsoft.com/office/drawing/2014/main" id="{3E583BB6-2FF3-934D-A722-AC73083E7A7E}"/>
                      </a:ext>
                    </a:extLst>
                  </p:cNvPr>
                  <p:cNvSpPr/>
                  <p:nvPr/>
                </p:nvSpPr>
                <p:spPr>
                  <a:xfrm>
                    <a:off x="4869447" y="741336"/>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金</a:t>
                    </a:r>
                  </a:p>
                </p:txBody>
              </p:sp>
              <p:sp>
                <p:nvSpPr>
                  <p:cNvPr id="61" name="円/楕円 60">
                    <a:extLst>
                      <a:ext uri="{FF2B5EF4-FFF2-40B4-BE49-F238E27FC236}">
                        <a16:creationId xmlns:a16="http://schemas.microsoft.com/office/drawing/2014/main" id="{CFC42870-BA06-184E-8EEA-7B55811F7771}"/>
                      </a:ext>
                    </a:extLst>
                  </p:cNvPr>
                  <p:cNvSpPr/>
                  <p:nvPr/>
                </p:nvSpPr>
                <p:spPr>
                  <a:xfrm>
                    <a:off x="5911087" y="741971"/>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金</a:t>
                    </a:r>
                    <a:endParaRPr kumimoji="1" lang="en-US" altLang="ja-JP" dirty="0">
                      <a:solidFill>
                        <a:schemeClr val="tx1"/>
                      </a:solidFill>
                    </a:endParaRPr>
                  </a:p>
                </p:txBody>
              </p:sp>
            </p:grpSp>
          </p:grpSp>
          <p:sp>
            <p:nvSpPr>
              <p:cNvPr id="40" name="テキスト ボックス 39">
                <a:extLst>
                  <a:ext uri="{FF2B5EF4-FFF2-40B4-BE49-F238E27FC236}">
                    <a16:creationId xmlns:a16="http://schemas.microsoft.com/office/drawing/2014/main" id="{012EC636-B7DD-A44D-9D51-51077E7DC944}"/>
                  </a:ext>
                </a:extLst>
              </p:cNvPr>
              <p:cNvSpPr txBox="1"/>
              <p:nvPr/>
            </p:nvSpPr>
            <p:spPr>
              <a:xfrm>
                <a:off x="631459" y="5285750"/>
                <a:ext cx="5721785" cy="577081"/>
              </a:xfrm>
              <a:prstGeom prst="rect">
                <a:avLst/>
              </a:prstGeom>
              <a:noFill/>
            </p:spPr>
            <p:txBody>
              <a:bodyPr wrap="square" rtlCol="0">
                <a:spAutoFit/>
              </a:bodyPr>
              <a:lstStyle/>
              <a:p>
                <a:r>
                  <a:rPr lang="ja-JP" altLang="en-US" sz="1050">
                    <a:solidFill>
                      <a:srgbClr val="FF0000"/>
                    </a:solidFill>
                  </a:rPr>
                  <a:t>本質的にリーダーシップが強く自分流。対人的には金運に恵まれドライな気質を持ち、この傾向は強い。潜在意識には明るく前向きな面を持つ。</a:t>
                </a:r>
                <a:endParaRPr lang="en-US" altLang="ja-JP" sz="1050" dirty="0">
                  <a:solidFill>
                    <a:srgbClr val="FF0000"/>
                  </a:solidFill>
                </a:endParaRPr>
              </a:p>
              <a:p>
                <a:endParaRPr lang="ja-JP" altLang="en-US" sz="1050">
                  <a:solidFill>
                    <a:srgbClr val="FF0000"/>
                  </a:solidFill>
                </a:endParaRPr>
              </a:p>
            </p:txBody>
          </p:sp>
        </p:grpSp>
        <p:sp>
          <p:nvSpPr>
            <p:cNvPr id="75" name="テキスト ボックス 74">
              <a:extLst>
                <a:ext uri="{FF2B5EF4-FFF2-40B4-BE49-F238E27FC236}">
                  <a16:creationId xmlns:a16="http://schemas.microsoft.com/office/drawing/2014/main" id="{11D8266D-C7A3-B849-A875-8E378C61F81F}"/>
                </a:ext>
              </a:extLst>
            </p:cNvPr>
            <p:cNvSpPr txBox="1"/>
            <p:nvPr/>
          </p:nvSpPr>
          <p:spPr>
            <a:xfrm>
              <a:off x="3280093" y="1894465"/>
              <a:ext cx="3262432" cy="338554"/>
            </a:xfrm>
            <a:prstGeom prst="rect">
              <a:avLst/>
            </a:prstGeom>
            <a:noFill/>
          </p:spPr>
          <p:txBody>
            <a:bodyPr wrap="none" rtlCol="0">
              <a:spAutoFit/>
            </a:bodyPr>
            <a:lstStyle/>
            <a:p>
              <a:r>
                <a:rPr lang="ja-JP" altLang="en-US" sz="1600"/>
                <a:t>（大吉・中吉・小吉・小凶・凶）</a:t>
              </a:r>
              <a:endParaRPr lang="en-US" altLang="ja-JP" sz="1600" dirty="0"/>
            </a:p>
          </p:txBody>
        </p:sp>
      </p:grpSp>
      <p:grpSp>
        <p:nvGrpSpPr>
          <p:cNvPr id="3" name="グループ化 2">
            <a:extLst>
              <a:ext uri="{FF2B5EF4-FFF2-40B4-BE49-F238E27FC236}">
                <a16:creationId xmlns:a16="http://schemas.microsoft.com/office/drawing/2014/main" id="{40BEA024-E8EE-0744-BDF5-39DBCD73DDB0}"/>
              </a:ext>
            </a:extLst>
          </p:cNvPr>
          <p:cNvGrpSpPr/>
          <p:nvPr/>
        </p:nvGrpSpPr>
        <p:grpSpPr>
          <a:xfrm>
            <a:off x="697024" y="4544145"/>
            <a:ext cx="5917491" cy="1954350"/>
            <a:chOff x="697024" y="4544145"/>
            <a:chExt cx="5917491" cy="1954350"/>
          </a:xfrm>
        </p:grpSpPr>
        <p:grpSp>
          <p:nvGrpSpPr>
            <p:cNvPr id="6" name="グループ化 5">
              <a:extLst>
                <a:ext uri="{FF2B5EF4-FFF2-40B4-BE49-F238E27FC236}">
                  <a16:creationId xmlns:a16="http://schemas.microsoft.com/office/drawing/2014/main" id="{8FF74596-AE0D-A64C-8191-AF045AEFDAB4}"/>
                </a:ext>
              </a:extLst>
            </p:cNvPr>
            <p:cNvGrpSpPr/>
            <p:nvPr/>
          </p:nvGrpSpPr>
          <p:grpSpPr>
            <a:xfrm>
              <a:off x="697024" y="4608817"/>
              <a:ext cx="5849660" cy="1889678"/>
              <a:chOff x="580314" y="5872413"/>
              <a:chExt cx="5849660" cy="1889678"/>
            </a:xfrm>
          </p:grpSpPr>
          <p:grpSp>
            <p:nvGrpSpPr>
              <p:cNvPr id="81" name="グループ化 80">
                <a:extLst>
                  <a:ext uri="{FF2B5EF4-FFF2-40B4-BE49-F238E27FC236}">
                    <a16:creationId xmlns:a16="http://schemas.microsoft.com/office/drawing/2014/main" id="{3EA52FC6-BE30-2C45-AF4A-897D796B7A1B}"/>
                  </a:ext>
                </a:extLst>
              </p:cNvPr>
              <p:cNvGrpSpPr/>
              <p:nvPr/>
            </p:nvGrpSpPr>
            <p:grpSpPr>
              <a:xfrm>
                <a:off x="580314" y="5872413"/>
                <a:ext cx="5697297" cy="1262409"/>
                <a:chOff x="654076" y="1397550"/>
                <a:chExt cx="5697297" cy="1262409"/>
              </a:xfrm>
            </p:grpSpPr>
            <p:grpSp>
              <p:nvGrpSpPr>
                <p:cNvPr id="82" name="グループ化 81">
                  <a:extLst>
                    <a:ext uri="{FF2B5EF4-FFF2-40B4-BE49-F238E27FC236}">
                      <a16:creationId xmlns:a16="http://schemas.microsoft.com/office/drawing/2014/main" id="{00ADCD51-062B-BA48-A3BF-02EFA2F7C821}"/>
                    </a:ext>
                  </a:extLst>
                </p:cNvPr>
                <p:cNvGrpSpPr/>
                <p:nvPr/>
              </p:nvGrpSpPr>
              <p:grpSpPr>
                <a:xfrm>
                  <a:off x="654076" y="1397550"/>
                  <a:ext cx="5697297" cy="1200329"/>
                  <a:chOff x="431653" y="1422539"/>
                  <a:chExt cx="5986852" cy="1200329"/>
                </a:xfrm>
              </p:grpSpPr>
              <p:sp>
                <p:nvSpPr>
                  <p:cNvPr id="88" name="テキスト ボックス 87">
                    <a:extLst>
                      <a:ext uri="{FF2B5EF4-FFF2-40B4-BE49-F238E27FC236}">
                        <a16:creationId xmlns:a16="http://schemas.microsoft.com/office/drawing/2014/main" id="{632069EA-2F73-4240-AF8B-1409B2366B7D}"/>
                      </a:ext>
                    </a:extLst>
                  </p:cNvPr>
                  <p:cNvSpPr txBox="1"/>
                  <p:nvPr/>
                </p:nvSpPr>
                <p:spPr>
                  <a:xfrm>
                    <a:off x="431653" y="1422539"/>
                    <a:ext cx="3140666" cy="1200329"/>
                  </a:xfrm>
                  <a:prstGeom prst="rect">
                    <a:avLst/>
                  </a:prstGeom>
                  <a:noFill/>
                </p:spPr>
                <p:txBody>
                  <a:bodyPr wrap="square" rtlCol="0">
                    <a:spAutoFit/>
                  </a:bodyPr>
                  <a:lstStyle/>
                  <a:p>
                    <a:r>
                      <a:rPr lang="ja-JP" altLang="en-US" sz="1200"/>
                      <a:t>◯　</a:t>
                    </a:r>
                    <a:r>
                      <a:rPr lang="en-US" altLang="ja-JP" sz="1200" dirty="0"/>
                      <a:t> 2</a:t>
                    </a:r>
                    <a:r>
                      <a:rPr lang="ja-JP" altLang="en-US" sz="1200"/>
                      <a:t>・</a:t>
                    </a:r>
                    <a:r>
                      <a:rPr lang="en-US" altLang="ja-JP" sz="1200" dirty="0"/>
                      <a:t>6</a:t>
                    </a:r>
                    <a:r>
                      <a:rPr lang="ja-JP" altLang="en-US" sz="1200"/>
                      <a:t>・</a:t>
                    </a:r>
                    <a:r>
                      <a:rPr lang="en-US" altLang="ja-JP" sz="1200" dirty="0"/>
                      <a:t>7</a:t>
                    </a:r>
                    <a:r>
                      <a:rPr lang="ja-JP" altLang="en-US" sz="1200"/>
                      <a:t>・</a:t>
                    </a:r>
                    <a:r>
                      <a:rPr lang="en-US" altLang="ja-JP" sz="1200" dirty="0"/>
                      <a:t>9</a:t>
                    </a:r>
                    <a:r>
                      <a:rPr lang="ja-JP" altLang="en-US" sz="1200"/>
                      <a:t>　</a:t>
                    </a:r>
                    <a:endParaRPr lang="en-US" altLang="ja-JP" sz="1200" dirty="0"/>
                  </a:p>
                  <a:p>
                    <a:endParaRPr lang="en-US" altLang="ja-JP" sz="1200" dirty="0"/>
                  </a:p>
                  <a:p>
                    <a:r>
                      <a:rPr lang="ja-JP" altLang="en-US" sz="1200"/>
                      <a:t>本命星：五黄土星（支配・リーダー）</a:t>
                    </a:r>
                    <a:endParaRPr kumimoji="1" lang="en-US" altLang="ja-JP" sz="1200" dirty="0"/>
                  </a:p>
                  <a:p>
                    <a:r>
                      <a:rPr lang="ja-JP" altLang="en-US" sz="1200"/>
                      <a:t>月命星：八白土星（チャンス・変化）</a:t>
                    </a:r>
                    <a:endParaRPr lang="en-US" altLang="ja-JP" sz="1200" dirty="0"/>
                  </a:p>
                  <a:p>
                    <a:r>
                      <a:rPr lang="ja-JP" altLang="en-US" sz="1200"/>
                      <a:t>潜在意識：二黒土星（家庭・地道）</a:t>
                    </a:r>
                    <a:endParaRPr kumimoji="1" lang="en-US" altLang="ja-JP" sz="1200" dirty="0"/>
                  </a:p>
                  <a:p>
                    <a:r>
                      <a:rPr lang="ja-JP" altLang="en-US" sz="1200"/>
                      <a:t>流れ：八白土星（チャンス・変化）</a:t>
                    </a:r>
                    <a:endParaRPr lang="en-US" altLang="ja-JP" sz="1200" dirty="0"/>
                  </a:p>
                </p:txBody>
              </p:sp>
              <p:sp>
                <p:nvSpPr>
                  <p:cNvPr id="89" name="テキスト ボックス 88">
                    <a:extLst>
                      <a:ext uri="{FF2B5EF4-FFF2-40B4-BE49-F238E27FC236}">
                        <a16:creationId xmlns:a16="http://schemas.microsoft.com/office/drawing/2014/main" id="{40CC404B-E276-E947-99D1-2EAD07534070}"/>
                      </a:ext>
                    </a:extLst>
                  </p:cNvPr>
                  <p:cNvSpPr txBox="1"/>
                  <p:nvPr/>
                </p:nvSpPr>
                <p:spPr>
                  <a:xfrm>
                    <a:off x="3997413" y="1661065"/>
                    <a:ext cx="2421092" cy="584775"/>
                  </a:xfrm>
                  <a:prstGeom prst="rect">
                    <a:avLst/>
                  </a:prstGeom>
                  <a:noFill/>
                </p:spPr>
                <p:txBody>
                  <a:bodyPr wrap="square" rtlCol="0">
                    <a:spAutoFit/>
                  </a:bodyPr>
                  <a:lstStyle/>
                  <a:p>
                    <a:r>
                      <a:rPr kumimoji="1" lang="en-US" altLang="ja-JP" sz="3200" b="1" dirty="0"/>
                      <a:t>5</a:t>
                    </a:r>
                    <a:r>
                      <a:rPr kumimoji="1" lang="ja-JP" altLang="en-US" sz="3200" b="1"/>
                      <a:t> </a:t>
                    </a:r>
                    <a:r>
                      <a:rPr lang="en-US" altLang="ja-JP" sz="3200" b="1" dirty="0"/>
                      <a:t>-</a:t>
                    </a:r>
                    <a:r>
                      <a:rPr kumimoji="1" lang="ja-JP" altLang="en-US" sz="3200" b="1"/>
                      <a:t> </a:t>
                    </a:r>
                    <a:r>
                      <a:rPr lang="en-US" altLang="ja-JP" sz="3200" b="1" dirty="0"/>
                      <a:t>8</a:t>
                    </a:r>
                    <a:r>
                      <a:rPr kumimoji="1" lang="ja-JP" altLang="en-US" sz="3200" b="1"/>
                      <a:t> </a:t>
                    </a:r>
                    <a:r>
                      <a:rPr kumimoji="1" lang="en-US" altLang="ja-JP" sz="3200" b="1" dirty="0"/>
                      <a:t>-</a:t>
                    </a:r>
                    <a:r>
                      <a:rPr kumimoji="1" lang="ja-JP" altLang="en-US" sz="3200" b="1"/>
                      <a:t> </a:t>
                    </a:r>
                    <a:r>
                      <a:rPr lang="en-US" altLang="ja-JP" sz="3200" b="1" dirty="0"/>
                      <a:t>2 - 8</a:t>
                    </a:r>
                    <a:endParaRPr kumimoji="1" lang="ja-JP" altLang="en-US" sz="3200" b="1"/>
                  </a:p>
                </p:txBody>
              </p:sp>
            </p:grpSp>
            <p:grpSp>
              <p:nvGrpSpPr>
                <p:cNvPr id="83" name="グループ化 82">
                  <a:extLst>
                    <a:ext uri="{FF2B5EF4-FFF2-40B4-BE49-F238E27FC236}">
                      <a16:creationId xmlns:a16="http://schemas.microsoft.com/office/drawing/2014/main" id="{AF1530C4-BE6A-AE49-85DF-A3C779EEC482}"/>
                    </a:ext>
                  </a:extLst>
                </p:cNvPr>
                <p:cNvGrpSpPr/>
                <p:nvPr/>
              </p:nvGrpSpPr>
              <p:grpSpPr>
                <a:xfrm>
                  <a:off x="3995654" y="2272986"/>
                  <a:ext cx="1953665" cy="386973"/>
                  <a:chOff x="4334551" y="741336"/>
                  <a:chExt cx="1953665" cy="386973"/>
                </a:xfrm>
              </p:grpSpPr>
              <p:sp>
                <p:nvSpPr>
                  <p:cNvPr id="84" name="円/楕円 83">
                    <a:extLst>
                      <a:ext uri="{FF2B5EF4-FFF2-40B4-BE49-F238E27FC236}">
                        <a16:creationId xmlns:a16="http://schemas.microsoft.com/office/drawing/2014/main" id="{D2407FDD-42D2-7E42-83B2-768EB67FFF65}"/>
                      </a:ext>
                    </a:extLst>
                  </p:cNvPr>
                  <p:cNvSpPr/>
                  <p:nvPr/>
                </p:nvSpPr>
                <p:spPr>
                  <a:xfrm>
                    <a:off x="5396248" y="741336"/>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ja-JP" altLang="en-US">
                      <a:solidFill>
                        <a:schemeClr val="tx1"/>
                      </a:solidFill>
                    </a:endParaRPr>
                  </a:p>
                </p:txBody>
              </p:sp>
              <p:sp>
                <p:nvSpPr>
                  <p:cNvPr id="85" name="円/楕円 84">
                    <a:extLst>
                      <a:ext uri="{FF2B5EF4-FFF2-40B4-BE49-F238E27FC236}">
                        <a16:creationId xmlns:a16="http://schemas.microsoft.com/office/drawing/2014/main" id="{BEC8780D-1C3F-384F-A181-E9EC9C45DDE3}"/>
                      </a:ext>
                    </a:extLst>
                  </p:cNvPr>
                  <p:cNvSpPr/>
                  <p:nvPr/>
                </p:nvSpPr>
                <p:spPr>
                  <a:xfrm>
                    <a:off x="4334551" y="747309"/>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en-US" altLang="ja-JP" dirty="0">
                      <a:solidFill>
                        <a:schemeClr val="tx1"/>
                      </a:solidFill>
                    </a:endParaRPr>
                  </a:p>
                </p:txBody>
              </p:sp>
              <p:sp>
                <p:nvSpPr>
                  <p:cNvPr id="86" name="円/楕円 85">
                    <a:extLst>
                      <a:ext uri="{FF2B5EF4-FFF2-40B4-BE49-F238E27FC236}">
                        <a16:creationId xmlns:a16="http://schemas.microsoft.com/office/drawing/2014/main" id="{A7127484-F950-A54F-90BA-7578B7C573B8}"/>
                      </a:ext>
                    </a:extLst>
                  </p:cNvPr>
                  <p:cNvSpPr/>
                  <p:nvPr/>
                </p:nvSpPr>
                <p:spPr>
                  <a:xfrm>
                    <a:off x="4869447" y="741336"/>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土</a:t>
                    </a:r>
                  </a:p>
                </p:txBody>
              </p:sp>
              <p:sp>
                <p:nvSpPr>
                  <p:cNvPr id="87" name="円/楕円 86">
                    <a:extLst>
                      <a:ext uri="{FF2B5EF4-FFF2-40B4-BE49-F238E27FC236}">
                        <a16:creationId xmlns:a16="http://schemas.microsoft.com/office/drawing/2014/main" id="{81452F3D-5F38-1E45-AD74-CF4DF71BAEA2}"/>
                      </a:ext>
                    </a:extLst>
                  </p:cNvPr>
                  <p:cNvSpPr/>
                  <p:nvPr/>
                </p:nvSpPr>
                <p:spPr>
                  <a:xfrm>
                    <a:off x="5911087" y="741971"/>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土</a:t>
                    </a:r>
                    <a:endParaRPr kumimoji="1" lang="en-US" altLang="ja-JP" dirty="0">
                      <a:solidFill>
                        <a:schemeClr val="tx1"/>
                      </a:solidFill>
                    </a:endParaRPr>
                  </a:p>
                </p:txBody>
              </p:sp>
            </p:grpSp>
          </p:grpSp>
          <p:sp>
            <p:nvSpPr>
              <p:cNvPr id="41" name="テキスト ボックス 40">
                <a:extLst>
                  <a:ext uri="{FF2B5EF4-FFF2-40B4-BE49-F238E27FC236}">
                    <a16:creationId xmlns:a16="http://schemas.microsoft.com/office/drawing/2014/main" id="{34076B8C-4936-D249-BFA8-7419A7C1E750}"/>
                  </a:ext>
                </a:extLst>
              </p:cNvPr>
              <p:cNvSpPr txBox="1"/>
              <p:nvPr/>
            </p:nvSpPr>
            <p:spPr>
              <a:xfrm>
                <a:off x="708189" y="7185010"/>
                <a:ext cx="5721785" cy="577081"/>
              </a:xfrm>
              <a:prstGeom prst="rect">
                <a:avLst/>
              </a:prstGeom>
              <a:noFill/>
            </p:spPr>
            <p:txBody>
              <a:bodyPr wrap="square" rtlCol="0">
                <a:spAutoFit/>
              </a:bodyPr>
              <a:lstStyle/>
              <a:p>
                <a:r>
                  <a:rPr lang="ja-JP" altLang="en-US" sz="1050">
                    <a:solidFill>
                      <a:srgbClr val="FF0000"/>
                    </a:solidFill>
                  </a:rPr>
                  <a:t>本質的にリーダーシップが強く自分流。対人的には野心が強くチャンスをつかむ力があり、この傾向は強い。潜在意識には家庭的で堅実な面を持つ。</a:t>
                </a:r>
                <a:endParaRPr lang="en-US" altLang="ja-JP" sz="1050" dirty="0">
                  <a:solidFill>
                    <a:srgbClr val="FF0000"/>
                  </a:solidFill>
                </a:endParaRPr>
              </a:p>
              <a:p>
                <a:endParaRPr lang="ja-JP" altLang="en-US" sz="1050">
                  <a:solidFill>
                    <a:srgbClr val="FF0000"/>
                  </a:solidFill>
                </a:endParaRPr>
              </a:p>
            </p:txBody>
          </p:sp>
        </p:grpSp>
        <p:sp>
          <p:nvSpPr>
            <p:cNvPr id="76" name="テキスト ボックス 75">
              <a:extLst>
                <a:ext uri="{FF2B5EF4-FFF2-40B4-BE49-F238E27FC236}">
                  <a16:creationId xmlns:a16="http://schemas.microsoft.com/office/drawing/2014/main" id="{76193AC3-3F7D-324C-928C-1D21EDBB9454}"/>
                </a:ext>
              </a:extLst>
            </p:cNvPr>
            <p:cNvSpPr txBox="1"/>
            <p:nvPr/>
          </p:nvSpPr>
          <p:spPr>
            <a:xfrm>
              <a:off x="3352083" y="4544145"/>
              <a:ext cx="3262432" cy="338554"/>
            </a:xfrm>
            <a:prstGeom prst="rect">
              <a:avLst/>
            </a:prstGeom>
            <a:noFill/>
          </p:spPr>
          <p:txBody>
            <a:bodyPr wrap="none" rtlCol="0">
              <a:spAutoFit/>
            </a:bodyPr>
            <a:lstStyle/>
            <a:p>
              <a:r>
                <a:rPr lang="ja-JP" altLang="en-US" sz="1600"/>
                <a:t>（大吉・中吉・小吉・小凶・凶）</a:t>
              </a:r>
              <a:endParaRPr lang="en-US" altLang="ja-JP" sz="1600" dirty="0"/>
            </a:p>
          </p:txBody>
        </p:sp>
      </p:grpSp>
      <p:grpSp>
        <p:nvGrpSpPr>
          <p:cNvPr id="4" name="グループ化 3">
            <a:extLst>
              <a:ext uri="{FF2B5EF4-FFF2-40B4-BE49-F238E27FC236}">
                <a16:creationId xmlns:a16="http://schemas.microsoft.com/office/drawing/2014/main" id="{7CDBB901-4B96-2641-BF79-FB56ED9E6513}"/>
              </a:ext>
            </a:extLst>
          </p:cNvPr>
          <p:cNvGrpSpPr/>
          <p:nvPr/>
        </p:nvGrpSpPr>
        <p:grpSpPr>
          <a:xfrm>
            <a:off x="543367" y="7120477"/>
            <a:ext cx="6134166" cy="1895099"/>
            <a:chOff x="543367" y="7120477"/>
            <a:chExt cx="6134166" cy="1895099"/>
          </a:xfrm>
        </p:grpSpPr>
        <p:grpSp>
          <p:nvGrpSpPr>
            <p:cNvPr id="7" name="グループ化 6">
              <a:extLst>
                <a:ext uri="{FF2B5EF4-FFF2-40B4-BE49-F238E27FC236}">
                  <a16:creationId xmlns:a16="http://schemas.microsoft.com/office/drawing/2014/main" id="{160277E1-9ACA-3445-BE9E-D9EEF1C419D7}"/>
                </a:ext>
              </a:extLst>
            </p:cNvPr>
            <p:cNvGrpSpPr/>
            <p:nvPr/>
          </p:nvGrpSpPr>
          <p:grpSpPr>
            <a:xfrm>
              <a:off x="543367" y="7214463"/>
              <a:ext cx="5849519" cy="1801113"/>
              <a:chOff x="503724" y="8042878"/>
              <a:chExt cx="5849519" cy="1801113"/>
            </a:xfrm>
          </p:grpSpPr>
          <p:grpSp>
            <p:nvGrpSpPr>
              <p:cNvPr id="93" name="グループ化 92">
                <a:extLst>
                  <a:ext uri="{FF2B5EF4-FFF2-40B4-BE49-F238E27FC236}">
                    <a16:creationId xmlns:a16="http://schemas.microsoft.com/office/drawing/2014/main" id="{E0AD9BA6-00A5-0743-9D5C-6B690F870659}"/>
                  </a:ext>
                </a:extLst>
              </p:cNvPr>
              <p:cNvGrpSpPr/>
              <p:nvPr/>
            </p:nvGrpSpPr>
            <p:grpSpPr>
              <a:xfrm>
                <a:off x="503724" y="8042878"/>
                <a:ext cx="5697297" cy="1313105"/>
                <a:chOff x="654076" y="1397550"/>
                <a:chExt cx="5697297" cy="1313105"/>
              </a:xfrm>
            </p:grpSpPr>
            <p:grpSp>
              <p:nvGrpSpPr>
                <p:cNvPr id="94" name="グループ化 93">
                  <a:extLst>
                    <a:ext uri="{FF2B5EF4-FFF2-40B4-BE49-F238E27FC236}">
                      <a16:creationId xmlns:a16="http://schemas.microsoft.com/office/drawing/2014/main" id="{A2148857-5FE4-C644-B227-443C48E2F17D}"/>
                    </a:ext>
                  </a:extLst>
                </p:cNvPr>
                <p:cNvGrpSpPr/>
                <p:nvPr/>
              </p:nvGrpSpPr>
              <p:grpSpPr>
                <a:xfrm>
                  <a:off x="654076" y="1397550"/>
                  <a:ext cx="5697297" cy="1200329"/>
                  <a:chOff x="431653" y="1422539"/>
                  <a:chExt cx="5986852" cy="1200329"/>
                </a:xfrm>
              </p:grpSpPr>
              <p:sp>
                <p:nvSpPr>
                  <p:cNvPr id="100" name="テキスト ボックス 99">
                    <a:extLst>
                      <a:ext uri="{FF2B5EF4-FFF2-40B4-BE49-F238E27FC236}">
                        <a16:creationId xmlns:a16="http://schemas.microsoft.com/office/drawing/2014/main" id="{313446D8-40F1-3E4B-B603-929012588053}"/>
                      </a:ext>
                    </a:extLst>
                  </p:cNvPr>
                  <p:cNvSpPr txBox="1"/>
                  <p:nvPr/>
                </p:nvSpPr>
                <p:spPr>
                  <a:xfrm>
                    <a:off x="431653" y="1422539"/>
                    <a:ext cx="3511407" cy="1200329"/>
                  </a:xfrm>
                  <a:prstGeom prst="rect">
                    <a:avLst/>
                  </a:prstGeom>
                  <a:noFill/>
                </p:spPr>
                <p:txBody>
                  <a:bodyPr wrap="square" rtlCol="0">
                    <a:spAutoFit/>
                  </a:bodyPr>
                  <a:lstStyle/>
                  <a:p>
                    <a:r>
                      <a:rPr lang="ja-JP" altLang="en-US" sz="1200"/>
                      <a:t>◯　</a:t>
                    </a:r>
                    <a:r>
                      <a:rPr lang="en-US" altLang="ja-JP" sz="1200" dirty="0"/>
                      <a:t> 2</a:t>
                    </a:r>
                    <a:r>
                      <a:rPr lang="ja-JP" altLang="en-US" sz="1200"/>
                      <a:t>・</a:t>
                    </a:r>
                    <a:r>
                      <a:rPr lang="en-US" altLang="ja-JP" sz="1200" dirty="0"/>
                      <a:t>8</a:t>
                    </a:r>
                    <a:r>
                      <a:rPr lang="ja-JP" altLang="en-US" sz="1200"/>
                      <a:t>　△　</a:t>
                    </a:r>
                    <a:r>
                      <a:rPr lang="en-US" altLang="ja-JP" sz="1200" dirty="0"/>
                      <a:t>6</a:t>
                    </a:r>
                    <a:r>
                      <a:rPr lang="ja-JP" altLang="en-US" sz="1200"/>
                      <a:t>・</a:t>
                    </a:r>
                    <a:r>
                      <a:rPr lang="en-US" altLang="ja-JP" sz="1200" dirty="0"/>
                      <a:t>7</a:t>
                    </a:r>
                    <a:r>
                      <a:rPr lang="ja-JP" altLang="en-US" sz="1200"/>
                      <a:t>　</a:t>
                    </a:r>
                    <a:endParaRPr kumimoji="1" lang="en-US" altLang="ja-JP" sz="1200" dirty="0"/>
                  </a:p>
                  <a:p>
                    <a:endParaRPr lang="en-US" altLang="ja-JP" sz="1200" dirty="0"/>
                  </a:p>
                  <a:p>
                    <a:r>
                      <a:rPr lang="ja-JP" altLang="en-US" sz="1200"/>
                      <a:t>本命星：五黄土星（支配・リーダー）</a:t>
                    </a:r>
                    <a:endParaRPr kumimoji="1" lang="en-US" altLang="ja-JP" sz="1200" dirty="0"/>
                  </a:p>
                  <a:p>
                    <a:r>
                      <a:rPr lang="ja-JP" altLang="en-US" sz="1200"/>
                      <a:t>月命星：九紫火星（頭脳・カリスマ）</a:t>
                    </a:r>
                    <a:endParaRPr lang="en-US" altLang="ja-JP" sz="1200" dirty="0"/>
                  </a:p>
                  <a:p>
                    <a:r>
                      <a:rPr lang="ja-JP" altLang="en-US" sz="1200"/>
                      <a:t>潜在意識：一白水星（人情・アイデア）</a:t>
                    </a:r>
                    <a:endParaRPr kumimoji="1" lang="en-US" altLang="ja-JP" sz="1200" dirty="0"/>
                  </a:p>
                  <a:p>
                    <a:r>
                      <a:rPr lang="ja-JP" altLang="en-US" sz="1200"/>
                      <a:t>流れ：九紫火星（頭脳・カリスマ）</a:t>
                    </a:r>
                    <a:endParaRPr lang="en-US" altLang="ja-JP" sz="1200" dirty="0"/>
                  </a:p>
                </p:txBody>
              </p:sp>
              <p:sp>
                <p:nvSpPr>
                  <p:cNvPr id="101" name="テキスト ボックス 100">
                    <a:extLst>
                      <a:ext uri="{FF2B5EF4-FFF2-40B4-BE49-F238E27FC236}">
                        <a16:creationId xmlns:a16="http://schemas.microsoft.com/office/drawing/2014/main" id="{79D6674B-BF7F-984A-B8ED-C5F915E151DF}"/>
                      </a:ext>
                    </a:extLst>
                  </p:cNvPr>
                  <p:cNvSpPr txBox="1"/>
                  <p:nvPr/>
                </p:nvSpPr>
                <p:spPr>
                  <a:xfrm>
                    <a:off x="3997413" y="1661065"/>
                    <a:ext cx="2421092" cy="584775"/>
                  </a:xfrm>
                  <a:prstGeom prst="rect">
                    <a:avLst/>
                  </a:prstGeom>
                  <a:noFill/>
                </p:spPr>
                <p:txBody>
                  <a:bodyPr wrap="square" rtlCol="0">
                    <a:spAutoFit/>
                  </a:bodyPr>
                  <a:lstStyle/>
                  <a:p>
                    <a:r>
                      <a:rPr kumimoji="1" lang="en-US" altLang="ja-JP" sz="3200" b="1" dirty="0"/>
                      <a:t>5</a:t>
                    </a:r>
                    <a:r>
                      <a:rPr kumimoji="1" lang="ja-JP" altLang="en-US" sz="3200" b="1"/>
                      <a:t> </a:t>
                    </a:r>
                    <a:r>
                      <a:rPr lang="en-US" altLang="ja-JP" sz="3200" b="1" dirty="0"/>
                      <a:t>-</a:t>
                    </a:r>
                    <a:r>
                      <a:rPr kumimoji="1" lang="ja-JP" altLang="en-US" sz="3200" b="1"/>
                      <a:t> </a:t>
                    </a:r>
                    <a:r>
                      <a:rPr kumimoji="1" lang="en-US" altLang="ja-JP" sz="3200" b="1" dirty="0"/>
                      <a:t>9</a:t>
                    </a:r>
                    <a:r>
                      <a:rPr kumimoji="1" lang="ja-JP" altLang="en-US" sz="3200" b="1"/>
                      <a:t> </a:t>
                    </a:r>
                    <a:r>
                      <a:rPr kumimoji="1" lang="en-US" altLang="ja-JP" sz="3200" b="1" dirty="0"/>
                      <a:t>-</a:t>
                    </a:r>
                    <a:r>
                      <a:rPr kumimoji="1" lang="ja-JP" altLang="en-US" sz="3200" b="1"/>
                      <a:t> </a:t>
                    </a:r>
                    <a:r>
                      <a:rPr kumimoji="1" lang="en-US" altLang="ja-JP" sz="3200" b="1" dirty="0"/>
                      <a:t>1</a:t>
                    </a:r>
                    <a:r>
                      <a:rPr lang="en-US" altLang="ja-JP" sz="3200" b="1" dirty="0"/>
                      <a:t> - 9</a:t>
                    </a:r>
                    <a:endParaRPr kumimoji="1" lang="ja-JP" altLang="en-US" sz="3200" b="1"/>
                  </a:p>
                </p:txBody>
              </p:sp>
            </p:grpSp>
            <p:grpSp>
              <p:nvGrpSpPr>
                <p:cNvPr id="95" name="グループ化 94">
                  <a:extLst>
                    <a:ext uri="{FF2B5EF4-FFF2-40B4-BE49-F238E27FC236}">
                      <a16:creationId xmlns:a16="http://schemas.microsoft.com/office/drawing/2014/main" id="{35479256-AAAC-854D-986B-58551A2A7EA9}"/>
                    </a:ext>
                  </a:extLst>
                </p:cNvPr>
                <p:cNvGrpSpPr/>
                <p:nvPr/>
              </p:nvGrpSpPr>
              <p:grpSpPr>
                <a:xfrm>
                  <a:off x="3995654" y="2323682"/>
                  <a:ext cx="1953665" cy="386973"/>
                  <a:chOff x="4334551" y="741336"/>
                  <a:chExt cx="1953665" cy="386973"/>
                </a:xfrm>
              </p:grpSpPr>
              <p:sp>
                <p:nvSpPr>
                  <p:cNvPr id="96" name="円/楕円 95">
                    <a:extLst>
                      <a:ext uri="{FF2B5EF4-FFF2-40B4-BE49-F238E27FC236}">
                        <a16:creationId xmlns:a16="http://schemas.microsoft.com/office/drawing/2014/main" id="{C1570824-6F26-F84C-8C28-A31329259ABF}"/>
                      </a:ext>
                    </a:extLst>
                  </p:cNvPr>
                  <p:cNvSpPr/>
                  <p:nvPr/>
                </p:nvSpPr>
                <p:spPr>
                  <a:xfrm>
                    <a:off x="5396248" y="741336"/>
                    <a:ext cx="377129" cy="381000"/>
                  </a:xfrm>
                  <a:prstGeom prst="ellips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水</a:t>
                    </a:r>
                    <a:endParaRPr kumimoji="1" lang="ja-JP" altLang="en-US">
                      <a:solidFill>
                        <a:schemeClr val="tx1"/>
                      </a:solidFill>
                    </a:endParaRPr>
                  </a:p>
                </p:txBody>
              </p:sp>
              <p:sp>
                <p:nvSpPr>
                  <p:cNvPr id="97" name="円/楕円 96">
                    <a:extLst>
                      <a:ext uri="{FF2B5EF4-FFF2-40B4-BE49-F238E27FC236}">
                        <a16:creationId xmlns:a16="http://schemas.microsoft.com/office/drawing/2014/main" id="{FBDF5EE0-768A-194E-A900-06E3EC578696}"/>
                      </a:ext>
                    </a:extLst>
                  </p:cNvPr>
                  <p:cNvSpPr/>
                  <p:nvPr/>
                </p:nvSpPr>
                <p:spPr>
                  <a:xfrm>
                    <a:off x="4334551" y="747309"/>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en-US" altLang="ja-JP" dirty="0">
                      <a:solidFill>
                        <a:schemeClr val="tx1"/>
                      </a:solidFill>
                    </a:endParaRPr>
                  </a:p>
                </p:txBody>
              </p:sp>
              <p:sp>
                <p:nvSpPr>
                  <p:cNvPr id="98" name="円/楕円 97">
                    <a:extLst>
                      <a:ext uri="{FF2B5EF4-FFF2-40B4-BE49-F238E27FC236}">
                        <a16:creationId xmlns:a16="http://schemas.microsoft.com/office/drawing/2014/main" id="{36E10269-5F25-DD41-BD66-15F2DE6B7AF5}"/>
                      </a:ext>
                    </a:extLst>
                  </p:cNvPr>
                  <p:cNvSpPr/>
                  <p:nvPr/>
                </p:nvSpPr>
                <p:spPr>
                  <a:xfrm>
                    <a:off x="4869447" y="741336"/>
                    <a:ext cx="377129" cy="381000"/>
                  </a:xfrm>
                  <a:prstGeom prst="ellipse">
                    <a:avLst/>
                  </a:prstGeom>
                  <a:solidFill>
                    <a:srgbClr val="FEE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火</a:t>
                    </a:r>
                    <a:endParaRPr kumimoji="1" lang="ja-JP" altLang="en-US">
                      <a:solidFill>
                        <a:schemeClr val="tx1"/>
                      </a:solidFill>
                    </a:endParaRPr>
                  </a:p>
                </p:txBody>
              </p:sp>
              <p:sp>
                <p:nvSpPr>
                  <p:cNvPr id="99" name="円/楕円 98">
                    <a:extLst>
                      <a:ext uri="{FF2B5EF4-FFF2-40B4-BE49-F238E27FC236}">
                        <a16:creationId xmlns:a16="http://schemas.microsoft.com/office/drawing/2014/main" id="{32308799-2C95-FC44-BB44-037F87FC9D36}"/>
                      </a:ext>
                    </a:extLst>
                  </p:cNvPr>
                  <p:cNvSpPr/>
                  <p:nvPr/>
                </p:nvSpPr>
                <p:spPr>
                  <a:xfrm>
                    <a:off x="5911087" y="741971"/>
                    <a:ext cx="377129" cy="381000"/>
                  </a:xfrm>
                  <a:prstGeom prst="ellipse">
                    <a:avLst/>
                  </a:prstGeom>
                  <a:solidFill>
                    <a:srgbClr val="FEE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火</a:t>
                    </a:r>
                    <a:endParaRPr kumimoji="1" lang="en-US" altLang="ja-JP" dirty="0">
                      <a:solidFill>
                        <a:schemeClr val="tx1"/>
                      </a:solidFill>
                    </a:endParaRPr>
                  </a:p>
                </p:txBody>
              </p:sp>
            </p:grpSp>
          </p:grpSp>
          <p:sp>
            <p:nvSpPr>
              <p:cNvPr id="43" name="テキスト ボックス 42">
                <a:extLst>
                  <a:ext uri="{FF2B5EF4-FFF2-40B4-BE49-F238E27FC236}">
                    <a16:creationId xmlns:a16="http://schemas.microsoft.com/office/drawing/2014/main" id="{A6CA85D2-929A-A840-8827-3D58E5D14C6B}"/>
                  </a:ext>
                </a:extLst>
              </p:cNvPr>
              <p:cNvSpPr txBox="1"/>
              <p:nvPr/>
            </p:nvSpPr>
            <p:spPr>
              <a:xfrm>
                <a:off x="631458" y="9428493"/>
                <a:ext cx="5721785" cy="415498"/>
              </a:xfrm>
              <a:prstGeom prst="rect">
                <a:avLst/>
              </a:prstGeom>
              <a:noFill/>
            </p:spPr>
            <p:txBody>
              <a:bodyPr wrap="square" rtlCol="0">
                <a:spAutoFit/>
              </a:bodyPr>
              <a:lstStyle/>
              <a:p>
                <a:r>
                  <a:rPr lang="ja-JP" altLang="en-US" sz="1050">
                    <a:solidFill>
                      <a:srgbClr val="FF0000"/>
                    </a:solidFill>
                  </a:rPr>
                  <a:t>本質的にリーダーシップが強く自分流。対人的には、頭脳明晰で強い信念を持ちこの傾向は強い。潜在意識には人情に厚く、人に優しい面がある。</a:t>
                </a:r>
              </a:p>
            </p:txBody>
          </p:sp>
        </p:grpSp>
        <p:sp>
          <p:nvSpPr>
            <p:cNvPr id="77" name="テキスト ボックス 76">
              <a:extLst>
                <a:ext uri="{FF2B5EF4-FFF2-40B4-BE49-F238E27FC236}">
                  <a16:creationId xmlns:a16="http://schemas.microsoft.com/office/drawing/2014/main" id="{2AB82195-E021-784A-8D43-10100A02E9D0}"/>
                </a:ext>
              </a:extLst>
            </p:cNvPr>
            <p:cNvSpPr txBox="1"/>
            <p:nvPr/>
          </p:nvSpPr>
          <p:spPr>
            <a:xfrm>
              <a:off x="3415101" y="7120477"/>
              <a:ext cx="3262432" cy="338554"/>
            </a:xfrm>
            <a:prstGeom prst="rect">
              <a:avLst/>
            </a:prstGeom>
            <a:noFill/>
          </p:spPr>
          <p:txBody>
            <a:bodyPr wrap="none" rtlCol="0">
              <a:spAutoFit/>
            </a:bodyPr>
            <a:lstStyle/>
            <a:p>
              <a:r>
                <a:rPr lang="ja-JP" altLang="en-US" sz="1600"/>
                <a:t>（大吉・中吉・小吉・小凶・凶）</a:t>
              </a:r>
              <a:endParaRPr lang="en-US" altLang="ja-JP" sz="1600" dirty="0"/>
            </a:p>
          </p:txBody>
        </p:sp>
      </p:grpSp>
    </p:spTree>
    <p:extLst>
      <p:ext uri="{BB962C8B-B14F-4D97-AF65-F5344CB8AC3E}">
        <p14:creationId xmlns:p14="http://schemas.microsoft.com/office/powerpoint/2010/main" val="25015234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テキスト ボックス 65">
            <a:extLst>
              <a:ext uri="{FF2B5EF4-FFF2-40B4-BE49-F238E27FC236}">
                <a16:creationId xmlns:a16="http://schemas.microsoft.com/office/drawing/2014/main" id="{6B637A7F-6BB5-044F-8D6D-2A40A43AFFEA}"/>
              </a:ext>
            </a:extLst>
          </p:cNvPr>
          <p:cNvSpPr txBox="1"/>
          <p:nvPr/>
        </p:nvSpPr>
        <p:spPr>
          <a:xfrm>
            <a:off x="634838" y="331424"/>
            <a:ext cx="6223162" cy="584775"/>
          </a:xfrm>
          <a:prstGeom prst="rect">
            <a:avLst/>
          </a:prstGeom>
          <a:noFill/>
        </p:spPr>
        <p:txBody>
          <a:bodyPr wrap="square" rtlCol="0">
            <a:spAutoFit/>
          </a:bodyPr>
          <a:lstStyle/>
          <a:p>
            <a:r>
              <a:rPr lang="ja-JP" altLang="en-US" sz="3200" b="1"/>
              <a:t>六白金星</a:t>
            </a:r>
            <a:r>
              <a:rPr lang="ja-JP" altLang="en-US" sz="2000" b="1"/>
              <a:t>（ろっぱくきんせい）</a:t>
            </a:r>
            <a:endParaRPr kumimoji="1" lang="ja-JP" altLang="en-US" sz="2000" b="1"/>
          </a:p>
        </p:txBody>
      </p:sp>
      <p:sp>
        <p:nvSpPr>
          <p:cNvPr id="50" name="テキスト ボックス 49">
            <a:extLst>
              <a:ext uri="{FF2B5EF4-FFF2-40B4-BE49-F238E27FC236}">
                <a16:creationId xmlns:a16="http://schemas.microsoft.com/office/drawing/2014/main" id="{365CE09F-289C-774C-992C-8E82BEF14330}"/>
              </a:ext>
            </a:extLst>
          </p:cNvPr>
          <p:cNvSpPr txBox="1"/>
          <p:nvPr/>
        </p:nvSpPr>
        <p:spPr>
          <a:xfrm>
            <a:off x="5266220" y="152303"/>
            <a:ext cx="1460656" cy="253916"/>
          </a:xfrm>
          <a:prstGeom prst="rect">
            <a:avLst/>
          </a:prstGeom>
          <a:noFill/>
        </p:spPr>
        <p:txBody>
          <a:bodyPr wrap="none" rtlCol="0">
            <a:spAutoFit/>
          </a:bodyPr>
          <a:lstStyle/>
          <a:p>
            <a:r>
              <a:rPr kumimoji="1" lang="ja-JP" altLang="en-US" sz="1050"/>
              <a:t>九星氣学 </a:t>
            </a:r>
            <a:r>
              <a:rPr kumimoji="1" lang="en-US" altLang="ja-JP" sz="1050" dirty="0"/>
              <a:t>81</a:t>
            </a:r>
            <a:r>
              <a:rPr kumimoji="1" lang="ja-JP" altLang="en-US" sz="1050"/>
              <a:t> 性格一覧</a:t>
            </a:r>
          </a:p>
        </p:txBody>
      </p:sp>
      <p:sp>
        <p:nvSpPr>
          <p:cNvPr id="49" name="スライド番号プレースホルダー 3">
            <a:extLst>
              <a:ext uri="{FF2B5EF4-FFF2-40B4-BE49-F238E27FC236}">
                <a16:creationId xmlns:a16="http://schemas.microsoft.com/office/drawing/2014/main" id="{79E60F85-4EB6-D74B-A28C-3B4F0B876B27}"/>
              </a:ext>
            </a:extLst>
          </p:cNvPr>
          <p:cNvSpPr>
            <a:spLocks noGrp="1"/>
          </p:cNvSpPr>
          <p:nvPr>
            <p:ph type="sldNum" sz="quarter" idx="12"/>
          </p:nvPr>
        </p:nvSpPr>
        <p:spPr>
          <a:xfrm>
            <a:off x="4843463" y="9181397"/>
            <a:ext cx="1543050" cy="527403"/>
          </a:xfrm>
        </p:spPr>
        <p:txBody>
          <a:bodyPr/>
          <a:lstStyle/>
          <a:p>
            <a:fld id="{1D026AE3-2BCD-4743-B55E-347788B72823}" type="slidenum">
              <a:rPr kumimoji="1" lang="ja-JP" altLang="en-US" smtClean="0"/>
              <a:t>16</a:t>
            </a:fld>
            <a:endParaRPr kumimoji="1" lang="ja-JP" altLang="en-US"/>
          </a:p>
        </p:txBody>
      </p:sp>
      <p:grpSp>
        <p:nvGrpSpPr>
          <p:cNvPr id="2" name="グループ化 1">
            <a:extLst>
              <a:ext uri="{FF2B5EF4-FFF2-40B4-BE49-F238E27FC236}">
                <a16:creationId xmlns:a16="http://schemas.microsoft.com/office/drawing/2014/main" id="{C5F5B11E-DD9E-8642-8DE5-2BF353C22391}"/>
              </a:ext>
            </a:extLst>
          </p:cNvPr>
          <p:cNvGrpSpPr/>
          <p:nvPr/>
        </p:nvGrpSpPr>
        <p:grpSpPr>
          <a:xfrm>
            <a:off x="568107" y="1894465"/>
            <a:ext cx="5974418" cy="1924342"/>
            <a:chOff x="568107" y="1894465"/>
            <a:chExt cx="5974418" cy="1924342"/>
          </a:xfrm>
        </p:grpSpPr>
        <p:grpSp>
          <p:nvGrpSpPr>
            <p:cNvPr id="82" name="グループ化 81">
              <a:extLst>
                <a:ext uri="{FF2B5EF4-FFF2-40B4-BE49-F238E27FC236}">
                  <a16:creationId xmlns:a16="http://schemas.microsoft.com/office/drawing/2014/main" id="{FE46FE06-96FF-394B-B434-F500054D2779}"/>
                </a:ext>
              </a:extLst>
            </p:cNvPr>
            <p:cNvGrpSpPr/>
            <p:nvPr/>
          </p:nvGrpSpPr>
          <p:grpSpPr>
            <a:xfrm>
              <a:off x="568107" y="2063248"/>
              <a:ext cx="5721785" cy="1755559"/>
              <a:chOff x="654077" y="1397550"/>
              <a:chExt cx="5721785" cy="1755559"/>
            </a:xfrm>
          </p:grpSpPr>
          <p:grpSp>
            <p:nvGrpSpPr>
              <p:cNvPr id="83" name="グループ化 82">
                <a:extLst>
                  <a:ext uri="{FF2B5EF4-FFF2-40B4-BE49-F238E27FC236}">
                    <a16:creationId xmlns:a16="http://schemas.microsoft.com/office/drawing/2014/main" id="{B0DFA46A-5E22-BE48-BFB1-2EC5A12B72C3}"/>
                  </a:ext>
                </a:extLst>
              </p:cNvPr>
              <p:cNvGrpSpPr/>
              <p:nvPr/>
            </p:nvGrpSpPr>
            <p:grpSpPr>
              <a:xfrm>
                <a:off x="654077" y="1397550"/>
                <a:ext cx="5697296" cy="1295717"/>
                <a:chOff x="654077" y="1397550"/>
                <a:chExt cx="5697296" cy="1295717"/>
              </a:xfrm>
            </p:grpSpPr>
            <p:grpSp>
              <p:nvGrpSpPr>
                <p:cNvPr id="85" name="グループ化 84">
                  <a:extLst>
                    <a:ext uri="{FF2B5EF4-FFF2-40B4-BE49-F238E27FC236}">
                      <a16:creationId xmlns:a16="http://schemas.microsoft.com/office/drawing/2014/main" id="{8B46E276-4712-2D4F-9E70-4DA460F8FF3E}"/>
                    </a:ext>
                  </a:extLst>
                </p:cNvPr>
                <p:cNvGrpSpPr/>
                <p:nvPr/>
              </p:nvGrpSpPr>
              <p:grpSpPr>
                <a:xfrm>
                  <a:off x="654077" y="1397550"/>
                  <a:ext cx="5697296" cy="1200329"/>
                  <a:chOff x="431654" y="1422539"/>
                  <a:chExt cx="5986851" cy="1200329"/>
                </a:xfrm>
              </p:grpSpPr>
              <p:sp>
                <p:nvSpPr>
                  <p:cNvPr id="91" name="テキスト ボックス 90">
                    <a:extLst>
                      <a:ext uri="{FF2B5EF4-FFF2-40B4-BE49-F238E27FC236}">
                        <a16:creationId xmlns:a16="http://schemas.microsoft.com/office/drawing/2014/main" id="{27472CA0-DAD9-4742-B6CF-0297D825DCB0}"/>
                      </a:ext>
                    </a:extLst>
                  </p:cNvPr>
                  <p:cNvSpPr txBox="1"/>
                  <p:nvPr/>
                </p:nvSpPr>
                <p:spPr>
                  <a:xfrm>
                    <a:off x="431654" y="1422539"/>
                    <a:ext cx="3085770" cy="1200329"/>
                  </a:xfrm>
                  <a:prstGeom prst="rect">
                    <a:avLst/>
                  </a:prstGeom>
                  <a:noFill/>
                </p:spPr>
                <p:txBody>
                  <a:bodyPr wrap="square" rtlCol="0">
                    <a:spAutoFit/>
                  </a:bodyPr>
                  <a:lstStyle/>
                  <a:p>
                    <a:r>
                      <a:rPr lang="en-US" altLang="ja-JP" sz="1200" dirty="0"/>
                      <a:t> </a:t>
                    </a:r>
                    <a:r>
                      <a:rPr lang="ja-JP" altLang="en-US" sz="1200"/>
                      <a:t>◯　</a:t>
                    </a:r>
                    <a:r>
                      <a:rPr lang="en-US" altLang="ja-JP" sz="1200" dirty="0"/>
                      <a:t> 7</a:t>
                    </a:r>
                    <a:r>
                      <a:rPr lang="ja-JP" altLang="en-US" sz="1200"/>
                      <a:t>　△　</a:t>
                    </a:r>
                    <a:r>
                      <a:rPr lang="en-US" altLang="ja-JP" sz="1200" dirty="0"/>
                      <a:t>2</a:t>
                    </a:r>
                    <a:r>
                      <a:rPr lang="ja-JP" altLang="en-US" sz="1200"/>
                      <a:t>・</a:t>
                    </a:r>
                    <a:r>
                      <a:rPr lang="en-US" altLang="ja-JP" sz="1200" dirty="0"/>
                      <a:t>8</a:t>
                    </a:r>
                    <a:r>
                      <a:rPr lang="ja-JP" altLang="en-US" sz="1200"/>
                      <a:t>　</a:t>
                    </a:r>
                    <a:endParaRPr lang="en-US" altLang="ja-JP" sz="1200" dirty="0"/>
                  </a:p>
                  <a:p>
                    <a:endParaRPr lang="en-US" altLang="ja-JP" sz="1200" dirty="0"/>
                  </a:p>
                  <a:p>
                    <a:r>
                      <a:rPr lang="ja-JP" altLang="en-US" sz="1200"/>
                      <a:t>本命星：六白金星（仕事・ルール）</a:t>
                    </a:r>
                    <a:endParaRPr kumimoji="1" lang="en-US" altLang="ja-JP" sz="1200" dirty="0"/>
                  </a:p>
                  <a:p>
                    <a:r>
                      <a:rPr lang="ja-JP" altLang="en-US" sz="1200"/>
                      <a:t>月命星：一白水星（人情・アイデア）</a:t>
                    </a:r>
                    <a:endParaRPr lang="en-US" altLang="ja-JP" sz="1200" dirty="0"/>
                  </a:p>
                  <a:p>
                    <a:r>
                      <a:rPr lang="ja-JP" altLang="en-US" sz="1200"/>
                      <a:t>潜在意識：二黒土星（家庭・地道）</a:t>
                    </a:r>
                    <a:endParaRPr kumimoji="1" lang="en-US" altLang="ja-JP" sz="1200" dirty="0"/>
                  </a:p>
                  <a:p>
                    <a:r>
                      <a:rPr lang="ja-JP" altLang="en-US" sz="1200"/>
                      <a:t>流れ：九紫火星（頭脳・カリスマ）</a:t>
                    </a:r>
                    <a:endParaRPr lang="en-US" altLang="ja-JP" sz="1200" dirty="0"/>
                  </a:p>
                </p:txBody>
              </p:sp>
              <p:sp>
                <p:nvSpPr>
                  <p:cNvPr id="93" name="テキスト ボックス 92">
                    <a:extLst>
                      <a:ext uri="{FF2B5EF4-FFF2-40B4-BE49-F238E27FC236}">
                        <a16:creationId xmlns:a16="http://schemas.microsoft.com/office/drawing/2014/main" id="{54AB6942-4558-D74E-8B51-A85C1824319D}"/>
                      </a:ext>
                    </a:extLst>
                  </p:cNvPr>
                  <p:cNvSpPr txBox="1"/>
                  <p:nvPr/>
                </p:nvSpPr>
                <p:spPr>
                  <a:xfrm>
                    <a:off x="3997413" y="1661065"/>
                    <a:ext cx="2421092" cy="584775"/>
                  </a:xfrm>
                  <a:prstGeom prst="rect">
                    <a:avLst/>
                  </a:prstGeom>
                  <a:noFill/>
                </p:spPr>
                <p:txBody>
                  <a:bodyPr wrap="square" rtlCol="0">
                    <a:spAutoFit/>
                  </a:bodyPr>
                  <a:lstStyle/>
                  <a:p>
                    <a:r>
                      <a:rPr lang="en-US" altLang="ja-JP" sz="3200" b="1" dirty="0"/>
                      <a:t>6</a:t>
                    </a:r>
                    <a:r>
                      <a:rPr kumimoji="1" lang="ja-JP" altLang="en-US" sz="3200" b="1"/>
                      <a:t> </a:t>
                    </a:r>
                    <a:r>
                      <a:rPr lang="en-US" altLang="ja-JP" sz="3200" b="1" dirty="0"/>
                      <a:t>-</a:t>
                    </a:r>
                    <a:r>
                      <a:rPr kumimoji="1" lang="ja-JP" altLang="en-US" sz="3200" b="1"/>
                      <a:t> </a:t>
                    </a:r>
                    <a:r>
                      <a:rPr kumimoji="1" lang="en-US" altLang="ja-JP" sz="3200" b="1" dirty="0"/>
                      <a:t>1</a:t>
                    </a:r>
                    <a:r>
                      <a:rPr kumimoji="1" lang="ja-JP" altLang="en-US" sz="3200" b="1"/>
                      <a:t> </a:t>
                    </a:r>
                    <a:r>
                      <a:rPr lang="en-US" altLang="ja-JP" sz="3200" b="1" dirty="0"/>
                      <a:t>-</a:t>
                    </a:r>
                    <a:r>
                      <a:rPr kumimoji="1" lang="ja-JP" altLang="en-US" sz="3200" b="1"/>
                      <a:t> </a:t>
                    </a:r>
                    <a:r>
                      <a:rPr lang="en-US" altLang="ja-JP" sz="3200" b="1" dirty="0"/>
                      <a:t>2</a:t>
                    </a:r>
                    <a:r>
                      <a:rPr kumimoji="1" lang="en-US" altLang="ja-JP" sz="3200" b="1" dirty="0"/>
                      <a:t> - 9</a:t>
                    </a:r>
                    <a:endParaRPr kumimoji="1" lang="ja-JP" altLang="en-US" sz="3200" b="1"/>
                  </a:p>
                </p:txBody>
              </p:sp>
            </p:grpSp>
            <p:grpSp>
              <p:nvGrpSpPr>
                <p:cNvPr id="86" name="グループ化 85">
                  <a:extLst>
                    <a:ext uri="{FF2B5EF4-FFF2-40B4-BE49-F238E27FC236}">
                      <a16:creationId xmlns:a16="http://schemas.microsoft.com/office/drawing/2014/main" id="{C890773A-1448-5A41-9870-F9B2F29D7BD0}"/>
                    </a:ext>
                  </a:extLst>
                </p:cNvPr>
                <p:cNvGrpSpPr/>
                <p:nvPr/>
              </p:nvGrpSpPr>
              <p:grpSpPr>
                <a:xfrm>
                  <a:off x="4008011" y="2306294"/>
                  <a:ext cx="1953665" cy="386973"/>
                  <a:chOff x="4334551" y="741336"/>
                  <a:chExt cx="1953665" cy="386973"/>
                </a:xfrm>
              </p:grpSpPr>
              <p:sp>
                <p:nvSpPr>
                  <p:cNvPr id="87" name="円/楕円 86">
                    <a:extLst>
                      <a:ext uri="{FF2B5EF4-FFF2-40B4-BE49-F238E27FC236}">
                        <a16:creationId xmlns:a16="http://schemas.microsoft.com/office/drawing/2014/main" id="{8AAA0680-7D08-C347-9DCF-E5E76DACA26B}"/>
                      </a:ext>
                    </a:extLst>
                  </p:cNvPr>
                  <p:cNvSpPr/>
                  <p:nvPr/>
                </p:nvSpPr>
                <p:spPr>
                  <a:xfrm>
                    <a:off x="5396248" y="741336"/>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土</a:t>
                    </a:r>
                  </a:p>
                </p:txBody>
              </p:sp>
              <p:sp>
                <p:nvSpPr>
                  <p:cNvPr id="88" name="円/楕円 87">
                    <a:extLst>
                      <a:ext uri="{FF2B5EF4-FFF2-40B4-BE49-F238E27FC236}">
                        <a16:creationId xmlns:a16="http://schemas.microsoft.com/office/drawing/2014/main" id="{D5E200C4-F598-944B-BA01-F18528080585}"/>
                      </a:ext>
                    </a:extLst>
                  </p:cNvPr>
                  <p:cNvSpPr/>
                  <p:nvPr/>
                </p:nvSpPr>
                <p:spPr>
                  <a:xfrm>
                    <a:off x="4334551" y="747309"/>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金</a:t>
                    </a:r>
                    <a:endParaRPr kumimoji="1" lang="en-US" altLang="ja-JP" dirty="0">
                      <a:solidFill>
                        <a:schemeClr val="tx1"/>
                      </a:solidFill>
                    </a:endParaRPr>
                  </a:p>
                </p:txBody>
              </p:sp>
              <p:sp>
                <p:nvSpPr>
                  <p:cNvPr id="89" name="円/楕円 88">
                    <a:extLst>
                      <a:ext uri="{FF2B5EF4-FFF2-40B4-BE49-F238E27FC236}">
                        <a16:creationId xmlns:a16="http://schemas.microsoft.com/office/drawing/2014/main" id="{E338F2D2-0FC5-E546-A145-2355BF81DDD2}"/>
                      </a:ext>
                    </a:extLst>
                  </p:cNvPr>
                  <p:cNvSpPr/>
                  <p:nvPr/>
                </p:nvSpPr>
                <p:spPr>
                  <a:xfrm>
                    <a:off x="4869447" y="741336"/>
                    <a:ext cx="377129" cy="381000"/>
                  </a:xfrm>
                  <a:prstGeom prst="ellips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水</a:t>
                    </a:r>
                  </a:p>
                </p:txBody>
              </p:sp>
              <p:sp>
                <p:nvSpPr>
                  <p:cNvPr id="90" name="円/楕円 89">
                    <a:extLst>
                      <a:ext uri="{FF2B5EF4-FFF2-40B4-BE49-F238E27FC236}">
                        <a16:creationId xmlns:a16="http://schemas.microsoft.com/office/drawing/2014/main" id="{7B2D3B5A-6DCA-024C-92B7-DD3F2B5557F0}"/>
                      </a:ext>
                    </a:extLst>
                  </p:cNvPr>
                  <p:cNvSpPr/>
                  <p:nvPr/>
                </p:nvSpPr>
                <p:spPr>
                  <a:xfrm>
                    <a:off x="5911087" y="741971"/>
                    <a:ext cx="377129" cy="381000"/>
                  </a:xfrm>
                  <a:prstGeom prst="ellipse">
                    <a:avLst/>
                  </a:prstGeom>
                  <a:solidFill>
                    <a:srgbClr val="FEE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火</a:t>
                    </a:r>
                    <a:endParaRPr kumimoji="1" lang="en-US" altLang="ja-JP" dirty="0">
                      <a:solidFill>
                        <a:schemeClr val="tx1"/>
                      </a:solidFill>
                    </a:endParaRPr>
                  </a:p>
                </p:txBody>
              </p:sp>
            </p:grpSp>
          </p:grpSp>
          <p:sp>
            <p:nvSpPr>
              <p:cNvPr id="84" name="テキスト ボックス 83">
                <a:extLst>
                  <a:ext uri="{FF2B5EF4-FFF2-40B4-BE49-F238E27FC236}">
                    <a16:creationId xmlns:a16="http://schemas.microsoft.com/office/drawing/2014/main" id="{1DEC6EFC-4265-C748-9994-5ABA26803EDC}"/>
                  </a:ext>
                </a:extLst>
              </p:cNvPr>
              <p:cNvSpPr txBox="1"/>
              <p:nvPr/>
            </p:nvSpPr>
            <p:spPr>
              <a:xfrm>
                <a:off x="654077" y="2737611"/>
                <a:ext cx="5721785" cy="415498"/>
              </a:xfrm>
              <a:prstGeom prst="rect">
                <a:avLst/>
              </a:prstGeom>
              <a:noFill/>
            </p:spPr>
            <p:txBody>
              <a:bodyPr wrap="square" rtlCol="0">
                <a:spAutoFit/>
              </a:bodyPr>
              <a:lstStyle/>
              <a:p>
                <a:r>
                  <a:rPr lang="ja-JP" altLang="en-US" sz="1050">
                    <a:solidFill>
                      <a:srgbClr val="FF0000"/>
                    </a:solidFill>
                  </a:rPr>
                  <a:t>本質的にルールを重んじ仕事熱心。対人的には人情に厚く人に優しい。潜在意識には家庭的で堅実な面がある。頭脳明晰で強い信念を持つ。</a:t>
                </a:r>
              </a:p>
            </p:txBody>
          </p:sp>
        </p:grpSp>
        <p:sp>
          <p:nvSpPr>
            <p:cNvPr id="53" name="テキスト ボックス 52">
              <a:extLst>
                <a:ext uri="{FF2B5EF4-FFF2-40B4-BE49-F238E27FC236}">
                  <a16:creationId xmlns:a16="http://schemas.microsoft.com/office/drawing/2014/main" id="{0166B625-BC48-1B40-9ACC-2005A4FDA46D}"/>
                </a:ext>
              </a:extLst>
            </p:cNvPr>
            <p:cNvSpPr txBox="1"/>
            <p:nvPr/>
          </p:nvSpPr>
          <p:spPr>
            <a:xfrm>
              <a:off x="3280093" y="1894465"/>
              <a:ext cx="3262432" cy="338554"/>
            </a:xfrm>
            <a:prstGeom prst="rect">
              <a:avLst/>
            </a:prstGeom>
            <a:noFill/>
          </p:spPr>
          <p:txBody>
            <a:bodyPr wrap="none" rtlCol="0">
              <a:spAutoFit/>
            </a:bodyPr>
            <a:lstStyle/>
            <a:p>
              <a:r>
                <a:rPr lang="ja-JP" altLang="en-US" sz="1600"/>
                <a:t>（大吉・中吉・小吉・小凶・凶）</a:t>
              </a:r>
              <a:endParaRPr lang="en-US" altLang="ja-JP" sz="1600" dirty="0"/>
            </a:p>
          </p:txBody>
        </p:sp>
      </p:grpSp>
      <p:grpSp>
        <p:nvGrpSpPr>
          <p:cNvPr id="5" name="グループ化 4">
            <a:extLst>
              <a:ext uri="{FF2B5EF4-FFF2-40B4-BE49-F238E27FC236}">
                <a16:creationId xmlns:a16="http://schemas.microsoft.com/office/drawing/2014/main" id="{BFFD01A7-FA06-3E40-AAE7-AC9AE80A9343}"/>
              </a:ext>
            </a:extLst>
          </p:cNvPr>
          <p:cNvGrpSpPr/>
          <p:nvPr/>
        </p:nvGrpSpPr>
        <p:grpSpPr>
          <a:xfrm>
            <a:off x="586490" y="4544145"/>
            <a:ext cx="6028025" cy="1782317"/>
            <a:chOff x="586490" y="4544145"/>
            <a:chExt cx="6028025" cy="1782317"/>
          </a:xfrm>
        </p:grpSpPr>
        <p:grpSp>
          <p:nvGrpSpPr>
            <p:cNvPr id="3" name="グループ化 2">
              <a:extLst>
                <a:ext uri="{FF2B5EF4-FFF2-40B4-BE49-F238E27FC236}">
                  <a16:creationId xmlns:a16="http://schemas.microsoft.com/office/drawing/2014/main" id="{4493F34D-FAD0-FE4D-A9BE-1DBFEBD6D065}"/>
                </a:ext>
              </a:extLst>
            </p:cNvPr>
            <p:cNvGrpSpPr/>
            <p:nvPr/>
          </p:nvGrpSpPr>
          <p:grpSpPr>
            <a:xfrm>
              <a:off x="586490" y="4581587"/>
              <a:ext cx="5829281" cy="1744875"/>
              <a:chOff x="640185" y="5941552"/>
              <a:chExt cx="5829281" cy="1744875"/>
            </a:xfrm>
          </p:grpSpPr>
          <p:grpSp>
            <p:nvGrpSpPr>
              <p:cNvPr id="51" name="グループ化 50">
                <a:extLst>
                  <a:ext uri="{FF2B5EF4-FFF2-40B4-BE49-F238E27FC236}">
                    <a16:creationId xmlns:a16="http://schemas.microsoft.com/office/drawing/2014/main" id="{8FD46854-E16D-C940-A746-6EF229C4DBD9}"/>
                  </a:ext>
                </a:extLst>
              </p:cNvPr>
              <p:cNvGrpSpPr/>
              <p:nvPr/>
            </p:nvGrpSpPr>
            <p:grpSpPr>
              <a:xfrm>
                <a:off x="772169" y="5941552"/>
                <a:ext cx="5697297" cy="1295717"/>
                <a:chOff x="654076" y="1397550"/>
                <a:chExt cx="5697297" cy="1295717"/>
              </a:xfrm>
            </p:grpSpPr>
            <p:grpSp>
              <p:nvGrpSpPr>
                <p:cNvPr id="52" name="グループ化 51">
                  <a:extLst>
                    <a:ext uri="{FF2B5EF4-FFF2-40B4-BE49-F238E27FC236}">
                      <a16:creationId xmlns:a16="http://schemas.microsoft.com/office/drawing/2014/main" id="{D7928231-A260-A94E-89C7-9E9E06787DA1}"/>
                    </a:ext>
                  </a:extLst>
                </p:cNvPr>
                <p:cNvGrpSpPr/>
                <p:nvPr/>
              </p:nvGrpSpPr>
              <p:grpSpPr>
                <a:xfrm>
                  <a:off x="654076" y="1397550"/>
                  <a:ext cx="5697297" cy="1200329"/>
                  <a:chOff x="431653" y="1422539"/>
                  <a:chExt cx="5986852" cy="1200329"/>
                </a:xfrm>
              </p:grpSpPr>
              <p:sp>
                <p:nvSpPr>
                  <p:cNvPr id="64" name="テキスト ボックス 63">
                    <a:extLst>
                      <a:ext uri="{FF2B5EF4-FFF2-40B4-BE49-F238E27FC236}">
                        <a16:creationId xmlns:a16="http://schemas.microsoft.com/office/drawing/2014/main" id="{100AF733-3FD6-7945-B247-9B9A7EB8CF21}"/>
                      </a:ext>
                    </a:extLst>
                  </p:cNvPr>
                  <p:cNvSpPr txBox="1"/>
                  <p:nvPr/>
                </p:nvSpPr>
                <p:spPr>
                  <a:xfrm>
                    <a:off x="431653" y="1422539"/>
                    <a:ext cx="3246287" cy="1200329"/>
                  </a:xfrm>
                  <a:prstGeom prst="rect">
                    <a:avLst/>
                  </a:prstGeom>
                  <a:noFill/>
                </p:spPr>
                <p:txBody>
                  <a:bodyPr wrap="square" rtlCol="0">
                    <a:spAutoFit/>
                  </a:bodyPr>
                  <a:lstStyle/>
                  <a:p>
                    <a:r>
                      <a:rPr lang="ja-JP" altLang="en-US" sz="1200"/>
                      <a:t>◯　</a:t>
                    </a:r>
                    <a:r>
                      <a:rPr lang="en-US" altLang="ja-JP" sz="1200" dirty="0"/>
                      <a:t> 7</a:t>
                    </a:r>
                    <a:r>
                      <a:rPr lang="ja-JP" altLang="en-US" sz="1200"/>
                      <a:t>・</a:t>
                    </a:r>
                    <a:r>
                      <a:rPr lang="en-US" altLang="ja-JP" sz="1200" dirty="0"/>
                      <a:t>8</a:t>
                    </a:r>
                    <a:r>
                      <a:rPr lang="ja-JP" altLang="en-US" sz="1200"/>
                      <a:t>　△　</a:t>
                    </a:r>
                    <a:r>
                      <a:rPr lang="en-US" altLang="ja-JP" sz="1200" dirty="0"/>
                      <a:t>1</a:t>
                    </a:r>
                    <a:r>
                      <a:rPr lang="ja-JP" altLang="en-US" sz="1200"/>
                      <a:t>　</a:t>
                    </a:r>
                    <a:endParaRPr kumimoji="1" lang="en-US" altLang="ja-JP" sz="1200" dirty="0"/>
                  </a:p>
                  <a:p>
                    <a:endParaRPr lang="en-US" altLang="ja-JP" sz="1200" dirty="0"/>
                  </a:p>
                  <a:p>
                    <a:r>
                      <a:rPr lang="ja-JP" altLang="en-US" sz="1200"/>
                      <a:t>本命星：六白金星（仕事・ルール）</a:t>
                    </a:r>
                    <a:endParaRPr kumimoji="1" lang="en-US" altLang="ja-JP" sz="1200" dirty="0"/>
                  </a:p>
                  <a:p>
                    <a:r>
                      <a:rPr lang="ja-JP" altLang="en-US" sz="1200"/>
                      <a:t>月命星：二黒土星（家庭・地道）</a:t>
                    </a:r>
                    <a:endParaRPr lang="en-US" altLang="ja-JP" sz="1200" dirty="0"/>
                  </a:p>
                  <a:p>
                    <a:r>
                      <a:rPr lang="ja-JP" altLang="en-US" sz="1200"/>
                      <a:t>潜在意識：一白水星（人情・アイデア）</a:t>
                    </a:r>
                    <a:endParaRPr kumimoji="1" lang="en-US" altLang="ja-JP" sz="1200" dirty="0"/>
                  </a:p>
                  <a:p>
                    <a:r>
                      <a:rPr lang="ja-JP" altLang="en-US" sz="1200"/>
                      <a:t>流れ：一白水星（人情・アイデア）</a:t>
                    </a:r>
                    <a:endParaRPr lang="en-US" altLang="ja-JP" sz="1200" dirty="0"/>
                  </a:p>
                </p:txBody>
              </p:sp>
              <p:sp>
                <p:nvSpPr>
                  <p:cNvPr id="65" name="テキスト ボックス 64">
                    <a:extLst>
                      <a:ext uri="{FF2B5EF4-FFF2-40B4-BE49-F238E27FC236}">
                        <a16:creationId xmlns:a16="http://schemas.microsoft.com/office/drawing/2014/main" id="{1C12B78E-437C-6944-8653-EB964F8CBDCA}"/>
                      </a:ext>
                    </a:extLst>
                  </p:cNvPr>
                  <p:cNvSpPr txBox="1"/>
                  <p:nvPr/>
                </p:nvSpPr>
                <p:spPr>
                  <a:xfrm>
                    <a:off x="3997413" y="1661065"/>
                    <a:ext cx="2421092" cy="584775"/>
                  </a:xfrm>
                  <a:prstGeom prst="rect">
                    <a:avLst/>
                  </a:prstGeom>
                  <a:noFill/>
                </p:spPr>
                <p:txBody>
                  <a:bodyPr wrap="square" rtlCol="0">
                    <a:spAutoFit/>
                  </a:bodyPr>
                  <a:lstStyle/>
                  <a:p>
                    <a:r>
                      <a:rPr lang="en-US" altLang="ja-JP" sz="3200" b="1" dirty="0"/>
                      <a:t>6</a:t>
                    </a:r>
                    <a:r>
                      <a:rPr kumimoji="1" lang="ja-JP" altLang="en-US" sz="3200" b="1"/>
                      <a:t> </a:t>
                    </a:r>
                    <a:r>
                      <a:rPr lang="en-US" altLang="ja-JP" sz="3200" b="1" dirty="0"/>
                      <a:t>-</a:t>
                    </a:r>
                    <a:r>
                      <a:rPr kumimoji="1" lang="ja-JP" altLang="en-US" sz="3200" b="1"/>
                      <a:t> </a:t>
                    </a:r>
                    <a:r>
                      <a:rPr lang="en-US" altLang="ja-JP" sz="3200" b="1" dirty="0"/>
                      <a:t>2</a:t>
                    </a:r>
                    <a:r>
                      <a:rPr kumimoji="1" lang="ja-JP" altLang="en-US" sz="3200" b="1"/>
                      <a:t> </a:t>
                    </a:r>
                    <a:r>
                      <a:rPr lang="en-US" altLang="ja-JP" sz="3200" b="1" dirty="0"/>
                      <a:t>-</a:t>
                    </a:r>
                    <a:r>
                      <a:rPr kumimoji="1" lang="ja-JP" altLang="en-US" sz="3200" b="1"/>
                      <a:t> </a:t>
                    </a:r>
                    <a:r>
                      <a:rPr kumimoji="1" lang="en-US" altLang="ja-JP" sz="3200" b="1" dirty="0"/>
                      <a:t>1 - </a:t>
                    </a:r>
                    <a:r>
                      <a:rPr lang="en-US" altLang="ja-JP" sz="3200" b="1" dirty="0"/>
                      <a:t>1</a:t>
                    </a:r>
                    <a:endParaRPr kumimoji="1" lang="ja-JP" altLang="en-US" sz="3200" b="1"/>
                  </a:p>
                </p:txBody>
              </p:sp>
            </p:grpSp>
            <p:grpSp>
              <p:nvGrpSpPr>
                <p:cNvPr id="54" name="グループ化 53">
                  <a:extLst>
                    <a:ext uri="{FF2B5EF4-FFF2-40B4-BE49-F238E27FC236}">
                      <a16:creationId xmlns:a16="http://schemas.microsoft.com/office/drawing/2014/main" id="{CC855A8E-A228-FB4C-A7CA-8594C3E95A3D}"/>
                    </a:ext>
                  </a:extLst>
                </p:cNvPr>
                <p:cNvGrpSpPr/>
                <p:nvPr/>
              </p:nvGrpSpPr>
              <p:grpSpPr>
                <a:xfrm>
                  <a:off x="4065138" y="2306294"/>
                  <a:ext cx="1953665" cy="386973"/>
                  <a:chOff x="4334551" y="741336"/>
                  <a:chExt cx="1953665" cy="386973"/>
                </a:xfrm>
              </p:grpSpPr>
              <p:sp>
                <p:nvSpPr>
                  <p:cNvPr id="55" name="円/楕円 54">
                    <a:extLst>
                      <a:ext uri="{FF2B5EF4-FFF2-40B4-BE49-F238E27FC236}">
                        <a16:creationId xmlns:a16="http://schemas.microsoft.com/office/drawing/2014/main" id="{D0566057-D2A8-1444-A787-F41213AF5452}"/>
                      </a:ext>
                    </a:extLst>
                  </p:cNvPr>
                  <p:cNvSpPr/>
                  <p:nvPr/>
                </p:nvSpPr>
                <p:spPr>
                  <a:xfrm>
                    <a:off x="5396248" y="741336"/>
                    <a:ext cx="377129" cy="381000"/>
                  </a:xfrm>
                  <a:prstGeom prst="ellips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水</a:t>
                    </a:r>
                  </a:p>
                </p:txBody>
              </p:sp>
              <p:sp>
                <p:nvSpPr>
                  <p:cNvPr id="57" name="円/楕円 56">
                    <a:extLst>
                      <a:ext uri="{FF2B5EF4-FFF2-40B4-BE49-F238E27FC236}">
                        <a16:creationId xmlns:a16="http://schemas.microsoft.com/office/drawing/2014/main" id="{1AB86355-F80C-074D-9EDC-58C4A3A3EB14}"/>
                      </a:ext>
                    </a:extLst>
                  </p:cNvPr>
                  <p:cNvSpPr/>
                  <p:nvPr/>
                </p:nvSpPr>
                <p:spPr>
                  <a:xfrm>
                    <a:off x="4334551" y="747309"/>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金</a:t>
                    </a:r>
                    <a:endParaRPr kumimoji="1" lang="en-US" altLang="ja-JP" dirty="0">
                      <a:solidFill>
                        <a:schemeClr val="tx1"/>
                      </a:solidFill>
                    </a:endParaRPr>
                  </a:p>
                </p:txBody>
              </p:sp>
              <p:sp>
                <p:nvSpPr>
                  <p:cNvPr id="62" name="円/楕円 61">
                    <a:extLst>
                      <a:ext uri="{FF2B5EF4-FFF2-40B4-BE49-F238E27FC236}">
                        <a16:creationId xmlns:a16="http://schemas.microsoft.com/office/drawing/2014/main" id="{F1B1C268-BE60-4246-B269-6BDD74A6A5DA}"/>
                      </a:ext>
                    </a:extLst>
                  </p:cNvPr>
                  <p:cNvSpPr/>
                  <p:nvPr/>
                </p:nvSpPr>
                <p:spPr>
                  <a:xfrm>
                    <a:off x="4869447" y="741336"/>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ja-JP" altLang="en-US">
                      <a:solidFill>
                        <a:schemeClr val="tx1"/>
                      </a:solidFill>
                    </a:endParaRPr>
                  </a:p>
                </p:txBody>
              </p:sp>
              <p:sp>
                <p:nvSpPr>
                  <p:cNvPr id="63" name="円/楕円 62">
                    <a:extLst>
                      <a:ext uri="{FF2B5EF4-FFF2-40B4-BE49-F238E27FC236}">
                        <a16:creationId xmlns:a16="http://schemas.microsoft.com/office/drawing/2014/main" id="{05A9BE08-EB19-5242-881C-50E248428E21}"/>
                      </a:ext>
                    </a:extLst>
                  </p:cNvPr>
                  <p:cNvSpPr/>
                  <p:nvPr/>
                </p:nvSpPr>
                <p:spPr>
                  <a:xfrm>
                    <a:off x="5911087" y="741971"/>
                    <a:ext cx="377129" cy="381000"/>
                  </a:xfrm>
                  <a:prstGeom prst="ellips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水</a:t>
                    </a:r>
                    <a:endParaRPr kumimoji="1" lang="en-US" altLang="ja-JP" dirty="0">
                      <a:solidFill>
                        <a:schemeClr val="tx1"/>
                      </a:solidFill>
                    </a:endParaRPr>
                  </a:p>
                </p:txBody>
              </p:sp>
            </p:grpSp>
          </p:grpSp>
          <p:sp>
            <p:nvSpPr>
              <p:cNvPr id="96" name="テキスト ボックス 95">
                <a:extLst>
                  <a:ext uri="{FF2B5EF4-FFF2-40B4-BE49-F238E27FC236}">
                    <a16:creationId xmlns:a16="http://schemas.microsoft.com/office/drawing/2014/main" id="{9521129C-8C66-2B48-9F81-928A76574F58}"/>
                  </a:ext>
                </a:extLst>
              </p:cNvPr>
              <p:cNvSpPr txBox="1"/>
              <p:nvPr/>
            </p:nvSpPr>
            <p:spPr>
              <a:xfrm>
                <a:off x="640185" y="7270929"/>
                <a:ext cx="5721785" cy="415498"/>
              </a:xfrm>
              <a:prstGeom prst="rect">
                <a:avLst/>
              </a:prstGeom>
              <a:noFill/>
            </p:spPr>
            <p:txBody>
              <a:bodyPr wrap="square" rtlCol="0">
                <a:spAutoFit/>
              </a:bodyPr>
              <a:lstStyle/>
              <a:p>
                <a:r>
                  <a:rPr lang="ja-JP" altLang="en-US" sz="1050">
                    <a:solidFill>
                      <a:srgbClr val="FF0000"/>
                    </a:solidFill>
                  </a:rPr>
                  <a:t>本質的にルールを重んじ仕事熱心。対人的には家庭的で堅実。潜在意識には人情に厚く人に優しい面がありこの気質が極めて強い。悩みやすい。</a:t>
                </a:r>
              </a:p>
            </p:txBody>
          </p:sp>
        </p:grpSp>
        <p:sp>
          <p:nvSpPr>
            <p:cNvPr id="56" name="テキスト ボックス 55">
              <a:extLst>
                <a:ext uri="{FF2B5EF4-FFF2-40B4-BE49-F238E27FC236}">
                  <a16:creationId xmlns:a16="http://schemas.microsoft.com/office/drawing/2014/main" id="{532CF390-9D5C-CF45-9FE5-4BA584B7DE5F}"/>
                </a:ext>
              </a:extLst>
            </p:cNvPr>
            <p:cNvSpPr txBox="1"/>
            <p:nvPr/>
          </p:nvSpPr>
          <p:spPr>
            <a:xfrm>
              <a:off x="3352083" y="4544145"/>
              <a:ext cx="3262432" cy="338554"/>
            </a:xfrm>
            <a:prstGeom prst="rect">
              <a:avLst/>
            </a:prstGeom>
            <a:noFill/>
          </p:spPr>
          <p:txBody>
            <a:bodyPr wrap="none" rtlCol="0">
              <a:spAutoFit/>
            </a:bodyPr>
            <a:lstStyle/>
            <a:p>
              <a:r>
                <a:rPr lang="ja-JP" altLang="en-US" sz="1600"/>
                <a:t>（大吉・中吉・小吉・小凶・凶）</a:t>
              </a:r>
              <a:endParaRPr lang="en-US" altLang="ja-JP" sz="1600" dirty="0"/>
            </a:p>
          </p:txBody>
        </p:sp>
      </p:grpSp>
      <p:grpSp>
        <p:nvGrpSpPr>
          <p:cNvPr id="6" name="グループ化 5">
            <a:extLst>
              <a:ext uri="{FF2B5EF4-FFF2-40B4-BE49-F238E27FC236}">
                <a16:creationId xmlns:a16="http://schemas.microsoft.com/office/drawing/2014/main" id="{E1BA98E7-6FAC-CC44-8664-09A23F215339}"/>
              </a:ext>
            </a:extLst>
          </p:cNvPr>
          <p:cNvGrpSpPr/>
          <p:nvPr/>
        </p:nvGrpSpPr>
        <p:grpSpPr>
          <a:xfrm>
            <a:off x="640239" y="7120477"/>
            <a:ext cx="6037294" cy="2014834"/>
            <a:chOff x="640239" y="7120477"/>
            <a:chExt cx="6037294" cy="2014834"/>
          </a:xfrm>
        </p:grpSpPr>
        <p:grpSp>
          <p:nvGrpSpPr>
            <p:cNvPr id="4" name="グループ化 3">
              <a:extLst>
                <a:ext uri="{FF2B5EF4-FFF2-40B4-BE49-F238E27FC236}">
                  <a16:creationId xmlns:a16="http://schemas.microsoft.com/office/drawing/2014/main" id="{B61665FA-4AA6-114D-BFA5-1FA9BD4D748E}"/>
                </a:ext>
              </a:extLst>
            </p:cNvPr>
            <p:cNvGrpSpPr/>
            <p:nvPr/>
          </p:nvGrpSpPr>
          <p:grpSpPr>
            <a:xfrm>
              <a:off x="640239" y="7384335"/>
              <a:ext cx="5746274" cy="1750976"/>
              <a:chOff x="705467" y="7981004"/>
              <a:chExt cx="5746274" cy="1750976"/>
            </a:xfrm>
          </p:grpSpPr>
          <p:grpSp>
            <p:nvGrpSpPr>
              <p:cNvPr id="68" name="グループ化 67">
                <a:extLst>
                  <a:ext uri="{FF2B5EF4-FFF2-40B4-BE49-F238E27FC236}">
                    <a16:creationId xmlns:a16="http://schemas.microsoft.com/office/drawing/2014/main" id="{8C2B13AD-FB44-104C-99FC-AF22A95928F2}"/>
                  </a:ext>
                </a:extLst>
              </p:cNvPr>
              <p:cNvGrpSpPr/>
              <p:nvPr/>
            </p:nvGrpSpPr>
            <p:grpSpPr>
              <a:xfrm>
                <a:off x="754444" y="7981004"/>
                <a:ext cx="5697297" cy="1249907"/>
                <a:chOff x="654076" y="1397550"/>
                <a:chExt cx="5697297" cy="1249907"/>
              </a:xfrm>
            </p:grpSpPr>
            <p:grpSp>
              <p:nvGrpSpPr>
                <p:cNvPr id="69" name="グループ化 68">
                  <a:extLst>
                    <a:ext uri="{FF2B5EF4-FFF2-40B4-BE49-F238E27FC236}">
                      <a16:creationId xmlns:a16="http://schemas.microsoft.com/office/drawing/2014/main" id="{61984E9C-DA61-134D-B53C-DC5E0B3887C0}"/>
                    </a:ext>
                  </a:extLst>
                </p:cNvPr>
                <p:cNvGrpSpPr/>
                <p:nvPr/>
              </p:nvGrpSpPr>
              <p:grpSpPr>
                <a:xfrm>
                  <a:off x="654076" y="1397550"/>
                  <a:ext cx="5697297" cy="1200329"/>
                  <a:chOff x="431653" y="1422539"/>
                  <a:chExt cx="5986852" cy="1200329"/>
                </a:xfrm>
              </p:grpSpPr>
              <p:sp>
                <p:nvSpPr>
                  <p:cNvPr id="78" name="テキスト ボックス 77">
                    <a:extLst>
                      <a:ext uri="{FF2B5EF4-FFF2-40B4-BE49-F238E27FC236}">
                        <a16:creationId xmlns:a16="http://schemas.microsoft.com/office/drawing/2014/main" id="{46004385-4372-EF49-9242-F1B99798140F}"/>
                      </a:ext>
                    </a:extLst>
                  </p:cNvPr>
                  <p:cNvSpPr txBox="1"/>
                  <p:nvPr/>
                </p:nvSpPr>
                <p:spPr>
                  <a:xfrm>
                    <a:off x="431653" y="1422539"/>
                    <a:ext cx="3264913" cy="1200329"/>
                  </a:xfrm>
                  <a:prstGeom prst="rect">
                    <a:avLst/>
                  </a:prstGeom>
                  <a:noFill/>
                </p:spPr>
                <p:txBody>
                  <a:bodyPr wrap="square" rtlCol="0">
                    <a:spAutoFit/>
                  </a:bodyPr>
                  <a:lstStyle/>
                  <a:p>
                    <a:r>
                      <a:rPr lang="ja-JP" altLang="en-US" sz="1200"/>
                      <a:t>◯　</a:t>
                    </a:r>
                    <a:r>
                      <a:rPr lang="en-US" altLang="ja-JP" sz="1200" dirty="0"/>
                      <a:t> 1</a:t>
                    </a:r>
                    <a:r>
                      <a:rPr lang="ja-JP" altLang="en-US" sz="1200"/>
                      <a:t>　△　</a:t>
                    </a:r>
                    <a:r>
                      <a:rPr lang="en-US" altLang="ja-JP" sz="1200" dirty="0"/>
                      <a:t>2</a:t>
                    </a:r>
                    <a:r>
                      <a:rPr lang="ja-JP" altLang="en-US" sz="1200"/>
                      <a:t>・</a:t>
                    </a:r>
                    <a:r>
                      <a:rPr lang="en-US" altLang="ja-JP" sz="1200" dirty="0"/>
                      <a:t>7</a:t>
                    </a:r>
                    <a:r>
                      <a:rPr lang="ja-JP" altLang="en-US" sz="1200"/>
                      <a:t>・</a:t>
                    </a:r>
                    <a:r>
                      <a:rPr lang="en-US" altLang="ja-JP" sz="1200" dirty="0"/>
                      <a:t>8</a:t>
                    </a:r>
                    <a:r>
                      <a:rPr lang="ja-JP" altLang="en-US" sz="1200"/>
                      <a:t>　</a:t>
                    </a:r>
                    <a:endParaRPr kumimoji="1" lang="en-US" altLang="ja-JP" sz="1200" dirty="0"/>
                  </a:p>
                  <a:p>
                    <a:endParaRPr lang="en-US" altLang="ja-JP" sz="1200" dirty="0"/>
                  </a:p>
                  <a:p>
                    <a:r>
                      <a:rPr lang="ja-JP" altLang="en-US" sz="1200"/>
                      <a:t>本命星：六白金星（仕事・ルール）</a:t>
                    </a:r>
                    <a:endParaRPr kumimoji="1" lang="en-US" altLang="ja-JP" sz="1200" dirty="0"/>
                  </a:p>
                  <a:p>
                    <a:r>
                      <a:rPr lang="ja-JP" altLang="en-US" sz="1200"/>
                      <a:t>月命星：三碧木星（健康・明るさ）</a:t>
                    </a:r>
                    <a:endParaRPr lang="en-US" altLang="ja-JP" sz="1200" dirty="0"/>
                  </a:p>
                  <a:p>
                    <a:r>
                      <a:rPr lang="ja-JP" altLang="en-US" sz="1200"/>
                      <a:t>潜在意識：九紫火星（頭脳・カリスマ）</a:t>
                    </a:r>
                    <a:endParaRPr kumimoji="1" lang="en-US" altLang="ja-JP" sz="1200" dirty="0"/>
                  </a:p>
                  <a:p>
                    <a:r>
                      <a:rPr lang="ja-JP" altLang="en-US" sz="1200"/>
                      <a:t>流れ：二黒土星（家庭・地道）</a:t>
                    </a:r>
                    <a:endParaRPr lang="en-US" altLang="ja-JP" sz="1200" dirty="0"/>
                  </a:p>
                </p:txBody>
              </p:sp>
              <p:sp>
                <p:nvSpPr>
                  <p:cNvPr id="79" name="テキスト ボックス 78">
                    <a:extLst>
                      <a:ext uri="{FF2B5EF4-FFF2-40B4-BE49-F238E27FC236}">
                        <a16:creationId xmlns:a16="http://schemas.microsoft.com/office/drawing/2014/main" id="{FEFD3BED-6655-BC49-A572-C95B7A1998DE}"/>
                      </a:ext>
                    </a:extLst>
                  </p:cNvPr>
                  <p:cNvSpPr txBox="1"/>
                  <p:nvPr/>
                </p:nvSpPr>
                <p:spPr>
                  <a:xfrm>
                    <a:off x="3997413" y="1661065"/>
                    <a:ext cx="2421092" cy="584775"/>
                  </a:xfrm>
                  <a:prstGeom prst="rect">
                    <a:avLst/>
                  </a:prstGeom>
                  <a:noFill/>
                </p:spPr>
                <p:txBody>
                  <a:bodyPr wrap="square" rtlCol="0">
                    <a:spAutoFit/>
                  </a:bodyPr>
                  <a:lstStyle/>
                  <a:p>
                    <a:r>
                      <a:rPr lang="en-US" altLang="ja-JP" sz="3200" b="1" dirty="0"/>
                      <a:t>6</a:t>
                    </a:r>
                    <a:r>
                      <a:rPr kumimoji="1" lang="ja-JP" altLang="en-US" sz="3200" b="1"/>
                      <a:t> </a:t>
                    </a:r>
                    <a:r>
                      <a:rPr lang="en-US" altLang="ja-JP" sz="3200" b="1" dirty="0"/>
                      <a:t>-</a:t>
                    </a:r>
                    <a:r>
                      <a:rPr kumimoji="1" lang="ja-JP" altLang="en-US" sz="3200" b="1"/>
                      <a:t> </a:t>
                    </a:r>
                    <a:r>
                      <a:rPr kumimoji="1" lang="en-US" altLang="ja-JP" sz="3200" b="1" dirty="0"/>
                      <a:t>3</a:t>
                    </a:r>
                    <a:r>
                      <a:rPr kumimoji="1" lang="ja-JP" altLang="en-US" sz="3200" b="1"/>
                      <a:t> </a:t>
                    </a:r>
                    <a:r>
                      <a:rPr lang="en-US" altLang="ja-JP" sz="3200" b="1" dirty="0"/>
                      <a:t>-</a:t>
                    </a:r>
                    <a:r>
                      <a:rPr kumimoji="1" lang="ja-JP" altLang="en-US" sz="3200" b="1"/>
                      <a:t> </a:t>
                    </a:r>
                    <a:r>
                      <a:rPr lang="en-US" altLang="ja-JP" sz="3200" b="1" dirty="0"/>
                      <a:t>9</a:t>
                    </a:r>
                    <a:r>
                      <a:rPr kumimoji="1" lang="en-US" altLang="ja-JP" sz="3200" b="1" dirty="0"/>
                      <a:t> - 2</a:t>
                    </a:r>
                    <a:endParaRPr kumimoji="1" lang="ja-JP" altLang="en-US" sz="3200" b="1"/>
                  </a:p>
                </p:txBody>
              </p:sp>
            </p:grpSp>
            <p:grpSp>
              <p:nvGrpSpPr>
                <p:cNvPr id="70" name="グループ化 69">
                  <a:extLst>
                    <a:ext uri="{FF2B5EF4-FFF2-40B4-BE49-F238E27FC236}">
                      <a16:creationId xmlns:a16="http://schemas.microsoft.com/office/drawing/2014/main" id="{644F5A06-3B98-8A4C-B74C-367B89B9D896}"/>
                    </a:ext>
                  </a:extLst>
                </p:cNvPr>
                <p:cNvGrpSpPr/>
                <p:nvPr/>
              </p:nvGrpSpPr>
              <p:grpSpPr>
                <a:xfrm>
                  <a:off x="4047377" y="2260484"/>
                  <a:ext cx="1953665" cy="386973"/>
                  <a:chOff x="4334551" y="741336"/>
                  <a:chExt cx="1953665" cy="386973"/>
                </a:xfrm>
              </p:grpSpPr>
              <p:sp>
                <p:nvSpPr>
                  <p:cNvPr id="74" name="円/楕円 73">
                    <a:extLst>
                      <a:ext uri="{FF2B5EF4-FFF2-40B4-BE49-F238E27FC236}">
                        <a16:creationId xmlns:a16="http://schemas.microsoft.com/office/drawing/2014/main" id="{9127BA32-91CC-9642-9ED1-5DAC51D6222E}"/>
                      </a:ext>
                    </a:extLst>
                  </p:cNvPr>
                  <p:cNvSpPr/>
                  <p:nvPr/>
                </p:nvSpPr>
                <p:spPr>
                  <a:xfrm>
                    <a:off x="5396248" y="741336"/>
                    <a:ext cx="377129" cy="381000"/>
                  </a:xfrm>
                  <a:prstGeom prst="ellipse">
                    <a:avLst/>
                  </a:prstGeom>
                  <a:solidFill>
                    <a:srgbClr val="FEE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火</a:t>
                    </a:r>
                    <a:endParaRPr kumimoji="1" lang="ja-JP" altLang="en-US">
                      <a:solidFill>
                        <a:schemeClr val="tx1"/>
                      </a:solidFill>
                    </a:endParaRPr>
                  </a:p>
                </p:txBody>
              </p:sp>
              <p:sp>
                <p:nvSpPr>
                  <p:cNvPr id="75" name="円/楕円 74">
                    <a:extLst>
                      <a:ext uri="{FF2B5EF4-FFF2-40B4-BE49-F238E27FC236}">
                        <a16:creationId xmlns:a16="http://schemas.microsoft.com/office/drawing/2014/main" id="{13FEEE89-178B-A440-A09E-6FE33F0C6DD8}"/>
                      </a:ext>
                    </a:extLst>
                  </p:cNvPr>
                  <p:cNvSpPr/>
                  <p:nvPr/>
                </p:nvSpPr>
                <p:spPr>
                  <a:xfrm>
                    <a:off x="4334551" y="747309"/>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金</a:t>
                    </a:r>
                    <a:endParaRPr kumimoji="1" lang="en-US" altLang="ja-JP" dirty="0">
                      <a:solidFill>
                        <a:schemeClr val="tx1"/>
                      </a:solidFill>
                    </a:endParaRPr>
                  </a:p>
                </p:txBody>
              </p:sp>
              <p:sp>
                <p:nvSpPr>
                  <p:cNvPr id="76" name="円/楕円 75">
                    <a:extLst>
                      <a:ext uri="{FF2B5EF4-FFF2-40B4-BE49-F238E27FC236}">
                        <a16:creationId xmlns:a16="http://schemas.microsoft.com/office/drawing/2014/main" id="{3F4F9F0D-6977-734D-9631-A388859CC29A}"/>
                      </a:ext>
                    </a:extLst>
                  </p:cNvPr>
                  <p:cNvSpPr/>
                  <p:nvPr/>
                </p:nvSpPr>
                <p:spPr>
                  <a:xfrm>
                    <a:off x="4869447" y="741336"/>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木</a:t>
                    </a:r>
                    <a:endParaRPr kumimoji="1" lang="ja-JP" altLang="en-US">
                      <a:solidFill>
                        <a:schemeClr val="tx1"/>
                      </a:solidFill>
                    </a:endParaRPr>
                  </a:p>
                </p:txBody>
              </p:sp>
              <p:sp>
                <p:nvSpPr>
                  <p:cNvPr id="77" name="円/楕円 76">
                    <a:extLst>
                      <a:ext uri="{FF2B5EF4-FFF2-40B4-BE49-F238E27FC236}">
                        <a16:creationId xmlns:a16="http://schemas.microsoft.com/office/drawing/2014/main" id="{3C4BF3D0-F0AB-CF4A-8881-0A1E61B22017}"/>
                      </a:ext>
                    </a:extLst>
                  </p:cNvPr>
                  <p:cNvSpPr/>
                  <p:nvPr/>
                </p:nvSpPr>
                <p:spPr>
                  <a:xfrm>
                    <a:off x="5911087" y="741971"/>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en-US" altLang="ja-JP" dirty="0">
                      <a:solidFill>
                        <a:schemeClr val="tx1"/>
                      </a:solidFill>
                    </a:endParaRPr>
                  </a:p>
                </p:txBody>
              </p:sp>
            </p:grpSp>
          </p:grpSp>
          <p:sp>
            <p:nvSpPr>
              <p:cNvPr id="43" name="テキスト ボックス 42">
                <a:extLst>
                  <a:ext uri="{FF2B5EF4-FFF2-40B4-BE49-F238E27FC236}">
                    <a16:creationId xmlns:a16="http://schemas.microsoft.com/office/drawing/2014/main" id="{30DE9DCF-9A1C-6F4E-811C-B4CC71C24253}"/>
                  </a:ext>
                </a:extLst>
              </p:cNvPr>
              <p:cNvSpPr txBox="1"/>
              <p:nvPr/>
            </p:nvSpPr>
            <p:spPr>
              <a:xfrm>
                <a:off x="705467" y="9316482"/>
                <a:ext cx="5721785" cy="415498"/>
              </a:xfrm>
              <a:prstGeom prst="rect">
                <a:avLst/>
              </a:prstGeom>
              <a:noFill/>
            </p:spPr>
            <p:txBody>
              <a:bodyPr wrap="square" rtlCol="0">
                <a:spAutoFit/>
              </a:bodyPr>
              <a:lstStyle/>
              <a:p>
                <a:r>
                  <a:rPr lang="ja-JP" altLang="en-US" sz="1050">
                    <a:solidFill>
                      <a:srgbClr val="FF0000"/>
                    </a:solidFill>
                  </a:rPr>
                  <a:t>本質的にルールを重んじ仕事熱心。対人的には明るく前向き。潜在意識には頭脳明晰で強い信念を持つ。家庭的で堅実な傾向もある。</a:t>
                </a:r>
              </a:p>
            </p:txBody>
          </p:sp>
        </p:grpSp>
        <p:sp>
          <p:nvSpPr>
            <p:cNvPr id="58" name="テキスト ボックス 57">
              <a:extLst>
                <a:ext uri="{FF2B5EF4-FFF2-40B4-BE49-F238E27FC236}">
                  <a16:creationId xmlns:a16="http://schemas.microsoft.com/office/drawing/2014/main" id="{9BE7F928-69D2-C74F-B1B3-E48EAA680938}"/>
                </a:ext>
              </a:extLst>
            </p:cNvPr>
            <p:cNvSpPr txBox="1"/>
            <p:nvPr/>
          </p:nvSpPr>
          <p:spPr>
            <a:xfrm>
              <a:off x="3415101" y="7120477"/>
              <a:ext cx="3262432" cy="338554"/>
            </a:xfrm>
            <a:prstGeom prst="rect">
              <a:avLst/>
            </a:prstGeom>
            <a:noFill/>
          </p:spPr>
          <p:txBody>
            <a:bodyPr wrap="none" rtlCol="0">
              <a:spAutoFit/>
            </a:bodyPr>
            <a:lstStyle/>
            <a:p>
              <a:r>
                <a:rPr lang="ja-JP" altLang="en-US" sz="1600"/>
                <a:t>（大吉・中吉・小吉・小凶・凶）</a:t>
              </a:r>
              <a:endParaRPr lang="en-US" altLang="ja-JP" sz="1600" dirty="0"/>
            </a:p>
          </p:txBody>
        </p:sp>
      </p:grpSp>
    </p:spTree>
    <p:extLst>
      <p:ext uri="{BB962C8B-B14F-4D97-AF65-F5344CB8AC3E}">
        <p14:creationId xmlns:p14="http://schemas.microsoft.com/office/powerpoint/2010/main" val="24665573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 name="テキスト ボックス 92">
            <a:extLst>
              <a:ext uri="{FF2B5EF4-FFF2-40B4-BE49-F238E27FC236}">
                <a16:creationId xmlns:a16="http://schemas.microsoft.com/office/drawing/2014/main" id="{B261283A-EDD0-C249-A4F0-448BE732EFE0}"/>
              </a:ext>
            </a:extLst>
          </p:cNvPr>
          <p:cNvSpPr txBox="1"/>
          <p:nvPr/>
        </p:nvSpPr>
        <p:spPr>
          <a:xfrm>
            <a:off x="5266220" y="152303"/>
            <a:ext cx="1460656" cy="253916"/>
          </a:xfrm>
          <a:prstGeom prst="rect">
            <a:avLst/>
          </a:prstGeom>
          <a:noFill/>
        </p:spPr>
        <p:txBody>
          <a:bodyPr wrap="none" rtlCol="0">
            <a:spAutoFit/>
          </a:bodyPr>
          <a:lstStyle/>
          <a:p>
            <a:r>
              <a:rPr kumimoji="1" lang="ja-JP" altLang="en-US" sz="1050"/>
              <a:t>九星氣学 </a:t>
            </a:r>
            <a:r>
              <a:rPr kumimoji="1" lang="en-US" altLang="ja-JP" sz="1050" dirty="0"/>
              <a:t>81</a:t>
            </a:r>
            <a:r>
              <a:rPr kumimoji="1" lang="ja-JP" altLang="en-US" sz="1050"/>
              <a:t> 性格一覧</a:t>
            </a:r>
          </a:p>
        </p:txBody>
      </p:sp>
      <p:sp>
        <p:nvSpPr>
          <p:cNvPr id="94" name="スライド番号プレースホルダー 3">
            <a:extLst>
              <a:ext uri="{FF2B5EF4-FFF2-40B4-BE49-F238E27FC236}">
                <a16:creationId xmlns:a16="http://schemas.microsoft.com/office/drawing/2014/main" id="{272877DD-8D02-6540-A015-09C8C0DA829A}"/>
              </a:ext>
            </a:extLst>
          </p:cNvPr>
          <p:cNvSpPr>
            <a:spLocks noGrp="1"/>
          </p:cNvSpPr>
          <p:nvPr>
            <p:ph type="sldNum" sz="quarter" idx="12"/>
          </p:nvPr>
        </p:nvSpPr>
        <p:spPr>
          <a:xfrm>
            <a:off x="4843463" y="9181397"/>
            <a:ext cx="1543050" cy="527403"/>
          </a:xfrm>
        </p:spPr>
        <p:txBody>
          <a:bodyPr/>
          <a:lstStyle/>
          <a:p>
            <a:fld id="{1D026AE3-2BCD-4743-B55E-347788B72823}" type="slidenum">
              <a:rPr kumimoji="1" lang="ja-JP" altLang="en-US" smtClean="0"/>
              <a:t>17</a:t>
            </a:fld>
            <a:endParaRPr kumimoji="1" lang="ja-JP" altLang="en-US"/>
          </a:p>
        </p:txBody>
      </p:sp>
      <p:grpSp>
        <p:nvGrpSpPr>
          <p:cNvPr id="4" name="グループ化 3">
            <a:extLst>
              <a:ext uri="{FF2B5EF4-FFF2-40B4-BE49-F238E27FC236}">
                <a16:creationId xmlns:a16="http://schemas.microsoft.com/office/drawing/2014/main" id="{3ED4FF7B-8752-214A-AE25-91EC1EB38964}"/>
              </a:ext>
            </a:extLst>
          </p:cNvPr>
          <p:cNvGrpSpPr/>
          <p:nvPr/>
        </p:nvGrpSpPr>
        <p:grpSpPr>
          <a:xfrm>
            <a:off x="575047" y="1894465"/>
            <a:ext cx="6006831" cy="1859817"/>
            <a:chOff x="575047" y="1894465"/>
            <a:chExt cx="6006831" cy="1859817"/>
          </a:xfrm>
        </p:grpSpPr>
        <p:grpSp>
          <p:nvGrpSpPr>
            <p:cNvPr id="95" name="グループ化 94">
              <a:extLst>
                <a:ext uri="{FF2B5EF4-FFF2-40B4-BE49-F238E27FC236}">
                  <a16:creationId xmlns:a16="http://schemas.microsoft.com/office/drawing/2014/main" id="{85424EF6-047C-F14F-8544-1E2882829AAF}"/>
                </a:ext>
              </a:extLst>
            </p:cNvPr>
            <p:cNvGrpSpPr/>
            <p:nvPr/>
          </p:nvGrpSpPr>
          <p:grpSpPr>
            <a:xfrm>
              <a:off x="575047" y="1902686"/>
              <a:ext cx="6006831" cy="1851596"/>
              <a:chOff x="634704" y="3650497"/>
              <a:chExt cx="6006831" cy="1851596"/>
            </a:xfrm>
          </p:grpSpPr>
          <p:grpSp>
            <p:nvGrpSpPr>
              <p:cNvPr id="96" name="グループ化 95">
                <a:extLst>
                  <a:ext uri="{FF2B5EF4-FFF2-40B4-BE49-F238E27FC236}">
                    <a16:creationId xmlns:a16="http://schemas.microsoft.com/office/drawing/2014/main" id="{2BF9EAB1-A0FC-8F44-A86B-CE0725BA9FFF}"/>
                  </a:ext>
                </a:extLst>
              </p:cNvPr>
              <p:cNvGrpSpPr/>
              <p:nvPr/>
            </p:nvGrpSpPr>
            <p:grpSpPr>
              <a:xfrm>
                <a:off x="634704" y="3650497"/>
                <a:ext cx="5697297" cy="1210493"/>
                <a:chOff x="654076" y="1397550"/>
                <a:chExt cx="5697297" cy="1210493"/>
              </a:xfrm>
            </p:grpSpPr>
            <p:grpSp>
              <p:nvGrpSpPr>
                <p:cNvPr id="98" name="グループ化 97">
                  <a:extLst>
                    <a:ext uri="{FF2B5EF4-FFF2-40B4-BE49-F238E27FC236}">
                      <a16:creationId xmlns:a16="http://schemas.microsoft.com/office/drawing/2014/main" id="{DA0E8E66-D397-1D48-863C-458452A4A382}"/>
                    </a:ext>
                  </a:extLst>
                </p:cNvPr>
                <p:cNvGrpSpPr/>
                <p:nvPr/>
              </p:nvGrpSpPr>
              <p:grpSpPr>
                <a:xfrm>
                  <a:off x="654076" y="1397550"/>
                  <a:ext cx="5697297" cy="1200329"/>
                  <a:chOff x="431653" y="1422539"/>
                  <a:chExt cx="5986852" cy="1200329"/>
                </a:xfrm>
              </p:grpSpPr>
              <p:sp>
                <p:nvSpPr>
                  <p:cNvPr id="104" name="テキスト ボックス 103">
                    <a:extLst>
                      <a:ext uri="{FF2B5EF4-FFF2-40B4-BE49-F238E27FC236}">
                        <a16:creationId xmlns:a16="http://schemas.microsoft.com/office/drawing/2014/main" id="{DD361CC7-CAEE-DF43-B9F7-47DE9D6E9E8B}"/>
                      </a:ext>
                    </a:extLst>
                  </p:cNvPr>
                  <p:cNvSpPr txBox="1"/>
                  <p:nvPr/>
                </p:nvSpPr>
                <p:spPr>
                  <a:xfrm>
                    <a:off x="431653" y="1422539"/>
                    <a:ext cx="3314354" cy="1200329"/>
                  </a:xfrm>
                  <a:prstGeom prst="rect">
                    <a:avLst/>
                  </a:prstGeom>
                  <a:noFill/>
                </p:spPr>
                <p:txBody>
                  <a:bodyPr wrap="square" rtlCol="0">
                    <a:spAutoFit/>
                  </a:bodyPr>
                  <a:lstStyle/>
                  <a:p>
                    <a:r>
                      <a:rPr lang="ja-JP" altLang="en-US" sz="1200"/>
                      <a:t>◯　</a:t>
                    </a:r>
                    <a:r>
                      <a:rPr lang="en-US" altLang="ja-JP" sz="1200" dirty="0"/>
                      <a:t> 1</a:t>
                    </a:r>
                    <a:r>
                      <a:rPr lang="ja-JP" altLang="en-US" sz="1200"/>
                      <a:t>　△　</a:t>
                    </a:r>
                    <a:r>
                      <a:rPr lang="en-US" altLang="ja-JP" sz="1200" dirty="0"/>
                      <a:t>2</a:t>
                    </a:r>
                    <a:r>
                      <a:rPr lang="ja-JP" altLang="en-US" sz="1200"/>
                      <a:t>・</a:t>
                    </a:r>
                    <a:r>
                      <a:rPr lang="en-US" altLang="ja-JP" sz="1200" dirty="0"/>
                      <a:t>7</a:t>
                    </a:r>
                    <a:r>
                      <a:rPr lang="ja-JP" altLang="en-US" sz="1200"/>
                      <a:t>・</a:t>
                    </a:r>
                    <a:r>
                      <a:rPr lang="en-US" altLang="ja-JP" sz="1200" dirty="0"/>
                      <a:t>8</a:t>
                    </a:r>
                    <a:endParaRPr kumimoji="1" lang="en-US" altLang="ja-JP" sz="1200" dirty="0"/>
                  </a:p>
                  <a:p>
                    <a:endParaRPr lang="en-US" altLang="ja-JP" sz="1200" dirty="0"/>
                  </a:p>
                  <a:p>
                    <a:r>
                      <a:rPr lang="ja-JP" altLang="en-US" sz="1200"/>
                      <a:t>本命星：六白金星（仕事・ルール）</a:t>
                    </a:r>
                    <a:endParaRPr kumimoji="1" lang="en-US" altLang="ja-JP" sz="1200" dirty="0"/>
                  </a:p>
                  <a:p>
                    <a:r>
                      <a:rPr lang="ja-JP" altLang="en-US" sz="1200"/>
                      <a:t>月命星：四緑木星（人気・体裁）</a:t>
                    </a:r>
                    <a:endParaRPr lang="en-US" altLang="ja-JP" sz="1200" dirty="0"/>
                  </a:p>
                  <a:p>
                    <a:r>
                      <a:rPr lang="ja-JP" altLang="en-US" sz="1200"/>
                      <a:t>潜在意識：八白土星（チャンス・変化）</a:t>
                    </a:r>
                    <a:endParaRPr kumimoji="1" lang="en-US" altLang="ja-JP" sz="1200" dirty="0"/>
                  </a:p>
                  <a:p>
                    <a:r>
                      <a:rPr lang="ja-JP" altLang="en-US" sz="1200"/>
                      <a:t>流れ：三碧木星（健康・明るさ）</a:t>
                    </a:r>
                    <a:endParaRPr lang="en-US" altLang="ja-JP" sz="1200" dirty="0"/>
                  </a:p>
                </p:txBody>
              </p:sp>
              <p:sp>
                <p:nvSpPr>
                  <p:cNvPr id="105" name="テキスト ボックス 104">
                    <a:extLst>
                      <a:ext uri="{FF2B5EF4-FFF2-40B4-BE49-F238E27FC236}">
                        <a16:creationId xmlns:a16="http://schemas.microsoft.com/office/drawing/2014/main" id="{361CFAC6-3CF1-FB40-B2C7-A5B4D89A28E6}"/>
                      </a:ext>
                    </a:extLst>
                  </p:cNvPr>
                  <p:cNvSpPr txBox="1"/>
                  <p:nvPr/>
                </p:nvSpPr>
                <p:spPr>
                  <a:xfrm>
                    <a:off x="3997413" y="1661065"/>
                    <a:ext cx="2421092" cy="584775"/>
                  </a:xfrm>
                  <a:prstGeom prst="rect">
                    <a:avLst/>
                  </a:prstGeom>
                  <a:noFill/>
                </p:spPr>
                <p:txBody>
                  <a:bodyPr wrap="square" rtlCol="0">
                    <a:spAutoFit/>
                  </a:bodyPr>
                  <a:lstStyle/>
                  <a:p>
                    <a:r>
                      <a:rPr lang="en-US" altLang="ja-JP" sz="3200" b="1" dirty="0"/>
                      <a:t>6</a:t>
                    </a:r>
                    <a:r>
                      <a:rPr kumimoji="1" lang="ja-JP" altLang="en-US" sz="3200" b="1"/>
                      <a:t> </a:t>
                    </a:r>
                    <a:r>
                      <a:rPr lang="en-US" altLang="ja-JP" sz="3200" b="1" dirty="0"/>
                      <a:t>-</a:t>
                    </a:r>
                    <a:r>
                      <a:rPr kumimoji="1" lang="ja-JP" altLang="en-US" sz="3200" b="1"/>
                      <a:t> </a:t>
                    </a:r>
                    <a:r>
                      <a:rPr lang="en-US" altLang="ja-JP" sz="3200" b="1" dirty="0"/>
                      <a:t>4</a:t>
                    </a:r>
                    <a:r>
                      <a:rPr kumimoji="1" lang="ja-JP" altLang="en-US" sz="3200" b="1"/>
                      <a:t> </a:t>
                    </a:r>
                    <a:r>
                      <a:rPr lang="en-US" altLang="ja-JP" sz="3200" b="1" dirty="0"/>
                      <a:t>-</a:t>
                    </a:r>
                    <a:r>
                      <a:rPr kumimoji="1" lang="ja-JP" altLang="en-US" sz="3200" b="1"/>
                      <a:t> </a:t>
                    </a:r>
                    <a:r>
                      <a:rPr kumimoji="1" lang="en-US" altLang="ja-JP" sz="3200" b="1" dirty="0"/>
                      <a:t>8 - </a:t>
                    </a:r>
                    <a:r>
                      <a:rPr lang="en-US" altLang="ja-JP" sz="3200" b="1" dirty="0"/>
                      <a:t>3</a:t>
                    </a:r>
                    <a:endParaRPr kumimoji="1" lang="ja-JP" altLang="en-US" sz="3200" b="1"/>
                  </a:p>
                </p:txBody>
              </p:sp>
            </p:grpSp>
            <p:grpSp>
              <p:nvGrpSpPr>
                <p:cNvPr id="99" name="グループ化 98">
                  <a:extLst>
                    <a:ext uri="{FF2B5EF4-FFF2-40B4-BE49-F238E27FC236}">
                      <a16:creationId xmlns:a16="http://schemas.microsoft.com/office/drawing/2014/main" id="{CF959FFD-2C00-5341-8934-5577B86CB736}"/>
                    </a:ext>
                  </a:extLst>
                </p:cNvPr>
                <p:cNvGrpSpPr/>
                <p:nvPr/>
              </p:nvGrpSpPr>
              <p:grpSpPr>
                <a:xfrm>
                  <a:off x="4047377" y="2221070"/>
                  <a:ext cx="1953665" cy="386973"/>
                  <a:chOff x="4334551" y="741336"/>
                  <a:chExt cx="1953665" cy="386973"/>
                </a:xfrm>
              </p:grpSpPr>
              <p:sp>
                <p:nvSpPr>
                  <p:cNvPr id="100" name="円/楕円 99">
                    <a:extLst>
                      <a:ext uri="{FF2B5EF4-FFF2-40B4-BE49-F238E27FC236}">
                        <a16:creationId xmlns:a16="http://schemas.microsoft.com/office/drawing/2014/main" id="{6FD0D6C7-8C7F-5045-861E-D1A2BED3A0B4}"/>
                      </a:ext>
                    </a:extLst>
                  </p:cNvPr>
                  <p:cNvSpPr/>
                  <p:nvPr/>
                </p:nvSpPr>
                <p:spPr>
                  <a:xfrm>
                    <a:off x="5396248" y="741336"/>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土</a:t>
                    </a:r>
                  </a:p>
                </p:txBody>
              </p:sp>
              <p:sp>
                <p:nvSpPr>
                  <p:cNvPr id="101" name="円/楕円 100">
                    <a:extLst>
                      <a:ext uri="{FF2B5EF4-FFF2-40B4-BE49-F238E27FC236}">
                        <a16:creationId xmlns:a16="http://schemas.microsoft.com/office/drawing/2014/main" id="{8932ABA5-331F-0849-90ED-ACE327F6D973}"/>
                      </a:ext>
                    </a:extLst>
                  </p:cNvPr>
                  <p:cNvSpPr/>
                  <p:nvPr/>
                </p:nvSpPr>
                <p:spPr>
                  <a:xfrm>
                    <a:off x="4334551" y="747309"/>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金</a:t>
                    </a:r>
                    <a:endParaRPr kumimoji="1" lang="en-US" altLang="ja-JP" dirty="0">
                      <a:solidFill>
                        <a:schemeClr val="tx1"/>
                      </a:solidFill>
                    </a:endParaRPr>
                  </a:p>
                </p:txBody>
              </p:sp>
              <p:sp>
                <p:nvSpPr>
                  <p:cNvPr id="102" name="円/楕円 101">
                    <a:extLst>
                      <a:ext uri="{FF2B5EF4-FFF2-40B4-BE49-F238E27FC236}">
                        <a16:creationId xmlns:a16="http://schemas.microsoft.com/office/drawing/2014/main" id="{B1884808-F98E-B442-8F19-B3A5E9D0362B}"/>
                      </a:ext>
                    </a:extLst>
                  </p:cNvPr>
                  <p:cNvSpPr/>
                  <p:nvPr/>
                </p:nvSpPr>
                <p:spPr>
                  <a:xfrm>
                    <a:off x="4869447" y="741336"/>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木</a:t>
                    </a:r>
                    <a:endParaRPr kumimoji="1" lang="ja-JP" altLang="en-US">
                      <a:solidFill>
                        <a:schemeClr val="tx1"/>
                      </a:solidFill>
                    </a:endParaRPr>
                  </a:p>
                </p:txBody>
              </p:sp>
              <p:sp>
                <p:nvSpPr>
                  <p:cNvPr id="103" name="円/楕円 102">
                    <a:extLst>
                      <a:ext uri="{FF2B5EF4-FFF2-40B4-BE49-F238E27FC236}">
                        <a16:creationId xmlns:a16="http://schemas.microsoft.com/office/drawing/2014/main" id="{25D23B7A-22D0-5746-B764-943BF1DF6695}"/>
                      </a:ext>
                    </a:extLst>
                  </p:cNvPr>
                  <p:cNvSpPr/>
                  <p:nvPr/>
                </p:nvSpPr>
                <p:spPr>
                  <a:xfrm>
                    <a:off x="5911087" y="741971"/>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木</a:t>
                    </a:r>
                    <a:endParaRPr kumimoji="1" lang="en-US" altLang="ja-JP" dirty="0">
                      <a:solidFill>
                        <a:schemeClr val="tx1"/>
                      </a:solidFill>
                    </a:endParaRPr>
                  </a:p>
                </p:txBody>
              </p:sp>
            </p:grpSp>
          </p:grpSp>
          <p:sp>
            <p:nvSpPr>
              <p:cNvPr id="97" name="テキスト ボックス 96">
                <a:extLst>
                  <a:ext uri="{FF2B5EF4-FFF2-40B4-BE49-F238E27FC236}">
                    <a16:creationId xmlns:a16="http://schemas.microsoft.com/office/drawing/2014/main" id="{49E5CA45-6FE1-1C41-845F-4002F4BEE59B}"/>
                  </a:ext>
                </a:extLst>
              </p:cNvPr>
              <p:cNvSpPr txBox="1"/>
              <p:nvPr/>
            </p:nvSpPr>
            <p:spPr>
              <a:xfrm>
                <a:off x="687235" y="4925012"/>
                <a:ext cx="5954300" cy="577081"/>
              </a:xfrm>
              <a:prstGeom prst="rect">
                <a:avLst/>
              </a:prstGeom>
              <a:noFill/>
            </p:spPr>
            <p:txBody>
              <a:bodyPr wrap="square" rtlCol="0">
                <a:spAutoFit/>
              </a:bodyPr>
              <a:lstStyle/>
              <a:p>
                <a:r>
                  <a:rPr lang="ja-JP" altLang="en-US" sz="1050">
                    <a:solidFill>
                      <a:srgbClr val="FF0000"/>
                    </a:solidFill>
                  </a:rPr>
                  <a:t>本質的にルールを重んじ仕事熱心。対人的には人当たりが良く常識的。潜在意識には本質的に野心が強くチャンスに強い面を持つ。明るく前向きで、実家とのご縁は強く長男的な役割を求められる。</a:t>
                </a:r>
              </a:p>
            </p:txBody>
          </p:sp>
        </p:grpSp>
        <p:sp>
          <p:nvSpPr>
            <p:cNvPr id="106" name="テキスト ボックス 105">
              <a:extLst>
                <a:ext uri="{FF2B5EF4-FFF2-40B4-BE49-F238E27FC236}">
                  <a16:creationId xmlns:a16="http://schemas.microsoft.com/office/drawing/2014/main" id="{54607E6A-0340-FE41-8B03-B065E11F874C}"/>
                </a:ext>
              </a:extLst>
            </p:cNvPr>
            <p:cNvSpPr txBox="1"/>
            <p:nvPr/>
          </p:nvSpPr>
          <p:spPr>
            <a:xfrm>
              <a:off x="3280093" y="1894465"/>
              <a:ext cx="3262432" cy="338554"/>
            </a:xfrm>
            <a:prstGeom prst="rect">
              <a:avLst/>
            </a:prstGeom>
            <a:noFill/>
          </p:spPr>
          <p:txBody>
            <a:bodyPr wrap="none" rtlCol="0">
              <a:spAutoFit/>
            </a:bodyPr>
            <a:lstStyle/>
            <a:p>
              <a:r>
                <a:rPr lang="ja-JP" altLang="en-US" sz="1600"/>
                <a:t>（大吉・中吉・小吉・小凶・凶）</a:t>
              </a:r>
              <a:endParaRPr lang="en-US" altLang="ja-JP" sz="1600" dirty="0"/>
            </a:p>
          </p:txBody>
        </p:sp>
      </p:grpSp>
      <p:grpSp>
        <p:nvGrpSpPr>
          <p:cNvPr id="5" name="グループ化 4">
            <a:extLst>
              <a:ext uri="{FF2B5EF4-FFF2-40B4-BE49-F238E27FC236}">
                <a16:creationId xmlns:a16="http://schemas.microsoft.com/office/drawing/2014/main" id="{D09A149B-1221-154B-8EC5-EF540721E064}"/>
              </a:ext>
            </a:extLst>
          </p:cNvPr>
          <p:cNvGrpSpPr/>
          <p:nvPr/>
        </p:nvGrpSpPr>
        <p:grpSpPr>
          <a:xfrm>
            <a:off x="575047" y="4544145"/>
            <a:ext cx="6039468" cy="1826800"/>
            <a:chOff x="575047" y="4544145"/>
            <a:chExt cx="6039468" cy="1826800"/>
          </a:xfrm>
        </p:grpSpPr>
        <p:grpSp>
          <p:nvGrpSpPr>
            <p:cNvPr id="49" name="グループ化 48">
              <a:extLst>
                <a:ext uri="{FF2B5EF4-FFF2-40B4-BE49-F238E27FC236}">
                  <a16:creationId xmlns:a16="http://schemas.microsoft.com/office/drawing/2014/main" id="{6BA203F7-871A-E541-AA96-D872D396148A}"/>
                </a:ext>
              </a:extLst>
            </p:cNvPr>
            <p:cNvGrpSpPr/>
            <p:nvPr/>
          </p:nvGrpSpPr>
          <p:grpSpPr>
            <a:xfrm>
              <a:off x="575047" y="4617761"/>
              <a:ext cx="5721786" cy="1753184"/>
              <a:chOff x="607044" y="5455286"/>
              <a:chExt cx="5721786" cy="1753184"/>
            </a:xfrm>
          </p:grpSpPr>
          <p:grpSp>
            <p:nvGrpSpPr>
              <p:cNvPr id="65" name="グループ化 64">
                <a:extLst>
                  <a:ext uri="{FF2B5EF4-FFF2-40B4-BE49-F238E27FC236}">
                    <a16:creationId xmlns:a16="http://schemas.microsoft.com/office/drawing/2014/main" id="{64DBE9B8-0C42-364E-9D66-7C103A0027D3}"/>
                  </a:ext>
                </a:extLst>
              </p:cNvPr>
              <p:cNvGrpSpPr/>
              <p:nvPr/>
            </p:nvGrpSpPr>
            <p:grpSpPr>
              <a:xfrm>
                <a:off x="607044" y="5455286"/>
                <a:ext cx="5697297" cy="1279595"/>
                <a:chOff x="654076" y="1397550"/>
                <a:chExt cx="5697297" cy="1279595"/>
              </a:xfrm>
            </p:grpSpPr>
            <p:grpSp>
              <p:nvGrpSpPr>
                <p:cNvPr id="74" name="グループ化 73">
                  <a:extLst>
                    <a:ext uri="{FF2B5EF4-FFF2-40B4-BE49-F238E27FC236}">
                      <a16:creationId xmlns:a16="http://schemas.microsoft.com/office/drawing/2014/main" id="{C3A7C61A-6899-A74E-960F-BA7EE5EB9B45}"/>
                    </a:ext>
                  </a:extLst>
                </p:cNvPr>
                <p:cNvGrpSpPr/>
                <p:nvPr/>
              </p:nvGrpSpPr>
              <p:grpSpPr>
                <a:xfrm>
                  <a:off x="654076" y="1397550"/>
                  <a:ext cx="5697297" cy="1200329"/>
                  <a:chOff x="431653" y="1422539"/>
                  <a:chExt cx="5986852" cy="1200329"/>
                </a:xfrm>
              </p:grpSpPr>
              <p:sp>
                <p:nvSpPr>
                  <p:cNvPr id="91" name="テキスト ボックス 90">
                    <a:extLst>
                      <a:ext uri="{FF2B5EF4-FFF2-40B4-BE49-F238E27FC236}">
                        <a16:creationId xmlns:a16="http://schemas.microsoft.com/office/drawing/2014/main" id="{380DD0D3-C704-6C4D-869F-10575EEBFF71}"/>
                      </a:ext>
                    </a:extLst>
                  </p:cNvPr>
                  <p:cNvSpPr txBox="1"/>
                  <p:nvPr/>
                </p:nvSpPr>
                <p:spPr>
                  <a:xfrm>
                    <a:off x="431653" y="1422539"/>
                    <a:ext cx="3157075" cy="1200329"/>
                  </a:xfrm>
                  <a:prstGeom prst="rect">
                    <a:avLst/>
                  </a:prstGeom>
                  <a:noFill/>
                </p:spPr>
                <p:txBody>
                  <a:bodyPr wrap="square" rtlCol="0">
                    <a:spAutoFit/>
                  </a:bodyPr>
                  <a:lstStyle/>
                  <a:p>
                    <a:r>
                      <a:rPr lang="ja-JP" altLang="en-US" sz="1200"/>
                      <a:t> ◯　</a:t>
                    </a:r>
                    <a:r>
                      <a:rPr lang="en-US" altLang="ja-JP" sz="1200" dirty="0"/>
                      <a:t> 2</a:t>
                    </a:r>
                    <a:r>
                      <a:rPr lang="ja-JP" altLang="en-US" sz="1200"/>
                      <a:t>・</a:t>
                    </a:r>
                    <a:r>
                      <a:rPr lang="en-US" altLang="ja-JP" sz="1200" dirty="0"/>
                      <a:t>7</a:t>
                    </a:r>
                    <a:r>
                      <a:rPr lang="ja-JP" altLang="en-US" sz="1200"/>
                      <a:t>・</a:t>
                    </a:r>
                    <a:r>
                      <a:rPr lang="en-US" altLang="ja-JP" sz="1200" dirty="0"/>
                      <a:t>8 </a:t>
                    </a:r>
                    <a:r>
                      <a:rPr lang="ja-JP" altLang="en-US" sz="1200"/>
                      <a:t>　△  </a:t>
                    </a:r>
                    <a:r>
                      <a:rPr lang="en-US" altLang="ja-JP" sz="1200" dirty="0"/>
                      <a:t>1</a:t>
                    </a:r>
                    <a:r>
                      <a:rPr lang="ja-JP" altLang="en-US" sz="1200"/>
                      <a:t>　</a:t>
                    </a:r>
                    <a:endParaRPr lang="en-US" altLang="ja-JP" sz="1200" dirty="0"/>
                  </a:p>
                  <a:p>
                    <a:endParaRPr lang="en-US" altLang="ja-JP" sz="1200" dirty="0"/>
                  </a:p>
                  <a:p>
                    <a:r>
                      <a:rPr lang="ja-JP" altLang="en-US" sz="1200"/>
                      <a:t>本命星：六白金星（仕事・ルール）</a:t>
                    </a:r>
                    <a:endParaRPr kumimoji="1" lang="en-US" altLang="ja-JP" sz="1200" dirty="0"/>
                  </a:p>
                  <a:p>
                    <a:r>
                      <a:rPr lang="ja-JP" altLang="en-US" sz="1200"/>
                      <a:t>月命星：五黄土星（支配・リーダー）</a:t>
                    </a:r>
                    <a:endParaRPr lang="en-US" altLang="ja-JP" sz="1200" dirty="0"/>
                  </a:p>
                  <a:p>
                    <a:r>
                      <a:rPr lang="ja-JP" altLang="en-US" sz="1200"/>
                      <a:t>潜在意識：七赤金星（快楽・合理）</a:t>
                    </a:r>
                    <a:endParaRPr kumimoji="1" lang="en-US" altLang="ja-JP" sz="1200" dirty="0"/>
                  </a:p>
                  <a:p>
                    <a:r>
                      <a:rPr lang="ja-JP" altLang="en-US" sz="1200"/>
                      <a:t>流れ：四緑木星（人気・体裁）</a:t>
                    </a:r>
                    <a:endParaRPr lang="en-US" altLang="ja-JP" sz="1200" dirty="0"/>
                  </a:p>
                </p:txBody>
              </p:sp>
              <p:sp>
                <p:nvSpPr>
                  <p:cNvPr id="92" name="テキスト ボックス 91">
                    <a:extLst>
                      <a:ext uri="{FF2B5EF4-FFF2-40B4-BE49-F238E27FC236}">
                        <a16:creationId xmlns:a16="http://schemas.microsoft.com/office/drawing/2014/main" id="{5D745F7C-2081-A144-B105-41941C36F072}"/>
                      </a:ext>
                    </a:extLst>
                  </p:cNvPr>
                  <p:cNvSpPr txBox="1"/>
                  <p:nvPr/>
                </p:nvSpPr>
                <p:spPr>
                  <a:xfrm>
                    <a:off x="3997413" y="1661065"/>
                    <a:ext cx="2421092" cy="584775"/>
                  </a:xfrm>
                  <a:prstGeom prst="rect">
                    <a:avLst/>
                  </a:prstGeom>
                  <a:noFill/>
                </p:spPr>
                <p:txBody>
                  <a:bodyPr wrap="square" rtlCol="0">
                    <a:spAutoFit/>
                  </a:bodyPr>
                  <a:lstStyle/>
                  <a:p>
                    <a:r>
                      <a:rPr lang="en-US" altLang="ja-JP" sz="3200" b="1" dirty="0"/>
                      <a:t>6</a:t>
                    </a:r>
                    <a:r>
                      <a:rPr kumimoji="1" lang="ja-JP" altLang="en-US" sz="3200" b="1"/>
                      <a:t> </a:t>
                    </a:r>
                    <a:r>
                      <a:rPr lang="en-US" altLang="ja-JP" sz="3200" b="1" dirty="0"/>
                      <a:t>-</a:t>
                    </a:r>
                    <a:r>
                      <a:rPr kumimoji="1" lang="ja-JP" altLang="en-US" sz="3200" b="1"/>
                      <a:t> </a:t>
                    </a:r>
                    <a:r>
                      <a:rPr kumimoji="1" lang="en-US" altLang="ja-JP" sz="3200" b="1" dirty="0"/>
                      <a:t>5</a:t>
                    </a:r>
                    <a:r>
                      <a:rPr kumimoji="1" lang="ja-JP" altLang="en-US" sz="3200" b="1"/>
                      <a:t> </a:t>
                    </a:r>
                    <a:r>
                      <a:rPr lang="en-US" altLang="ja-JP" sz="3200" b="1" dirty="0"/>
                      <a:t>-</a:t>
                    </a:r>
                    <a:r>
                      <a:rPr kumimoji="1" lang="ja-JP" altLang="en-US" sz="3200" b="1"/>
                      <a:t> </a:t>
                    </a:r>
                    <a:r>
                      <a:rPr lang="en-US" altLang="ja-JP" sz="3200" b="1" dirty="0"/>
                      <a:t>7</a:t>
                    </a:r>
                    <a:r>
                      <a:rPr kumimoji="1" lang="en-US" altLang="ja-JP" sz="3200" b="1" dirty="0"/>
                      <a:t> - 4</a:t>
                    </a:r>
                    <a:endParaRPr kumimoji="1" lang="ja-JP" altLang="en-US" sz="3200" b="1"/>
                  </a:p>
                </p:txBody>
              </p:sp>
            </p:grpSp>
            <p:grpSp>
              <p:nvGrpSpPr>
                <p:cNvPr id="77" name="グループ化 76">
                  <a:extLst>
                    <a:ext uri="{FF2B5EF4-FFF2-40B4-BE49-F238E27FC236}">
                      <a16:creationId xmlns:a16="http://schemas.microsoft.com/office/drawing/2014/main" id="{2FADE4C4-A591-9749-836E-E1A568DE6E6E}"/>
                    </a:ext>
                  </a:extLst>
                </p:cNvPr>
                <p:cNvGrpSpPr/>
                <p:nvPr/>
              </p:nvGrpSpPr>
              <p:grpSpPr>
                <a:xfrm>
                  <a:off x="3995654" y="2290172"/>
                  <a:ext cx="1953665" cy="386973"/>
                  <a:chOff x="4334551" y="741336"/>
                  <a:chExt cx="1953665" cy="386973"/>
                </a:xfrm>
              </p:grpSpPr>
              <p:sp>
                <p:nvSpPr>
                  <p:cNvPr id="87" name="円/楕円 86">
                    <a:extLst>
                      <a:ext uri="{FF2B5EF4-FFF2-40B4-BE49-F238E27FC236}">
                        <a16:creationId xmlns:a16="http://schemas.microsoft.com/office/drawing/2014/main" id="{6F31DF38-80D0-0446-9F00-18F9CB64A668}"/>
                      </a:ext>
                    </a:extLst>
                  </p:cNvPr>
                  <p:cNvSpPr/>
                  <p:nvPr/>
                </p:nvSpPr>
                <p:spPr>
                  <a:xfrm>
                    <a:off x="5396248" y="741336"/>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金</a:t>
                    </a:r>
                    <a:endParaRPr kumimoji="1" lang="ja-JP" altLang="en-US">
                      <a:solidFill>
                        <a:schemeClr val="tx1"/>
                      </a:solidFill>
                    </a:endParaRPr>
                  </a:p>
                </p:txBody>
              </p:sp>
              <p:sp>
                <p:nvSpPr>
                  <p:cNvPr id="88" name="円/楕円 87">
                    <a:extLst>
                      <a:ext uri="{FF2B5EF4-FFF2-40B4-BE49-F238E27FC236}">
                        <a16:creationId xmlns:a16="http://schemas.microsoft.com/office/drawing/2014/main" id="{5003C61E-1216-224D-A800-789FC633DE72}"/>
                      </a:ext>
                    </a:extLst>
                  </p:cNvPr>
                  <p:cNvSpPr/>
                  <p:nvPr/>
                </p:nvSpPr>
                <p:spPr>
                  <a:xfrm>
                    <a:off x="4334551" y="747309"/>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金</a:t>
                    </a:r>
                    <a:endParaRPr kumimoji="1" lang="en-US" altLang="ja-JP" dirty="0">
                      <a:solidFill>
                        <a:schemeClr val="tx1"/>
                      </a:solidFill>
                    </a:endParaRPr>
                  </a:p>
                </p:txBody>
              </p:sp>
              <p:sp>
                <p:nvSpPr>
                  <p:cNvPr id="89" name="円/楕円 88">
                    <a:extLst>
                      <a:ext uri="{FF2B5EF4-FFF2-40B4-BE49-F238E27FC236}">
                        <a16:creationId xmlns:a16="http://schemas.microsoft.com/office/drawing/2014/main" id="{C2FBF2E1-2DEB-4A41-8E6E-232C58A88891}"/>
                      </a:ext>
                    </a:extLst>
                  </p:cNvPr>
                  <p:cNvSpPr/>
                  <p:nvPr/>
                </p:nvSpPr>
                <p:spPr>
                  <a:xfrm>
                    <a:off x="4869447" y="741336"/>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土</a:t>
                    </a:r>
                  </a:p>
                </p:txBody>
              </p:sp>
              <p:sp>
                <p:nvSpPr>
                  <p:cNvPr id="90" name="円/楕円 89">
                    <a:extLst>
                      <a:ext uri="{FF2B5EF4-FFF2-40B4-BE49-F238E27FC236}">
                        <a16:creationId xmlns:a16="http://schemas.microsoft.com/office/drawing/2014/main" id="{28E0130C-B80E-0248-80BE-623A4D610E41}"/>
                      </a:ext>
                    </a:extLst>
                  </p:cNvPr>
                  <p:cNvSpPr/>
                  <p:nvPr/>
                </p:nvSpPr>
                <p:spPr>
                  <a:xfrm>
                    <a:off x="5911087" y="741971"/>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木</a:t>
                    </a:r>
                    <a:endParaRPr kumimoji="1" lang="en-US" altLang="ja-JP" dirty="0">
                      <a:solidFill>
                        <a:schemeClr val="tx1"/>
                      </a:solidFill>
                    </a:endParaRPr>
                  </a:p>
                </p:txBody>
              </p:sp>
            </p:grpSp>
          </p:grpSp>
          <p:sp>
            <p:nvSpPr>
              <p:cNvPr id="69" name="テキスト ボックス 68">
                <a:extLst>
                  <a:ext uri="{FF2B5EF4-FFF2-40B4-BE49-F238E27FC236}">
                    <a16:creationId xmlns:a16="http://schemas.microsoft.com/office/drawing/2014/main" id="{FD4C0856-406F-0949-A511-403A912D14F7}"/>
                  </a:ext>
                </a:extLst>
              </p:cNvPr>
              <p:cNvSpPr txBox="1"/>
              <p:nvPr/>
            </p:nvSpPr>
            <p:spPr>
              <a:xfrm>
                <a:off x="607045" y="6792972"/>
                <a:ext cx="5721785" cy="415498"/>
              </a:xfrm>
              <a:prstGeom prst="rect">
                <a:avLst/>
              </a:prstGeom>
              <a:noFill/>
            </p:spPr>
            <p:txBody>
              <a:bodyPr wrap="square" rtlCol="0">
                <a:spAutoFit/>
              </a:bodyPr>
              <a:lstStyle/>
              <a:p>
                <a:r>
                  <a:rPr lang="ja-JP" altLang="en-US" sz="1050">
                    <a:solidFill>
                      <a:srgbClr val="FF0000"/>
                    </a:solidFill>
                  </a:rPr>
                  <a:t>本質的にルールを重んじ仕事熱心。対人的にはリーダーシップが強く自分流。潜在意識には金運に恵まれドライな気質を持つ。人当たりが良く常識人。 </a:t>
                </a:r>
              </a:p>
            </p:txBody>
          </p:sp>
        </p:grpSp>
        <p:sp>
          <p:nvSpPr>
            <p:cNvPr id="107" name="テキスト ボックス 106">
              <a:extLst>
                <a:ext uri="{FF2B5EF4-FFF2-40B4-BE49-F238E27FC236}">
                  <a16:creationId xmlns:a16="http://schemas.microsoft.com/office/drawing/2014/main" id="{CC7F2A9D-9D98-4744-B0C6-F496BB562C33}"/>
                </a:ext>
              </a:extLst>
            </p:cNvPr>
            <p:cNvSpPr txBox="1"/>
            <p:nvPr/>
          </p:nvSpPr>
          <p:spPr>
            <a:xfrm>
              <a:off x="3352083" y="4544145"/>
              <a:ext cx="3262432" cy="338554"/>
            </a:xfrm>
            <a:prstGeom prst="rect">
              <a:avLst/>
            </a:prstGeom>
            <a:noFill/>
          </p:spPr>
          <p:txBody>
            <a:bodyPr wrap="none" rtlCol="0">
              <a:spAutoFit/>
            </a:bodyPr>
            <a:lstStyle/>
            <a:p>
              <a:r>
                <a:rPr lang="ja-JP" altLang="en-US" sz="1600"/>
                <a:t>（大吉・中吉・小吉・小凶・凶）</a:t>
              </a:r>
              <a:endParaRPr lang="en-US" altLang="ja-JP" sz="1600" dirty="0"/>
            </a:p>
          </p:txBody>
        </p:sp>
      </p:grpSp>
      <p:grpSp>
        <p:nvGrpSpPr>
          <p:cNvPr id="6" name="グループ化 5">
            <a:extLst>
              <a:ext uri="{FF2B5EF4-FFF2-40B4-BE49-F238E27FC236}">
                <a16:creationId xmlns:a16="http://schemas.microsoft.com/office/drawing/2014/main" id="{0400F24E-0C7C-5A4D-A3C2-6E9CF039BCF0}"/>
              </a:ext>
            </a:extLst>
          </p:cNvPr>
          <p:cNvGrpSpPr/>
          <p:nvPr/>
        </p:nvGrpSpPr>
        <p:grpSpPr>
          <a:xfrm>
            <a:off x="634996" y="7100584"/>
            <a:ext cx="6042537" cy="1699065"/>
            <a:chOff x="634996" y="7100584"/>
            <a:chExt cx="6042537" cy="1699065"/>
          </a:xfrm>
        </p:grpSpPr>
        <p:grpSp>
          <p:nvGrpSpPr>
            <p:cNvPr id="67" name="グループ化 66">
              <a:extLst>
                <a:ext uri="{FF2B5EF4-FFF2-40B4-BE49-F238E27FC236}">
                  <a16:creationId xmlns:a16="http://schemas.microsoft.com/office/drawing/2014/main" id="{FE67CD91-4C59-604C-BAA3-2810F54C7564}"/>
                </a:ext>
              </a:extLst>
            </p:cNvPr>
            <p:cNvGrpSpPr/>
            <p:nvPr/>
          </p:nvGrpSpPr>
          <p:grpSpPr>
            <a:xfrm>
              <a:off x="634996" y="7100584"/>
              <a:ext cx="5769332" cy="1699065"/>
              <a:chOff x="490465" y="7696196"/>
              <a:chExt cx="5769332" cy="1699065"/>
            </a:xfrm>
          </p:grpSpPr>
          <p:grpSp>
            <p:nvGrpSpPr>
              <p:cNvPr id="70" name="グループ化 69">
                <a:extLst>
                  <a:ext uri="{FF2B5EF4-FFF2-40B4-BE49-F238E27FC236}">
                    <a16:creationId xmlns:a16="http://schemas.microsoft.com/office/drawing/2014/main" id="{875DDD17-B9D2-B84B-8D92-9DD13AA0403B}"/>
                  </a:ext>
                </a:extLst>
              </p:cNvPr>
              <p:cNvGrpSpPr/>
              <p:nvPr/>
            </p:nvGrpSpPr>
            <p:grpSpPr>
              <a:xfrm>
                <a:off x="490465" y="7696196"/>
                <a:ext cx="5769332" cy="1699065"/>
                <a:chOff x="562669" y="7620068"/>
                <a:chExt cx="5769332" cy="1699065"/>
              </a:xfrm>
            </p:grpSpPr>
            <p:grpSp>
              <p:nvGrpSpPr>
                <p:cNvPr id="76" name="グループ化 75">
                  <a:extLst>
                    <a:ext uri="{FF2B5EF4-FFF2-40B4-BE49-F238E27FC236}">
                      <a16:creationId xmlns:a16="http://schemas.microsoft.com/office/drawing/2014/main" id="{19B5AA88-3F01-A240-BA92-8CA3F82D68FF}"/>
                    </a:ext>
                  </a:extLst>
                </p:cNvPr>
                <p:cNvGrpSpPr/>
                <p:nvPr/>
              </p:nvGrpSpPr>
              <p:grpSpPr>
                <a:xfrm>
                  <a:off x="634705" y="7620068"/>
                  <a:ext cx="5697296" cy="1249907"/>
                  <a:chOff x="654077" y="1397550"/>
                  <a:chExt cx="5697296" cy="1249907"/>
                </a:xfrm>
              </p:grpSpPr>
              <p:grpSp>
                <p:nvGrpSpPr>
                  <p:cNvPr id="78" name="グループ化 77">
                    <a:extLst>
                      <a:ext uri="{FF2B5EF4-FFF2-40B4-BE49-F238E27FC236}">
                        <a16:creationId xmlns:a16="http://schemas.microsoft.com/office/drawing/2014/main" id="{9DB6563F-155F-CD40-B2D7-6981C263101D}"/>
                      </a:ext>
                    </a:extLst>
                  </p:cNvPr>
                  <p:cNvGrpSpPr/>
                  <p:nvPr/>
                </p:nvGrpSpPr>
                <p:grpSpPr>
                  <a:xfrm>
                    <a:off x="654077" y="1397550"/>
                    <a:ext cx="5697296" cy="1200329"/>
                    <a:chOff x="431654" y="1422539"/>
                    <a:chExt cx="5986851" cy="1200329"/>
                  </a:xfrm>
                </p:grpSpPr>
                <p:sp>
                  <p:nvSpPr>
                    <p:cNvPr id="85" name="テキスト ボックス 84">
                      <a:extLst>
                        <a:ext uri="{FF2B5EF4-FFF2-40B4-BE49-F238E27FC236}">
                          <a16:creationId xmlns:a16="http://schemas.microsoft.com/office/drawing/2014/main" id="{112D64F3-542F-F042-9D3F-4DBC405E3858}"/>
                        </a:ext>
                      </a:extLst>
                    </p:cNvPr>
                    <p:cNvSpPr txBox="1"/>
                    <p:nvPr/>
                  </p:nvSpPr>
                  <p:spPr>
                    <a:xfrm>
                      <a:off x="431654" y="1422539"/>
                      <a:ext cx="2867600" cy="1200329"/>
                    </a:xfrm>
                    <a:prstGeom prst="rect">
                      <a:avLst/>
                    </a:prstGeom>
                    <a:noFill/>
                  </p:spPr>
                  <p:txBody>
                    <a:bodyPr wrap="square" rtlCol="0">
                      <a:spAutoFit/>
                    </a:bodyPr>
                    <a:lstStyle/>
                    <a:p>
                      <a:r>
                        <a:rPr lang="ja-JP" altLang="en-US" sz="1200"/>
                        <a:t>◯　</a:t>
                      </a:r>
                      <a:r>
                        <a:rPr lang="en-US" altLang="ja-JP" sz="1200" dirty="0"/>
                        <a:t>1</a:t>
                      </a:r>
                      <a:r>
                        <a:rPr lang="ja-JP" altLang="en-US" sz="1200"/>
                        <a:t>・</a:t>
                      </a:r>
                      <a:r>
                        <a:rPr lang="en-US" altLang="ja-JP" sz="1200" dirty="0"/>
                        <a:t> 2</a:t>
                      </a:r>
                      <a:r>
                        <a:rPr lang="ja-JP" altLang="en-US" sz="1200"/>
                        <a:t>・</a:t>
                      </a:r>
                      <a:r>
                        <a:rPr lang="en-US" altLang="ja-JP" sz="1200" dirty="0"/>
                        <a:t>7</a:t>
                      </a:r>
                      <a:r>
                        <a:rPr lang="ja-JP" altLang="en-US" sz="1200"/>
                        <a:t>・</a:t>
                      </a:r>
                      <a:r>
                        <a:rPr lang="en-US" altLang="ja-JP" sz="1200" dirty="0"/>
                        <a:t>8 </a:t>
                      </a:r>
                      <a:r>
                        <a:rPr lang="ja-JP" altLang="en-US" sz="1200"/>
                        <a:t>　　</a:t>
                      </a:r>
                      <a:endParaRPr kumimoji="1" lang="en-US" altLang="ja-JP" sz="1200" dirty="0"/>
                    </a:p>
                    <a:p>
                      <a:endParaRPr lang="en-US" altLang="ja-JP" sz="1200" dirty="0"/>
                    </a:p>
                    <a:p>
                      <a:r>
                        <a:rPr lang="ja-JP" altLang="en-US" sz="1200"/>
                        <a:t>本命星：六白金星（仕事・ルール）</a:t>
                      </a:r>
                      <a:endParaRPr kumimoji="1" lang="en-US" altLang="ja-JP" sz="1200" dirty="0"/>
                    </a:p>
                    <a:p>
                      <a:r>
                        <a:rPr lang="ja-JP" altLang="en-US" sz="1200"/>
                        <a:t>月命星：六白金星（仕事・ルール）</a:t>
                      </a:r>
                      <a:endParaRPr lang="en-US" altLang="ja-JP" sz="1200" dirty="0"/>
                    </a:p>
                    <a:p>
                      <a:r>
                        <a:rPr lang="ja-JP" altLang="en-US" sz="1200"/>
                        <a:t>潜在意識：五黄土星（支配）</a:t>
                      </a:r>
                      <a:endParaRPr kumimoji="1" lang="en-US" altLang="ja-JP" sz="1200" dirty="0"/>
                    </a:p>
                    <a:p>
                      <a:r>
                        <a:rPr lang="ja-JP" altLang="en-US" sz="1200"/>
                        <a:t>流れ：二黒土星（家庭・地道）</a:t>
                      </a:r>
                      <a:endParaRPr lang="en-US" altLang="ja-JP" sz="1200" dirty="0"/>
                    </a:p>
                  </p:txBody>
                </p:sp>
                <p:sp>
                  <p:nvSpPr>
                    <p:cNvPr id="86" name="テキスト ボックス 85">
                      <a:extLst>
                        <a:ext uri="{FF2B5EF4-FFF2-40B4-BE49-F238E27FC236}">
                          <a16:creationId xmlns:a16="http://schemas.microsoft.com/office/drawing/2014/main" id="{AB9A4120-F179-2646-884F-33C5539F25B2}"/>
                        </a:ext>
                      </a:extLst>
                    </p:cNvPr>
                    <p:cNvSpPr txBox="1"/>
                    <p:nvPr/>
                  </p:nvSpPr>
                  <p:spPr>
                    <a:xfrm>
                      <a:off x="3997413" y="1661065"/>
                      <a:ext cx="2421092" cy="584775"/>
                    </a:xfrm>
                    <a:prstGeom prst="rect">
                      <a:avLst/>
                    </a:prstGeom>
                    <a:noFill/>
                  </p:spPr>
                  <p:txBody>
                    <a:bodyPr wrap="square" rtlCol="0">
                      <a:spAutoFit/>
                    </a:bodyPr>
                    <a:lstStyle/>
                    <a:p>
                      <a:r>
                        <a:rPr lang="en-US" altLang="ja-JP" sz="3200" b="1" dirty="0"/>
                        <a:t>6</a:t>
                      </a:r>
                      <a:r>
                        <a:rPr kumimoji="1" lang="ja-JP" altLang="en-US" sz="3200" b="1"/>
                        <a:t> </a:t>
                      </a:r>
                      <a:r>
                        <a:rPr lang="en-US" altLang="ja-JP" sz="3200" b="1" dirty="0"/>
                        <a:t>-</a:t>
                      </a:r>
                      <a:r>
                        <a:rPr kumimoji="1" lang="ja-JP" altLang="en-US" sz="3200" b="1"/>
                        <a:t> </a:t>
                      </a:r>
                      <a:r>
                        <a:rPr lang="en-US" altLang="ja-JP" sz="3200" b="1" dirty="0"/>
                        <a:t>6</a:t>
                      </a:r>
                      <a:r>
                        <a:rPr kumimoji="1" lang="ja-JP" altLang="en-US" sz="3200" b="1"/>
                        <a:t> </a:t>
                      </a:r>
                      <a:r>
                        <a:rPr lang="en-US" altLang="ja-JP" sz="3200" b="1" dirty="0"/>
                        <a:t>-</a:t>
                      </a:r>
                      <a:r>
                        <a:rPr kumimoji="1" lang="ja-JP" altLang="en-US" sz="3200" b="1"/>
                        <a:t> </a:t>
                      </a:r>
                      <a:r>
                        <a:rPr kumimoji="1" lang="en-US" altLang="ja-JP" sz="3200" b="1" dirty="0"/>
                        <a:t>5 </a:t>
                      </a:r>
                      <a:r>
                        <a:rPr lang="en-US" altLang="ja-JP" sz="3200" b="1" dirty="0"/>
                        <a:t>/ 2</a:t>
                      </a:r>
                      <a:endParaRPr kumimoji="1" lang="ja-JP" altLang="en-US" sz="3200" b="1"/>
                    </a:p>
                  </p:txBody>
                </p:sp>
              </p:grpSp>
              <p:grpSp>
                <p:nvGrpSpPr>
                  <p:cNvPr id="79" name="グループ化 78">
                    <a:extLst>
                      <a:ext uri="{FF2B5EF4-FFF2-40B4-BE49-F238E27FC236}">
                        <a16:creationId xmlns:a16="http://schemas.microsoft.com/office/drawing/2014/main" id="{D0069381-389D-CC41-AB0D-40B4487CF116}"/>
                      </a:ext>
                    </a:extLst>
                  </p:cNvPr>
                  <p:cNvGrpSpPr/>
                  <p:nvPr/>
                </p:nvGrpSpPr>
                <p:grpSpPr>
                  <a:xfrm>
                    <a:off x="4008011" y="2260484"/>
                    <a:ext cx="1438826" cy="386973"/>
                    <a:chOff x="4334551" y="741336"/>
                    <a:chExt cx="1438826" cy="386973"/>
                  </a:xfrm>
                </p:grpSpPr>
                <p:sp>
                  <p:nvSpPr>
                    <p:cNvPr id="80" name="円/楕円 79">
                      <a:extLst>
                        <a:ext uri="{FF2B5EF4-FFF2-40B4-BE49-F238E27FC236}">
                          <a16:creationId xmlns:a16="http://schemas.microsoft.com/office/drawing/2014/main" id="{940A8DF4-FD1A-634A-A451-6C9FDBB31E11}"/>
                        </a:ext>
                      </a:extLst>
                    </p:cNvPr>
                    <p:cNvSpPr/>
                    <p:nvPr/>
                  </p:nvSpPr>
                  <p:spPr>
                    <a:xfrm>
                      <a:off x="5396248" y="741336"/>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土</a:t>
                      </a:r>
                    </a:p>
                  </p:txBody>
                </p:sp>
                <p:sp>
                  <p:nvSpPr>
                    <p:cNvPr id="83" name="円/楕円 82">
                      <a:extLst>
                        <a:ext uri="{FF2B5EF4-FFF2-40B4-BE49-F238E27FC236}">
                          <a16:creationId xmlns:a16="http://schemas.microsoft.com/office/drawing/2014/main" id="{961AF8AE-977B-2E49-9618-2595A1CC495E}"/>
                        </a:ext>
                      </a:extLst>
                    </p:cNvPr>
                    <p:cNvSpPr/>
                    <p:nvPr/>
                  </p:nvSpPr>
                  <p:spPr>
                    <a:xfrm>
                      <a:off x="4334551" y="747309"/>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金</a:t>
                      </a:r>
                      <a:endParaRPr kumimoji="1" lang="en-US" altLang="ja-JP" dirty="0">
                        <a:solidFill>
                          <a:schemeClr val="tx1"/>
                        </a:solidFill>
                      </a:endParaRPr>
                    </a:p>
                  </p:txBody>
                </p:sp>
                <p:sp>
                  <p:nvSpPr>
                    <p:cNvPr id="84" name="円/楕円 83">
                      <a:extLst>
                        <a:ext uri="{FF2B5EF4-FFF2-40B4-BE49-F238E27FC236}">
                          <a16:creationId xmlns:a16="http://schemas.microsoft.com/office/drawing/2014/main" id="{AE4DDE69-3396-704C-89DD-3DD1D74BA423}"/>
                        </a:ext>
                      </a:extLst>
                    </p:cNvPr>
                    <p:cNvSpPr/>
                    <p:nvPr/>
                  </p:nvSpPr>
                  <p:spPr>
                    <a:xfrm>
                      <a:off x="4869447" y="741336"/>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金</a:t>
                      </a:r>
                      <a:endParaRPr kumimoji="1" lang="ja-JP" altLang="en-US">
                        <a:solidFill>
                          <a:schemeClr val="tx1"/>
                        </a:solidFill>
                      </a:endParaRPr>
                    </a:p>
                  </p:txBody>
                </p:sp>
              </p:grpSp>
            </p:grpSp>
            <p:sp>
              <p:nvSpPr>
                <p:cNvPr id="75" name="テキスト ボックス 74">
                  <a:extLst>
                    <a:ext uri="{FF2B5EF4-FFF2-40B4-BE49-F238E27FC236}">
                      <a16:creationId xmlns:a16="http://schemas.microsoft.com/office/drawing/2014/main" id="{483EA75F-4DBF-4C4E-AB47-40FABFCA8159}"/>
                    </a:ext>
                  </a:extLst>
                </p:cNvPr>
                <p:cNvSpPr txBox="1"/>
                <p:nvPr/>
              </p:nvSpPr>
              <p:spPr>
                <a:xfrm>
                  <a:off x="562669" y="8903635"/>
                  <a:ext cx="5721785" cy="415498"/>
                </a:xfrm>
                <a:prstGeom prst="rect">
                  <a:avLst/>
                </a:prstGeom>
                <a:noFill/>
              </p:spPr>
              <p:txBody>
                <a:bodyPr wrap="square" rtlCol="0">
                  <a:spAutoFit/>
                </a:bodyPr>
                <a:lstStyle/>
                <a:p>
                  <a:r>
                    <a:rPr lang="ja-JP" altLang="en-US" sz="1050">
                      <a:solidFill>
                        <a:srgbClr val="FF0000"/>
                      </a:solidFill>
                    </a:rPr>
                    <a:t>非常に個性的で裏表のない性格を持つ。本質的にルールを重んじ仕事熱心。潜在意識にはリーダーシップが強く自分流な面と、家庭的で堅実な面を合わせ持つ。</a:t>
                  </a:r>
                  <a:endParaRPr lang="en-US" altLang="ja-JP" sz="1050" dirty="0">
                    <a:solidFill>
                      <a:srgbClr val="FF0000"/>
                    </a:solidFill>
                  </a:endParaRPr>
                </a:p>
              </p:txBody>
            </p:sp>
          </p:grpSp>
          <p:sp>
            <p:nvSpPr>
              <p:cNvPr id="73" name="円/楕円 72">
                <a:extLst>
                  <a:ext uri="{FF2B5EF4-FFF2-40B4-BE49-F238E27FC236}">
                    <a16:creationId xmlns:a16="http://schemas.microsoft.com/office/drawing/2014/main" id="{07F8CB73-071B-0B4C-B10F-00D678E1CEDE}"/>
                  </a:ext>
                </a:extLst>
              </p:cNvPr>
              <p:cNvSpPr/>
              <p:nvPr/>
            </p:nvSpPr>
            <p:spPr>
              <a:xfrm>
                <a:off x="5493547" y="8553157"/>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土</a:t>
                </a:r>
              </a:p>
            </p:txBody>
          </p:sp>
        </p:grpSp>
        <p:sp>
          <p:nvSpPr>
            <p:cNvPr id="108" name="テキスト ボックス 107">
              <a:extLst>
                <a:ext uri="{FF2B5EF4-FFF2-40B4-BE49-F238E27FC236}">
                  <a16:creationId xmlns:a16="http://schemas.microsoft.com/office/drawing/2014/main" id="{617D483B-D76A-A24A-AABF-1AFABEAE7541}"/>
                </a:ext>
              </a:extLst>
            </p:cNvPr>
            <p:cNvSpPr txBox="1"/>
            <p:nvPr/>
          </p:nvSpPr>
          <p:spPr>
            <a:xfrm>
              <a:off x="3415101" y="7120477"/>
              <a:ext cx="3262432" cy="338554"/>
            </a:xfrm>
            <a:prstGeom prst="rect">
              <a:avLst/>
            </a:prstGeom>
            <a:noFill/>
          </p:spPr>
          <p:txBody>
            <a:bodyPr wrap="none" rtlCol="0">
              <a:spAutoFit/>
            </a:bodyPr>
            <a:lstStyle/>
            <a:p>
              <a:r>
                <a:rPr lang="ja-JP" altLang="en-US" sz="1600"/>
                <a:t>（大吉・中吉・小吉・小凶・凶）</a:t>
              </a:r>
              <a:endParaRPr lang="en-US" altLang="ja-JP" sz="1600" dirty="0"/>
            </a:p>
          </p:txBody>
        </p:sp>
      </p:grpSp>
    </p:spTree>
    <p:extLst>
      <p:ext uri="{BB962C8B-B14F-4D97-AF65-F5344CB8AC3E}">
        <p14:creationId xmlns:p14="http://schemas.microsoft.com/office/powerpoint/2010/main" val="18780719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 name="テキスト ボックス 92">
            <a:extLst>
              <a:ext uri="{FF2B5EF4-FFF2-40B4-BE49-F238E27FC236}">
                <a16:creationId xmlns:a16="http://schemas.microsoft.com/office/drawing/2014/main" id="{B261283A-EDD0-C249-A4F0-448BE732EFE0}"/>
              </a:ext>
            </a:extLst>
          </p:cNvPr>
          <p:cNvSpPr txBox="1"/>
          <p:nvPr/>
        </p:nvSpPr>
        <p:spPr>
          <a:xfrm>
            <a:off x="5266220" y="152303"/>
            <a:ext cx="1460656" cy="253916"/>
          </a:xfrm>
          <a:prstGeom prst="rect">
            <a:avLst/>
          </a:prstGeom>
          <a:noFill/>
        </p:spPr>
        <p:txBody>
          <a:bodyPr wrap="none" rtlCol="0">
            <a:spAutoFit/>
          </a:bodyPr>
          <a:lstStyle/>
          <a:p>
            <a:r>
              <a:rPr kumimoji="1" lang="ja-JP" altLang="en-US" sz="1050"/>
              <a:t>九星氣学 </a:t>
            </a:r>
            <a:r>
              <a:rPr kumimoji="1" lang="en-US" altLang="ja-JP" sz="1050" dirty="0"/>
              <a:t>81</a:t>
            </a:r>
            <a:r>
              <a:rPr kumimoji="1" lang="ja-JP" altLang="en-US" sz="1050"/>
              <a:t> 性格一覧</a:t>
            </a:r>
          </a:p>
        </p:txBody>
      </p:sp>
      <p:sp>
        <p:nvSpPr>
          <p:cNvPr id="94" name="スライド番号プレースホルダー 3">
            <a:extLst>
              <a:ext uri="{FF2B5EF4-FFF2-40B4-BE49-F238E27FC236}">
                <a16:creationId xmlns:a16="http://schemas.microsoft.com/office/drawing/2014/main" id="{272877DD-8D02-6540-A015-09C8C0DA829A}"/>
              </a:ext>
            </a:extLst>
          </p:cNvPr>
          <p:cNvSpPr>
            <a:spLocks noGrp="1"/>
          </p:cNvSpPr>
          <p:nvPr>
            <p:ph type="sldNum" sz="quarter" idx="12"/>
          </p:nvPr>
        </p:nvSpPr>
        <p:spPr>
          <a:xfrm>
            <a:off x="4843463" y="9181397"/>
            <a:ext cx="1543050" cy="527403"/>
          </a:xfrm>
        </p:spPr>
        <p:txBody>
          <a:bodyPr/>
          <a:lstStyle/>
          <a:p>
            <a:fld id="{1D026AE3-2BCD-4743-B55E-347788B72823}" type="slidenum">
              <a:rPr kumimoji="1" lang="ja-JP" altLang="en-US" smtClean="0"/>
              <a:t>18</a:t>
            </a:fld>
            <a:endParaRPr kumimoji="1" lang="ja-JP" altLang="en-US"/>
          </a:p>
        </p:txBody>
      </p:sp>
      <p:grpSp>
        <p:nvGrpSpPr>
          <p:cNvPr id="4" name="グループ化 3">
            <a:extLst>
              <a:ext uri="{FF2B5EF4-FFF2-40B4-BE49-F238E27FC236}">
                <a16:creationId xmlns:a16="http://schemas.microsoft.com/office/drawing/2014/main" id="{8F50A2A0-2225-6547-875A-8ACF61CAC402}"/>
              </a:ext>
            </a:extLst>
          </p:cNvPr>
          <p:cNvGrpSpPr/>
          <p:nvPr/>
        </p:nvGrpSpPr>
        <p:grpSpPr>
          <a:xfrm>
            <a:off x="677974" y="1894465"/>
            <a:ext cx="5936541" cy="1936555"/>
            <a:chOff x="677974" y="1894465"/>
            <a:chExt cx="5936541" cy="1936555"/>
          </a:xfrm>
        </p:grpSpPr>
        <p:grpSp>
          <p:nvGrpSpPr>
            <p:cNvPr id="2" name="グループ化 1">
              <a:extLst>
                <a:ext uri="{FF2B5EF4-FFF2-40B4-BE49-F238E27FC236}">
                  <a16:creationId xmlns:a16="http://schemas.microsoft.com/office/drawing/2014/main" id="{49245D35-3AF9-464A-9E9F-5040FB07E8D5}"/>
                </a:ext>
              </a:extLst>
            </p:cNvPr>
            <p:cNvGrpSpPr/>
            <p:nvPr/>
          </p:nvGrpSpPr>
          <p:grpSpPr>
            <a:xfrm>
              <a:off x="677974" y="1898433"/>
              <a:ext cx="5936541" cy="1932587"/>
              <a:chOff x="602354" y="3694555"/>
              <a:chExt cx="5936541" cy="1932587"/>
            </a:xfrm>
          </p:grpSpPr>
          <p:grpSp>
            <p:nvGrpSpPr>
              <p:cNvPr id="40" name="グループ化 39">
                <a:extLst>
                  <a:ext uri="{FF2B5EF4-FFF2-40B4-BE49-F238E27FC236}">
                    <a16:creationId xmlns:a16="http://schemas.microsoft.com/office/drawing/2014/main" id="{D7F07DBB-D57F-FC4F-A956-5D926B2956C0}"/>
                  </a:ext>
                </a:extLst>
              </p:cNvPr>
              <p:cNvGrpSpPr/>
              <p:nvPr/>
            </p:nvGrpSpPr>
            <p:grpSpPr>
              <a:xfrm>
                <a:off x="602354" y="3694555"/>
                <a:ext cx="5697296" cy="1238230"/>
                <a:chOff x="654077" y="1397550"/>
                <a:chExt cx="5697296" cy="1238230"/>
              </a:xfrm>
            </p:grpSpPr>
            <p:grpSp>
              <p:nvGrpSpPr>
                <p:cNvPr id="41" name="グループ化 40">
                  <a:extLst>
                    <a:ext uri="{FF2B5EF4-FFF2-40B4-BE49-F238E27FC236}">
                      <a16:creationId xmlns:a16="http://schemas.microsoft.com/office/drawing/2014/main" id="{13A11649-2B50-4F40-A6F9-449684BD3C05}"/>
                    </a:ext>
                  </a:extLst>
                </p:cNvPr>
                <p:cNvGrpSpPr/>
                <p:nvPr/>
              </p:nvGrpSpPr>
              <p:grpSpPr>
                <a:xfrm>
                  <a:off x="654077" y="1397550"/>
                  <a:ext cx="5697296" cy="1200329"/>
                  <a:chOff x="431654" y="1422539"/>
                  <a:chExt cx="5986851" cy="1200329"/>
                </a:xfrm>
              </p:grpSpPr>
              <p:sp>
                <p:nvSpPr>
                  <p:cNvPr id="47" name="テキスト ボックス 46">
                    <a:extLst>
                      <a:ext uri="{FF2B5EF4-FFF2-40B4-BE49-F238E27FC236}">
                        <a16:creationId xmlns:a16="http://schemas.microsoft.com/office/drawing/2014/main" id="{D4F3B657-7004-BC4F-908D-8B0F2A73889D}"/>
                      </a:ext>
                    </a:extLst>
                  </p:cNvPr>
                  <p:cNvSpPr txBox="1"/>
                  <p:nvPr/>
                </p:nvSpPr>
                <p:spPr>
                  <a:xfrm>
                    <a:off x="431654" y="1422539"/>
                    <a:ext cx="2867600" cy="1200329"/>
                  </a:xfrm>
                  <a:prstGeom prst="rect">
                    <a:avLst/>
                  </a:prstGeom>
                  <a:noFill/>
                </p:spPr>
                <p:txBody>
                  <a:bodyPr wrap="square" rtlCol="0">
                    <a:spAutoFit/>
                  </a:bodyPr>
                  <a:lstStyle/>
                  <a:p>
                    <a:r>
                      <a:rPr lang="ja-JP" altLang="en-US" sz="1200"/>
                      <a:t>◯　</a:t>
                    </a:r>
                    <a:r>
                      <a:rPr lang="en-US" altLang="ja-JP" sz="1200" dirty="0"/>
                      <a:t> 1</a:t>
                    </a:r>
                    <a:r>
                      <a:rPr lang="ja-JP" altLang="en-US" sz="1200"/>
                      <a:t>・</a:t>
                    </a:r>
                    <a:r>
                      <a:rPr lang="en-US" altLang="ja-JP" sz="1200" dirty="0"/>
                      <a:t>2</a:t>
                    </a:r>
                    <a:r>
                      <a:rPr lang="ja-JP" altLang="en-US" sz="1200"/>
                      <a:t>・</a:t>
                    </a:r>
                    <a:r>
                      <a:rPr lang="en-US" altLang="ja-JP" sz="1200" dirty="0"/>
                      <a:t>8 </a:t>
                    </a:r>
                    <a:r>
                      <a:rPr lang="ja-JP" altLang="en-US" sz="1200"/>
                      <a:t>　</a:t>
                    </a:r>
                    <a:endParaRPr lang="en-US" altLang="ja-JP" sz="1200" dirty="0"/>
                  </a:p>
                  <a:p>
                    <a:endParaRPr lang="en-US" altLang="ja-JP" sz="1200" dirty="0"/>
                  </a:p>
                  <a:p>
                    <a:r>
                      <a:rPr lang="ja-JP" altLang="en-US" sz="1200"/>
                      <a:t>本命星：六白金星（仕事・ルール）</a:t>
                    </a:r>
                    <a:endParaRPr kumimoji="1" lang="en-US" altLang="ja-JP" sz="1200" dirty="0"/>
                  </a:p>
                  <a:p>
                    <a:r>
                      <a:rPr lang="ja-JP" altLang="en-US" sz="1200"/>
                      <a:t>月命星：七赤金星（快楽・合理） </a:t>
                    </a:r>
                    <a:endParaRPr lang="en-US" altLang="ja-JP" sz="1200" dirty="0"/>
                  </a:p>
                  <a:p>
                    <a:r>
                      <a:rPr lang="ja-JP" altLang="en-US" sz="1200"/>
                      <a:t>潜在意識：五黄土星（支配）</a:t>
                    </a:r>
                    <a:endParaRPr kumimoji="1" lang="en-US" altLang="ja-JP" sz="1200" dirty="0"/>
                  </a:p>
                  <a:p>
                    <a:r>
                      <a:rPr lang="ja-JP" altLang="en-US" sz="1200"/>
                      <a:t>流れ：六白金星（仕事・ルール）</a:t>
                    </a:r>
                    <a:endParaRPr lang="en-US" altLang="ja-JP" sz="1200" dirty="0"/>
                  </a:p>
                </p:txBody>
              </p:sp>
              <p:sp>
                <p:nvSpPr>
                  <p:cNvPr id="48" name="テキスト ボックス 47">
                    <a:extLst>
                      <a:ext uri="{FF2B5EF4-FFF2-40B4-BE49-F238E27FC236}">
                        <a16:creationId xmlns:a16="http://schemas.microsoft.com/office/drawing/2014/main" id="{032EAE4A-E7B2-4A4A-A53B-04A39619D34E}"/>
                      </a:ext>
                    </a:extLst>
                  </p:cNvPr>
                  <p:cNvSpPr txBox="1"/>
                  <p:nvPr/>
                </p:nvSpPr>
                <p:spPr>
                  <a:xfrm>
                    <a:off x="3997413" y="1661065"/>
                    <a:ext cx="2421092" cy="584775"/>
                  </a:xfrm>
                  <a:prstGeom prst="rect">
                    <a:avLst/>
                  </a:prstGeom>
                  <a:noFill/>
                </p:spPr>
                <p:txBody>
                  <a:bodyPr wrap="square" rtlCol="0">
                    <a:spAutoFit/>
                  </a:bodyPr>
                  <a:lstStyle/>
                  <a:p>
                    <a:r>
                      <a:rPr lang="en-US" altLang="ja-JP" sz="3200" b="1" dirty="0"/>
                      <a:t>6</a:t>
                    </a:r>
                    <a:r>
                      <a:rPr kumimoji="1" lang="ja-JP" altLang="en-US" sz="3200" b="1"/>
                      <a:t> </a:t>
                    </a:r>
                    <a:r>
                      <a:rPr lang="en-US" altLang="ja-JP" sz="3200" b="1" dirty="0"/>
                      <a:t>-</a:t>
                    </a:r>
                    <a:r>
                      <a:rPr kumimoji="1" lang="ja-JP" altLang="en-US" sz="3200" b="1"/>
                      <a:t> </a:t>
                    </a:r>
                    <a:r>
                      <a:rPr kumimoji="1" lang="en-US" altLang="ja-JP" sz="3200" b="1" dirty="0"/>
                      <a:t>7</a:t>
                    </a:r>
                    <a:r>
                      <a:rPr kumimoji="1" lang="ja-JP" altLang="en-US" sz="3200" b="1"/>
                      <a:t> </a:t>
                    </a:r>
                    <a:r>
                      <a:rPr lang="en-US" altLang="ja-JP" sz="3200" b="1" dirty="0"/>
                      <a:t>-</a:t>
                    </a:r>
                    <a:r>
                      <a:rPr kumimoji="1" lang="ja-JP" altLang="en-US" sz="3200" b="1"/>
                      <a:t> </a:t>
                    </a:r>
                    <a:r>
                      <a:rPr kumimoji="1" lang="en-US" altLang="ja-JP" sz="3200" b="1" dirty="0"/>
                      <a:t>5 - </a:t>
                    </a:r>
                    <a:r>
                      <a:rPr lang="en-US" altLang="ja-JP" sz="3200" b="1" dirty="0"/>
                      <a:t>6</a:t>
                    </a:r>
                    <a:endParaRPr kumimoji="1" lang="ja-JP" altLang="en-US" sz="3200" b="1"/>
                  </a:p>
                </p:txBody>
              </p:sp>
            </p:grpSp>
            <p:grpSp>
              <p:nvGrpSpPr>
                <p:cNvPr id="42" name="グループ化 41">
                  <a:extLst>
                    <a:ext uri="{FF2B5EF4-FFF2-40B4-BE49-F238E27FC236}">
                      <a16:creationId xmlns:a16="http://schemas.microsoft.com/office/drawing/2014/main" id="{C88794A6-2E7D-354D-B76B-94FC805C71F1}"/>
                    </a:ext>
                  </a:extLst>
                </p:cNvPr>
                <p:cNvGrpSpPr/>
                <p:nvPr/>
              </p:nvGrpSpPr>
              <p:grpSpPr>
                <a:xfrm>
                  <a:off x="4047377" y="2248807"/>
                  <a:ext cx="1953665" cy="386973"/>
                  <a:chOff x="4334551" y="741336"/>
                  <a:chExt cx="1953665" cy="386973"/>
                </a:xfrm>
              </p:grpSpPr>
              <p:sp>
                <p:nvSpPr>
                  <p:cNvPr id="43" name="円/楕円 42">
                    <a:extLst>
                      <a:ext uri="{FF2B5EF4-FFF2-40B4-BE49-F238E27FC236}">
                        <a16:creationId xmlns:a16="http://schemas.microsoft.com/office/drawing/2014/main" id="{A42E86B5-625B-9143-9BFF-1446B5865336}"/>
                      </a:ext>
                    </a:extLst>
                  </p:cNvPr>
                  <p:cNvSpPr/>
                  <p:nvPr/>
                </p:nvSpPr>
                <p:spPr>
                  <a:xfrm>
                    <a:off x="5396248" y="741336"/>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土</a:t>
                    </a:r>
                  </a:p>
                </p:txBody>
              </p:sp>
              <p:sp>
                <p:nvSpPr>
                  <p:cNvPr id="44" name="円/楕円 43">
                    <a:extLst>
                      <a:ext uri="{FF2B5EF4-FFF2-40B4-BE49-F238E27FC236}">
                        <a16:creationId xmlns:a16="http://schemas.microsoft.com/office/drawing/2014/main" id="{434F56DF-1742-2F43-A335-1AB62E02CC14}"/>
                      </a:ext>
                    </a:extLst>
                  </p:cNvPr>
                  <p:cNvSpPr/>
                  <p:nvPr/>
                </p:nvSpPr>
                <p:spPr>
                  <a:xfrm>
                    <a:off x="4334551" y="747309"/>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金</a:t>
                    </a:r>
                    <a:endParaRPr kumimoji="1" lang="en-US" altLang="ja-JP" dirty="0">
                      <a:solidFill>
                        <a:schemeClr val="tx1"/>
                      </a:solidFill>
                    </a:endParaRPr>
                  </a:p>
                </p:txBody>
              </p:sp>
              <p:sp>
                <p:nvSpPr>
                  <p:cNvPr id="45" name="円/楕円 44">
                    <a:extLst>
                      <a:ext uri="{FF2B5EF4-FFF2-40B4-BE49-F238E27FC236}">
                        <a16:creationId xmlns:a16="http://schemas.microsoft.com/office/drawing/2014/main" id="{D0A39F13-B5B4-934F-9C9C-C81A127D2E4B}"/>
                      </a:ext>
                    </a:extLst>
                  </p:cNvPr>
                  <p:cNvSpPr/>
                  <p:nvPr/>
                </p:nvSpPr>
                <p:spPr>
                  <a:xfrm>
                    <a:off x="4869447" y="741336"/>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金</a:t>
                    </a:r>
                    <a:endParaRPr kumimoji="1" lang="ja-JP" altLang="en-US">
                      <a:solidFill>
                        <a:schemeClr val="tx1"/>
                      </a:solidFill>
                    </a:endParaRPr>
                  </a:p>
                </p:txBody>
              </p:sp>
              <p:sp>
                <p:nvSpPr>
                  <p:cNvPr id="46" name="円/楕円 45">
                    <a:extLst>
                      <a:ext uri="{FF2B5EF4-FFF2-40B4-BE49-F238E27FC236}">
                        <a16:creationId xmlns:a16="http://schemas.microsoft.com/office/drawing/2014/main" id="{BF94048C-BEA9-B740-AE82-9DC5A4562AC4}"/>
                      </a:ext>
                    </a:extLst>
                  </p:cNvPr>
                  <p:cNvSpPr/>
                  <p:nvPr/>
                </p:nvSpPr>
                <p:spPr>
                  <a:xfrm>
                    <a:off x="5911087" y="741971"/>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金</a:t>
                    </a:r>
                    <a:endParaRPr kumimoji="1" lang="en-US" altLang="ja-JP" dirty="0">
                      <a:solidFill>
                        <a:schemeClr val="tx1"/>
                      </a:solidFill>
                    </a:endParaRPr>
                  </a:p>
                </p:txBody>
              </p:sp>
            </p:grpSp>
          </p:grpSp>
          <p:sp>
            <p:nvSpPr>
              <p:cNvPr id="38" name="テキスト ボックス 37">
                <a:extLst>
                  <a:ext uri="{FF2B5EF4-FFF2-40B4-BE49-F238E27FC236}">
                    <a16:creationId xmlns:a16="http://schemas.microsoft.com/office/drawing/2014/main" id="{C897EF66-DE6D-1547-BCBC-62415220169E}"/>
                  </a:ext>
                </a:extLst>
              </p:cNvPr>
              <p:cNvSpPr txBox="1"/>
              <p:nvPr/>
            </p:nvSpPr>
            <p:spPr>
              <a:xfrm>
                <a:off x="636686" y="5050061"/>
                <a:ext cx="5902209" cy="577081"/>
              </a:xfrm>
              <a:prstGeom prst="rect">
                <a:avLst/>
              </a:prstGeom>
              <a:noFill/>
            </p:spPr>
            <p:txBody>
              <a:bodyPr wrap="square" rtlCol="0">
                <a:spAutoFit/>
              </a:bodyPr>
              <a:lstStyle/>
              <a:p>
                <a:r>
                  <a:rPr lang="ja-JP" altLang="en-US" sz="1050">
                    <a:solidFill>
                      <a:srgbClr val="FF0000"/>
                    </a:solidFill>
                  </a:rPr>
                  <a:t>本質的にルールを重んじ仕事熱心で、この傾向は強い。。対人的には金運に恵まれドライな気質を持つ。潜在意識にはリーダーシップが強く自分流な面がある。ご先祖様とのご縁が深く、墓守役になる。</a:t>
                </a:r>
                <a:endParaRPr lang="en-US" altLang="ja-JP" sz="1050" dirty="0">
                  <a:solidFill>
                    <a:srgbClr val="FF0000"/>
                  </a:solidFill>
                </a:endParaRPr>
              </a:p>
            </p:txBody>
          </p:sp>
        </p:grpSp>
        <p:sp>
          <p:nvSpPr>
            <p:cNvPr id="95" name="テキスト ボックス 94">
              <a:extLst>
                <a:ext uri="{FF2B5EF4-FFF2-40B4-BE49-F238E27FC236}">
                  <a16:creationId xmlns:a16="http://schemas.microsoft.com/office/drawing/2014/main" id="{763CDF52-5878-5740-B5E1-A0FF79D2CE5A}"/>
                </a:ext>
              </a:extLst>
            </p:cNvPr>
            <p:cNvSpPr txBox="1"/>
            <p:nvPr/>
          </p:nvSpPr>
          <p:spPr>
            <a:xfrm>
              <a:off x="3280093" y="1894465"/>
              <a:ext cx="3262432" cy="338554"/>
            </a:xfrm>
            <a:prstGeom prst="rect">
              <a:avLst/>
            </a:prstGeom>
            <a:noFill/>
          </p:spPr>
          <p:txBody>
            <a:bodyPr wrap="none" rtlCol="0">
              <a:spAutoFit/>
            </a:bodyPr>
            <a:lstStyle/>
            <a:p>
              <a:r>
                <a:rPr lang="ja-JP" altLang="en-US" sz="1600"/>
                <a:t>（大吉・中吉・小吉・小凶・凶）</a:t>
              </a:r>
              <a:endParaRPr lang="en-US" altLang="ja-JP" sz="1600" dirty="0"/>
            </a:p>
          </p:txBody>
        </p:sp>
      </p:grpSp>
      <p:grpSp>
        <p:nvGrpSpPr>
          <p:cNvPr id="5" name="グループ化 4">
            <a:extLst>
              <a:ext uri="{FF2B5EF4-FFF2-40B4-BE49-F238E27FC236}">
                <a16:creationId xmlns:a16="http://schemas.microsoft.com/office/drawing/2014/main" id="{E5DDDF40-AF5D-E04A-848B-2B6FFE28AD7A}"/>
              </a:ext>
            </a:extLst>
          </p:cNvPr>
          <p:cNvGrpSpPr/>
          <p:nvPr/>
        </p:nvGrpSpPr>
        <p:grpSpPr>
          <a:xfrm>
            <a:off x="557202" y="4544145"/>
            <a:ext cx="6057313" cy="1793189"/>
            <a:chOff x="557202" y="4544145"/>
            <a:chExt cx="6057313" cy="1793189"/>
          </a:xfrm>
        </p:grpSpPr>
        <p:grpSp>
          <p:nvGrpSpPr>
            <p:cNvPr id="3" name="グループ化 2">
              <a:extLst>
                <a:ext uri="{FF2B5EF4-FFF2-40B4-BE49-F238E27FC236}">
                  <a16:creationId xmlns:a16="http://schemas.microsoft.com/office/drawing/2014/main" id="{29ABE02E-6BCE-084C-B6D8-3064D4C9652A}"/>
                </a:ext>
              </a:extLst>
            </p:cNvPr>
            <p:cNvGrpSpPr/>
            <p:nvPr/>
          </p:nvGrpSpPr>
          <p:grpSpPr>
            <a:xfrm>
              <a:off x="557202" y="4606218"/>
              <a:ext cx="5902210" cy="1731116"/>
              <a:chOff x="557562" y="5786717"/>
              <a:chExt cx="5902210" cy="1731116"/>
            </a:xfrm>
          </p:grpSpPr>
          <p:grpSp>
            <p:nvGrpSpPr>
              <p:cNvPr id="50" name="グループ化 49">
                <a:extLst>
                  <a:ext uri="{FF2B5EF4-FFF2-40B4-BE49-F238E27FC236}">
                    <a16:creationId xmlns:a16="http://schemas.microsoft.com/office/drawing/2014/main" id="{2D75C7C2-E73B-074B-A6AA-3CE468EF601F}"/>
                  </a:ext>
                </a:extLst>
              </p:cNvPr>
              <p:cNvGrpSpPr/>
              <p:nvPr/>
            </p:nvGrpSpPr>
            <p:grpSpPr>
              <a:xfrm>
                <a:off x="557562" y="5786717"/>
                <a:ext cx="5697297" cy="1279595"/>
                <a:chOff x="654076" y="1397550"/>
                <a:chExt cx="5697297" cy="1279595"/>
              </a:xfrm>
            </p:grpSpPr>
            <p:grpSp>
              <p:nvGrpSpPr>
                <p:cNvPr id="51" name="グループ化 50">
                  <a:extLst>
                    <a:ext uri="{FF2B5EF4-FFF2-40B4-BE49-F238E27FC236}">
                      <a16:creationId xmlns:a16="http://schemas.microsoft.com/office/drawing/2014/main" id="{38164B22-6E72-284F-83CC-A5AE4B9B2859}"/>
                    </a:ext>
                  </a:extLst>
                </p:cNvPr>
                <p:cNvGrpSpPr/>
                <p:nvPr/>
              </p:nvGrpSpPr>
              <p:grpSpPr>
                <a:xfrm>
                  <a:off x="654076" y="1397550"/>
                  <a:ext cx="5697297" cy="1200329"/>
                  <a:chOff x="431653" y="1422539"/>
                  <a:chExt cx="5986852" cy="1200329"/>
                </a:xfrm>
              </p:grpSpPr>
              <p:sp>
                <p:nvSpPr>
                  <p:cNvPr id="63" name="テキスト ボックス 62">
                    <a:extLst>
                      <a:ext uri="{FF2B5EF4-FFF2-40B4-BE49-F238E27FC236}">
                        <a16:creationId xmlns:a16="http://schemas.microsoft.com/office/drawing/2014/main" id="{F044B1D2-C8AF-5645-A5D1-7435B80D7021}"/>
                      </a:ext>
                    </a:extLst>
                  </p:cNvPr>
                  <p:cNvSpPr txBox="1"/>
                  <p:nvPr/>
                </p:nvSpPr>
                <p:spPr>
                  <a:xfrm>
                    <a:off x="431653" y="1422539"/>
                    <a:ext cx="3121698" cy="1200329"/>
                  </a:xfrm>
                  <a:prstGeom prst="rect">
                    <a:avLst/>
                  </a:prstGeom>
                  <a:noFill/>
                </p:spPr>
                <p:txBody>
                  <a:bodyPr wrap="square" rtlCol="0">
                    <a:spAutoFit/>
                  </a:bodyPr>
                  <a:lstStyle/>
                  <a:p>
                    <a:r>
                      <a:rPr lang="ja-JP" altLang="en-US" sz="1200"/>
                      <a:t>◯　</a:t>
                    </a:r>
                    <a:r>
                      <a:rPr lang="en-US" altLang="ja-JP" sz="1200" dirty="0"/>
                      <a:t> 2</a:t>
                    </a:r>
                    <a:r>
                      <a:rPr lang="ja-JP" altLang="en-US" sz="1200"/>
                      <a:t>・</a:t>
                    </a:r>
                    <a:r>
                      <a:rPr lang="en-US" altLang="ja-JP" sz="1200" dirty="0"/>
                      <a:t>7</a:t>
                    </a:r>
                    <a:r>
                      <a:rPr lang="ja-JP" altLang="en-US" sz="1200"/>
                      <a:t>　△ </a:t>
                    </a:r>
                    <a:r>
                      <a:rPr lang="en-US" altLang="ja-JP" sz="1200" dirty="0"/>
                      <a:t>1</a:t>
                    </a:r>
                    <a:r>
                      <a:rPr lang="ja-JP" altLang="en-US" sz="1200"/>
                      <a:t>　</a:t>
                    </a:r>
                    <a:endParaRPr lang="en-US" altLang="ja-JP" sz="1200" dirty="0"/>
                  </a:p>
                  <a:p>
                    <a:endParaRPr lang="en-US" altLang="ja-JP" sz="1200" dirty="0"/>
                  </a:p>
                  <a:p>
                    <a:r>
                      <a:rPr lang="ja-JP" altLang="en-US" sz="1200"/>
                      <a:t>本命星：六白金星（仕事・ルール）</a:t>
                    </a:r>
                    <a:endParaRPr kumimoji="1" lang="en-US" altLang="ja-JP" sz="1200" dirty="0"/>
                  </a:p>
                  <a:p>
                    <a:r>
                      <a:rPr lang="ja-JP" altLang="en-US" sz="1200"/>
                      <a:t>月命星：八白土星（チャンス・変化）</a:t>
                    </a:r>
                    <a:endParaRPr lang="en-US" altLang="ja-JP" sz="1200" dirty="0"/>
                  </a:p>
                  <a:p>
                    <a:r>
                      <a:rPr lang="ja-JP" altLang="en-US" sz="1200"/>
                      <a:t>潜在意識：四緑木星（人気・体裁）</a:t>
                    </a:r>
                    <a:endParaRPr kumimoji="1" lang="en-US" altLang="ja-JP" sz="1200" dirty="0"/>
                  </a:p>
                  <a:p>
                    <a:r>
                      <a:rPr lang="ja-JP" altLang="en-US" sz="1200"/>
                      <a:t>流れ：七赤金星（快楽・合理） </a:t>
                    </a:r>
                    <a:endParaRPr lang="en-US" altLang="ja-JP" sz="1200" dirty="0"/>
                  </a:p>
                </p:txBody>
              </p:sp>
              <p:sp>
                <p:nvSpPr>
                  <p:cNvPr id="64" name="テキスト ボックス 63">
                    <a:extLst>
                      <a:ext uri="{FF2B5EF4-FFF2-40B4-BE49-F238E27FC236}">
                        <a16:creationId xmlns:a16="http://schemas.microsoft.com/office/drawing/2014/main" id="{4E5B306C-503D-F243-9FEA-980CDA121032}"/>
                      </a:ext>
                    </a:extLst>
                  </p:cNvPr>
                  <p:cNvSpPr txBox="1"/>
                  <p:nvPr/>
                </p:nvSpPr>
                <p:spPr>
                  <a:xfrm>
                    <a:off x="3997413" y="1661065"/>
                    <a:ext cx="2421092" cy="584775"/>
                  </a:xfrm>
                  <a:prstGeom prst="rect">
                    <a:avLst/>
                  </a:prstGeom>
                  <a:noFill/>
                </p:spPr>
                <p:txBody>
                  <a:bodyPr wrap="square" rtlCol="0">
                    <a:spAutoFit/>
                  </a:bodyPr>
                  <a:lstStyle/>
                  <a:p>
                    <a:r>
                      <a:rPr lang="en-US" altLang="ja-JP" sz="3200" b="1" dirty="0"/>
                      <a:t>6</a:t>
                    </a:r>
                    <a:r>
                      <a:rPr kumimoji="1" lang="ja-JP" altLang="en-US" sz="3200" b="1"/>
                      <a:t> </a:t>
                    </a:r>
                    <a:r>
                      <a:rPr lang="en-US" altLang="ja-JP" sz="3200" b="1" dirty="0"/>
                      <a:t>-</a:t>
                    </a:r>
                    <a:r>
                      <a:rPr kumimoji="1" lang="ja-JP" altLang="en-US" sz="3200" b="1"/>
                      <a:t> </a:t>
                    </a:r>
                    <a:r>
                      <a:rPr lang="en-US" altLang="ja-JP" sz="3200" b="1" dirty="0"/>
                      <a:t>8</a:t>
                    </a:r>
                    <a:r>
                      <a:rPr kumimoji="1" lang="ja-JP" altLang="en-US" sz="3200" b="1"/>
                      <a:t> </a:t>
                    </a:r>
                    <a:r>
                      <a:rPr lang="en-US" altLang="ja-JP" sz="3200" b="1" dirty="0"/>
                      <a:t>-</a:t>
                    </a:r>
                    <a:r>
                      <a:rPr kumimoji="1" lang="ja-JP" altLang="en-US" sz="3200" b="1"/>
                      <a:t> </a:t>
                    </a:r>
                    <a:r>
                      <a:rPr lang="en-US" altLang="ja-JP" sz="3200" b="1" dirty="0"/>
                      <a:t>4</a:t>
                    </a:r>
                    <a:r>
                      <a:rPr kumimoji="1" lang="en-US" altLang="ja-JP" sz="3200" b="1" dirty="0"/>
                      <a:t> - 7</a:t>
                    </a:r>
                    <a:endParaRPr kumimoji="1" lang="ja-JP" altLang="en-US" sz="3200" b="1"/>
                  </a:p>
                </p:txBody>
              </p:sp>
            </p:grpSp>
            <p:grpSp>
              <p:nvGrpSpPr>
                <p:cNvPr id="52" name="グループ化 51">
                  <a:extLst>
                    <a:ext uri="{FF2B5EF4-FFF2-40B4-BE49-F238E27FC236}">
                      <a16:creationId xmlns:a16="http://schemas.microsoft.com/office/drawing/2014/main" id="{4D59DDB7-6A77-F14F-8172-F6CBA2BB501E}"/>
                    </a:ext>
                  </a:extLst>
                </p:cNvPr>
                <p:cNvGrpSpPr/>
                <p:nvPr/>
              </p:nvGrpSpPr>
              <p:grpSpPr>
                <a:xfrm>
                  <a:off x="4008011" y="2290172"/>
                  <a:ext cx="1953665" cy="386973"/>
                  <a:chOff x="4334551" y="741336"/>
                  <a:chExt cx="1953665" cy="386973"/>
                </a:xfrm>
              </p:grpSpPr>
              <p:sp>
                <p:nvSpPr>
                  <p:cNvPr id="54" name="円/楕円 53">
                    <a:extLst>
                      <a:ext uri="{FF2B5EF4-FFF2-40B4-BE49-F238E27FC236}">
                        <a16:creationId xmlns:a16="http://schemas.microsoft.com/office/drawing/2014/main" id="{35D341AA-2A91-A34F-B3A3-92466548201D}"/>
                      </a:ext>
                    </a:extLst>
                  </p:cNvPr>
                  <p:cNvSpPr/>
                  <p:nvPr/>
                </p:nvSpPr>
                <p:spPr>
                  <a:xfrm>
                    <a:off x="5396248" y="741336"/>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木</a:t>
                    </a:r>
                    <a:endParaRPr kumimoji="1" lang="ja-JP" altLang="en-US">
                      <a:solidFill>
                        <a:schemeClr val="tx1"/>
                      </a:solidFill>
                    </a:endParaRPr>
                  </a:p>
                </p:txBody>
              </p:sp>
              <p:sp>
                <p:nvSpPr>
                  <p:cNvPr id="55" name="円/楕円 54">
                    <a:extLst>
                      <a:ext uri="{FF2B5EF4-FFF2-40B4-BE49-F238E27FC236}">
                        <a16:creationId xmlns:a16="http://schemas.microsoft.com/office/drawing/2014/main" id="{4B2CC8DC-22DD-E344-97C8-E1E666473D9D}"/>
                      </a:ext>
                    </a:extLst>
                  </p:cNvPr>
                  <p:cNvSpPr/>
                  <p:nvPr/>
                </p:nvSpPr>
                <p:spPr>
                  <a:xfrm>
                    <a:off x="4334551" y="747309"/>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金</a:t>
                    </a:r>
                    <a:endParaRPr kumimoji="1" lang="en-US" altLang="ja-JP" dirty="0">
                      <a:solidFill>
                        <a:schemeClr val="tx1"/>
                      </a:solidFill>
                    </a:endParaRPr>
                  </a:p>
                </p:txBody>
              </p:sp>
              <p:sp>
                <p:nvSpPr>
                  <p:cNvPr id="57" name="円/楕円 56">
                    <a:extLst>
                      <a:ext uri="{FF2B5EF4-FFF2-40B4-BE49-F238E27FC236}">
                        <a16:creationId xmlns:a16="http://schemas.microsoft.com/office/drawing/2014/main" id="{9F3DF684-CFD9-1542-BFD4-AA2344EFA25F}"/>
                      </a:ext>
                    </a:extLst>
                  </p:cNvPr>
                  <p:cNvSpPr/>
                  <p:nvPr/>
                </p:nvSpPr>
                <p:spPr>
                  <a:xfrm>
                    <a:off x="4869447" y="741336"/>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土</a:t>
                    </a:r>
                  </a:p>
                </p:txBody>
              </p:sp>
              <p:sp>
                <p:nvSpPr>
                  <p:cNvPr id="62" name="円/楕円 61">
                    <a:extLst>
                      <a:ext uri="{FF2B5EF4-FFF2-40B4-BE49-F238E27FC236}">
                        <a16:creationId xmlns:a16="http://schemas.microsoft.com/office/drawing/2014/main" id="{72D39F06-ADFC-114E-9A52-7118D5163179}"/>
                      </a:ext>
                    </a:extLst>
                  </p:cNvPr>
                  <p:cNvSpPr/>
                  <p:nvPr/>
                </p:nvSpPr>
                <p:spPr>
                  <a:xfrm>
                    <a:off x="5911087" y="741971"/>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金</a:t>
                    </a:r>
                    <a:endParaRPr kumimoji="1" lang="en-US" altLang="ja-JP" dirty="0">
                      <a:solidFill>
                        <a:schemeClr val="tx1"/>
                      </a:solidFill>
                    </a:endParaRPr>
                  </a:p>
                </p:txBody>
              </p:sp>
            </p:grpSp>
          </p:grpSp>
          <p:sp>
            <p:nvSpPr>
              <p:cNvPr id="68" name="テキスト ボックス 67">
                <a:extLst>
                  <a:ext uri="{FF2B5EF4-FFF2-40B4-BE49-F238E27FC236}">
                    <a16:creationId xmlns:a16="http://schemas.microsoft.com/office/drawing/2014/main" id="{7E4A7175-23F8-2D4C-919F-2002785CB0C8}"/>
                  </a:ext>
                </a:extLst>
              </p:cNvPr>
              <p:cNvSpPr txBox="1"/>
              <p:nvPr/>
            </p:nvSpPr>
            <p:spPr>
              <a:xfrm>
                <a:off x="557563" y="7102335"/>
                <a:ext cx="5902209" cy="415498"/>
              </a:xfrm>
              <a:prstGeom prst="rect">
                <a:avLst/>
              </a:prstGeom>
              <a:noFill/>
            </p:spPr>
            <p:txBody>
              <a:bodyPr wrap="square" rtlCol="0">
                <a:spAutoFit/>
              </a:bodyPr>
              <a:lstStyle/>
              <a:p>
                <a:r>
                  <a:rPr lang="ja-JP" altLang="en-US" sz="1050">
                    <a:solidFill>
                      <a:srgbClr val="FF0000"/>
                    </a:solidFill>
                  </a:rPr>
                  <a:t>本質的にルールを重んじ仕事熱心。対人的には野心が強くチャンスに強い傾向も持つ。潜在意識には人当たりが良く常識的な面がある。金運に恵まれドライな気質も持つ。</a:t>
                </a:r>
                <a:endParaRPr lang="en-US" altLang="ja-JP" sz="1050" dirty="0">
                  <a:solidFill>
                    <a:srgbClr val="FF0000"/>
                  </a:solidFill>
                </a:endParaRPr>
              </a:p>
            </p:txBody>
          </p:sp>
        </p:grpSp>
        <p:sp>
          <p:nvSpPr>
            <p:cNvPr id="96" name="テキスト ボックス 95">
              <a:extLst>
                <a:ext uri="{FF2B5EF4-FFF2-40B4-BE49-F238E27FC236}">
                  <a16:creationId xmlns:a16="http://schemas.microsoft.com/office/drawing/2014/main" id="{5D5B3AE3-A917-CB48-9FFB-E684CB0FE794}"/>
                </a:ext>
              </a:extLst>
            </p:cNvPr>
            <p:cNvSpPr txBox="1"/>
            <p:nvPr/>
          </p:nvSpPr>
          <p:spPr>
            <a:xfrm>
              <a:off x="3352083" y="4544145"/>
              <a:ext cx="3262432" cy="338554"/>
            </a:xfrm>
            <a:prstGeom prst="rect">
              <a:avLst/>
            </a:prstGeom>
            <a:noFill/>
          </p:spPr>
          <p:txBody>
            <a:bodyPr wrap="none" rtlCol="0">
              <a:spAutoFit/>
            </a:bodyPr>
            <a:lstStyle/>
            <a:p>
              <a:r>
                <a:rPr lang="ja-JP" altLang="en-US" sz="1600"/>
                <a:t>（大吉・中吉・小吉・小凶・凶）</a:t>
              </a:r>
              <a:endParaRPr lang="en-US" altLang="ja-JP" sz="1600" dirty="0"/>
            </a:p>
          </p:txBody>
        </p:sp>
      </p:grpSp>
      <p:grpSp>
        <p:nvGrpSpPr>
          <p:cNvPr id="6" name="グループ化 5">
            <a:extLst>
              <a:ext uri="{FF2B5EF4-FFF2-40B4-BE49-F238E27FC236}">
                <a16:creationId xmlns:a16="http://schemas.microsoft.com/office/drawing/2014/main" id="{C334C77A-4DDE-8743-91A7-196CBAD39AB4}"/>
              </a:ext>
            </a:extLst>
          </p:cNvPr>
          <p:cNvGrpSpPr/>
          <p:nvPr/>
        </p:nvGrpSpPr>
        <p:grpSpPr>
          <a:xfrm>
            <a:off x="528823" y="7120477"/>
            <a:ext cx="6148710" cy="1826800"/>
            <a:chOff x="528823" y="7120477"/>
            <a:chExt cx="6148710" cy="1826800"/>
          </a:xfrm>
        </p:grpSpPr>
        <p:grpSp>
          <p:nvGrpSpPr>
            <p:cNvPr id="53" name="グループ化 52">
              <a:extLst>
                <a:ext uri="{FF2B5EF4-FFF2-40B4-BE49-F238E27FC236}">
                  <a16:creationId xmlns:a16="http://schemas.microsoft.com/office/drawing/2014/main" id="{61C01D47-76C0-6B41-BEE2-72CE1F69664E}"/>
                </a:ext>
              </a:extLst>
            </p:cNvPr>
            <p:cNvGrpSpPr/>
            <p:nvPr/>
          </p:nvGrpSpPr>
          <p:grpSpPr>
            <a:xfrm>
              <a:off x="528823" y="7201351"/>
              <a:ext cx="5756117" cy="1745926"/>
              <a:chOff x="595256" y="1397550"/>
              <a:chExt cx="5756117" cy="1745926"/>
            </a:xfrm>
          </p:grpSpPr>
          <p:grpSp>
            <p:nvGrpSpPr>
              <p:cNvPr id="56" name="グループ化 55">
                <a:extLst>
                  <a:ext uri="{FF2B5EF4-FFF2-40B4-BE49-F238E27FC236}">
                    <a16:creationId xmlns:a16="http://schemas.microsoft.com/office/drawing/2014/main" id="{236C267B-E2DA-0E4F-ABE0-8579E60556F2}"/>
                  </a:ext>
                </a:extLst>
              </p:cNvPr>
              <p:cNvGrpSpPr/>
              <p:nvPr/>
            </p:nvGrpSpPr>
            <p:grpSpPr>
              <a:xfrm>
                <a:off x="654076" y="1397550"/>
                <a:ext cx="5697297" cy="1303040"/>
                <a:chOff x="654076" y="1397550"/>
                <a:chExt cx="5697297" cy="1303040"/>
              </a:xfrm>
            </p:grpSpPr>
            <p:grpSp>
              <p:nvGrpSpPr>
                <p:cNvPr id="59" name="グループ化 58">
                  <a:extLst>
                    <a:ext uri="{FF2B5EF4-FFF2-40B4-BE49-F238E27FC236}">
                      <a16:creationId xmlns:a16="http://schemas.microsoft.com/office/drawing/2014/main" id="{23CD9F8C-DEC0-9842-AEB8-84987E03D52D}"/>
                    </a:ext>
                  </a:extLst>
                </p:cNvPr>
                <p:cNvGrpSpPr/>
                <p:nvPr/>
              </p:nvGrpSpPr>
              <p:grpSpPr>
                <a:xfrm>
                  <a:off x="654076" y="1397550"/>
                  <a:ext cx="5697297" cy="1200329"/>
                  <a:chOff x="431653" y="1422539"/>
                  <a:chExt cx="5986852" cy="1200329"/>
                </a:xfrm>
              </p:grpSpPr>
              <p:sp>
                <p:nvSpPr>
                  <p:cNvPr id="81" name="テキスト ボックス 80">
                    <a:extLst>
                      <a:ext uri="{FF2B5EF4-FFF2-40B4-BE49-F238E27FC236}">
                        <a16:creationId xmlns:a16="http://schemas.microsoft.com/office/drawing/2014/main" id="{D5B40D07-5045-BD42-8EEF-549835D7A271}"/>
                      </a:ext>
                    </a:extLst>
                  </p:cNvPr>
                  <p:cNvSpPr txBox="1"/>
                  <p:nvPr/>
                </p:nvSpPr>
                <p:spPr>
                  <a:xfrm>
                    <a:off x="431653" y="1422539"/>
                    <a:ext cx="3220352" cy="1200329"/>
                  </a:xfrm>
                  <a:prstGeom prst="rect">
                    <a:avLst/>
                  </a:prstGeom>
                  <a:noFill/>
                </p:spPr>
                <p:txBody>
                  <a:bodyPr wrap="square" rtlCol="0">
                    <a:spAutoFit/>
                  </a:bodyPr>
                  <a:lstStyle/>
                  <a:p>
                    <a:r>
                      <a:rPr lang="ja-JP" altLang="en-US" sz="1200"/>
                      <a:t>◯　</a:t>
                    </a:r>
                    <a:r>
                      <a:rPr lang="en-US" altLang="ja-JP" sz="1200" dirty="0"/>
                      <a:t> 2</a:t>
                    </a:r>
                    <a:r>
                      <a:rPr lang="ja-JP" altLang="en-US" sz="1200"/>
                      <a:t>・</a:t>
                    </a:r>
                    <a:r>
                      <a:rPr lang="en-US" altLang="ja-JP" sz="1200" dirty="0"/>
                      <a:t>8 </a:t>
                    </a:r>
                    <a:r>
                      <a:rPr lang="ja-JP" altLang="en-US" sz="1200"/>
                      <a:t>　△  </a:t>
                    </a:r>
                    <a:r>
                      <a:rPr lang="en-US" altLang="ja-JP" sz="1200" dirty="0"/>
                      <a:t>1</a:t>
                    </a:r>
                    <a:r>
                      <a:rPr lang="ja-JP" altLang="en-US" sz="1200"/>
                      <a:t>・</a:t>
                    </a:r>
                    <a:r>
                      <a:rPr lang="en-US" altLang="ja-JP" sz="1200" dirty="0"/>
                      <a:t>7</a:t>
                    </a:r>
                    <a:r>
                      <a:rPr lang="ja-JP" altLang="en-US" sz="1200"/>
                      <a:t>　</a:t>
                    </a:r>
                    <a:endParaRPr kumimoji="1" lang="en-US" altLang="ja-JP" sz="1200" dirty="0"/>
                  </a:p>
                  <a:p>
                    <a:endParaRPr lang="en-US" altLang="ja-JP" sz="1200" dirty="0"/>
                  </a:p>
                  <a:p>
                    <a:r>
                      <a:rPr lang="ja-JP" altLang="en-US" sz="1200"/>
                      <a:t>本命星：六白金星（仕事・ルール）</a:t>
                    </a:r>
                    <a:endParaRPr kumimoji="1" lang="en-US" altLang="ja-JP" sz="1200" dirty="0"/>
                  </a:p>
                  <a:p>
                    <a:r>
                      <a:rPr lang="ja-JP" altLang="en-US" sz="1200"/>
                      <a:t>月命星：九紫火星（頭脳・カリスマ）</a:t>
                    </a:r>
                    <a:endParaRPr lang="en-US" altLang="ja-JP" sz="1200" dirty="0"/>
                  </a:p>
                  <a:p>
                    <a:r>
                      <a:rPr lang="ja-JP" altLang="en-US" sz="1200"/>
                      <a:t>潜在意識：三碧木星（健康・明るさ）</a:t>
                    </a:r>
                    <a:endParaRPr kumimoji="1" lang="en-US" altLang="ja-JP" sz="1200" dirty="0"/>
                  </a:p>
                  <a:p>
                    <a:r>
                      <a:rPr lang="ja-JP" altLang="en-US" sz="1200"/>
                      <a:t>流れ：八白土星（チャンス・変化）　</a:t>
                    </a:r>
                    <a:endParaRPr lang="en-US" altLang="ja-JP" sz="1200" dirty="0"/>
                  </a:p>
                </p:txBody>
              </p:sp>
              <p:sp>
                <p:nvSpPr>
                  <p:cNvPr id="82" name="テキスト ボックス 81">
                    <a:extLst>
                      <a:ext uri="{FF2B5EF4-FFF2-40B4-BE49-F238E27FC236}">
                        <a16:creationId xmlns:a16="http://schemas.microsoft.com/office/drawing/2014/main" id="{85C48946-04D9-C647-A300-6884F35970E8}"/>
                      </a:ext>
                    </a:extLst>
                  </p:cNvPr>
                  <p:cNvSpPr txBox="1"/>
                  <p:nvPr/>
                </p:nvSpPr>
                <p:spPr>
                  <a:xfrm>
                    <a:off x="3997413" y="1661065"/>
                    <a:ext cx="2421092" cy="584775"/>
                  </a:xfrm>
                  <a:prstGeom prst="rect">
                    <a:avLst/>
                  </a:prstGeom>
                  <a:noFill/>
                </p:spPr>
                <p:txBody>
                  <a:bodyPr wrap="square" rtlCol="0">
                    <a:spAutoFit/>
                  </a:bodyPr>
                  <a:lstStyle/>
                  <a:p>
                    <a:r>
                      <a:rPr lang="en-US" altLang="ja-JP" sz="3200" b="1" dirty="0"/>
                      <a:t>6</a:t>
                    </a:r>
                    <a:r>
                      <a:rPr kumimoji="1" lang="ja-JP" altLang="en-US" sz="3200" b="1"/>
                      <a:t> </a:t>
                    </a:r>
                    <a:r>
                      <a:rPr lang="en-US" altLang="ja-JP" sz="3200" b="1" dirty="0"/>
                      <a:t>-</a:t>
                    </a:r>
                    <a:r>
                      <a:rPr kumimoji="1" lang="ja-JP" altLang="en-US" sz="3200" b="1"/>
                      <a:t> </a:t>
                    </a:r>
                    <a:r>
                      <a:rPr kumimoji="1" lang="en-US" altLang="ja-JP" sz="3200" b="1" dirty="0"/>
                      <a:t>9</a:t>
                    </a:r>
                    <a:r>
                      <a:rPr kumimoji="1" lang="ja-JP" altLang="en-US" sz="3200" b="1"/>
                      <a:t> </a:t>
                    </a:r>
                    <a:r>
                      <a:rPr lang="en-US" altLang="ja-JP" sz="3200" b="1" dirty="0"/>
                      <a:t>-</a:t>
                    </a:r>
                    <a:r>
                      <a:rPr kumimoji="1" lang="ja-JP" altLang="en-US" sz="3200" b="1"/>
                      <a:t> </a:t>
                    </a:r>
                    <a:r>
                      <a:rPr kumimoji="1" lang="en-US" altLang="ja-JP" sz="3200" b="1" dirty="0"/>
                      <a:t>3 - </a:t>
                    </a:r>
                    <a:r>
                      <a:rPr lang="en-US" altLang="ja-JP" sz="3200" b="1" dirty="0"/>
                      <a:t>8</a:t>
                    </a:r>
                    <a:endParaRPr kumimoji="1" lang="ja-JP" altLang="en-US" sz="3200" b="1"/>
                  </a:p>
                </p:txBody>
              </p:sp>
            </p:grpSp>
            <p:grpSp>
              <p:nvGrpSpPr>
                <p:cNvPr id="60" name="グループ化 59">
                  <a:extLst>
                    <a:ext uri="{FF2B5EF4-FFF2-40B4-BE49-F238E27FC236}">
                      <a16:creationId xmlns:a16="http://schemas.microsoft.com/office/drawing/2014/main" id="{13D91AE3-7992-C141-AE97-3DD29983B94D}"/>
                    </a:ext>
                  </a:extLst>
                </p:cNvPr>
                <p:cNvGrpSpPr/>
                <p:nvPr/>
              </p:nvGrpSpPr>
              <p:grpSpPr>
                <a:xfrm>
                  <a:off x="3995654" y="2313617"/>
                  <a:ext cx="1953665" cy="386973"/>
                  <a:chOff x="4334551" y="741336"/>
                  <a:chExt cx="1953665" cy="386973"/>
                </a:xfrm>
              </p:grpSpPr>
              <p:sp>
                <p:nvSpPr>
                  <p:cNvPr id="61" name="円/楕円 60">
                    <a:extLst>
                      <a:ext uri="{FF2B5EF4-FFF2-40B4-BE49-F238E27FC236}">
                        <a16:creationId xmlns:a16="http://schemas.microsoft.com/office/drawing/2014/main" id="{23FBE5DB-9406-CB40-92BB-7A6084CCBDD2}"/>
                      </a:ext>
                    </a:extLst>
                  </p:cNvPr>
                  <p:cNvSpPr/>
                  <p:nvPr/>
                </p:nvSpPr>
                <p:spPr>
                  <a:xfrm>
                    <a:off x="5396248" y="741336"/>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木</a:t>
                    </a:r>
                    <a:endParaRPr kumimoji="1" lang="ja-JP" altLang="en-US">
                      <a:solidFill>
                        <a:schemeClr val="tx1"/>
                      </a:solidFill>
                    </a:endParaRPr>
                  </a:p>
                </p:txBody>
              </p:sp>
              <p:sp>
                <p:nvSpPr>
                  <p:cNvPr id="66" name="円/楕円 65">
                    <a:extLst>
                      <a:ext uri="{FF2B5EF4-FFF2-40B4-BE49-F238E27FC236}">
                        <a16:creationId xmlns:a16="http://schemas.microsoft.com/office/drawing/2014/main" id="{C4761028-44A8-2240-9BA3-86655EA205A1}"/>
                      </a:ext>
                    </a:extLst>
                  </p:cNvPr>
                  <p:cNvSpPr/>
                  <p:nvPr/>
                </p:nvSpPr>
                <p:spPr>
                  <a:xfrm>
                    <a:off x="4334551" y="747309"/>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金</a:t>
                    </a:r>
                    <a:endParaRPr kumimoji="1" lang="en-US" altLang="ja-JP" dirty="0">
                      <a:solidFill>
                        <a:schemeClr val="tx1"/>
                      </a:solidFill>
                    </a:endParaRPr>
                  </a:p>
                </p:txBody>
              </p:sp>
              <p:sp>
                <p:nvSpPr>
                  <p:cNvPr id="71" name="円/楕円 70">
                    <a:extLst>
                      <a:ext uri="{FF2B5EF4-FFF2-40B4-BE49-F238E27FC236}">
                        <a16:creationId xmlns:a16="http://schemas.microsoft.com/office/drawing/2014/main" id="{0F3C80FB-B110-F146-809B-7F446424EF76}"/>
                      </a:ext>
                    </a:extLst>
                  </p:cNvPr>
                  <p:cNvSpPr/>
                  <p:nvPr/>
                </p:nvSpPr>
                <p:spPr>
                  <a:xfrm>
                    <a:off x="4869447" y="741336"/>
                    <a:ext cx="377129" cy="381000"/>
                  </a:xfrm>
                  <a:prstGeom prst="ellipse">
                    <a:avLst/>
                  </a:prstGeom>
                  <a:solidFill>
                    <a:srgbClr val="FEE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火</a:t>
                    </a:r>
                    <a:endParaRPr kumimoji="1" lang="ja-JP" altLang="en-US">
                      <a:solidFill>
                        <a:schemeClr val="tx1"/>
                      </a:solidFill>
                    </a:endParaRPr>
                  </a:p>
                </p:txBody>
              </p:sp>
              <p:sp>
                <p:nvSpPr>
                  <p:cNvPr id="72" name="円/楕円 71">
                    <a:extLst>
                      <a:ext uri="{FF2B5EF4-FFF2-40B4-BE49-F238E27FC236}">
                        <a16:creationId xmlns:a16="http://schemas.microsoft.com/office/drawing/2014/main" id="{E4A99F02-F6D2-D54A-B74F-28215F3F1CDF}"/>
                      </a:ext>
                    </a:extLst>
                  </p:cNvPr>
                  <p:cNvSpPr/>
                  <p:nvPr/>
                </p:nvSpPr>
                <p:spPr>
                  <a:xfrm>
                    <a:off x="5911087" y="741971"/>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土</a:t>
                    </a:r>
                    <a:endParaRPr kumimoji="1" lang="en-US" altLang="ja-JP" dirty="0">
                      <a:solidFill>
                        <a:schemeClr val="tx1"/>
                      </a:solidFill>
                    </a:endParaRPr>
                  </a:p>
                </p:txBody>
              </p:sp>
            </p:grpSp>
          </p:grpSp>
          <p:sp>
            <p:nvSpPr>
              <p:cNvPr id="58" name="テキスト ボックス 57">
                <a:extLst>
                  <a:ext uri="{FF2B5EF4-FFF2-40B4-BE49-F238E27FC236}">
                    <a16:creationId xmlns:a16="http://schemas.microsoft.com/office/drawing/2014/main" id="{D8BF1396-8995-C840-AF51-D3566B402D78}"/>
                  </a:ext>
                </a:extLst>
              </p:cNvPr>
              <p:cNvSpPr txBox="1"/>
              <p:nvPr/>
            </p:nvSpPr>
            <p:spPr>
              <a:xfrm>
                <a:off x="595256" y="2727978"/>
                <a:ext cx="5721785" cy="415498"/>
              </a:xfrm>
              <a:prstGeom prst="rect">
                <a:avLst/>
              </a:prstGeom>
              <a:noFill/>
            </p:spPr>
            <p:txBody>
              <a:bodyPr wrap="square" rtlCol="0">
                <a:spAutoFit/>
              </a:bodyPr>
              <a:lstStyle/>
              <a:p>
                <a:r>
                  <a:rPr lang="ja-JP" altLang="en-US" sz="1050">
                    <a:solidFill>
                      <a:srgbClr val="FF0000"/>
                    </a:solidFill>
                  </a:rPr>
                  <a:t>本質的にルールを重んじ仕事熱心。対人的には頭脳明晰で強い信念を持つ。潜在意識には明るく前向な面がある。野心を持ちチャンスに強い。</a:t>
                </a:r>
              </a:p>
            </p:txBody>
          </p:sp>
        </p:grpSp>
        <p:sp>
          <p:nvSpPr>
            <p:cNvPr id="97" name="テキスト ボックス 96">
              <a:extLst>
                <a:ext uri="{FF2B5EF4-FFF2-40B4-BE49-F238E27FC236}">
                  <a16:creationId xmlns:a16="http://schemas.microsoft.com/office/drawing/2014/main" id="{3047426B-4105-844F-BD4D-595184D6D2DC}"/>
                </a:ext>
              </a:extLst>
            </p:cNvPr>
            <p:cNvSpPr txBox="1"/>
            <p:nvPr/>
          </p:nvSpPr>
          <p:spPr>
            <a:xfrm>
              <a:off x="3415101" y="7120477"/>
              <a:ext cx="3262432" cy="338554"/>
            </a:xfrm>
            <a:prstGeom prst="rect">
              <a:avLst/>
            </a:prstGeom>
            <a:noFill/>
          </p:spPr>
          <p:txBody>
            <a:bodyPr wrap="none" rtlCol="0">
              <a:spAutoFit/>
            </a:bodyPr>
            <a:lstStyle/>
            <a:p>
              <a:r>
                <a:rPr lang="ja-JP" altLang="en-US" sz="1600"/>
                <a:t>（大吉・中吉・小吉・小凶・凶）</a:t>
              </a:r>
              <a:endParaRPr lang="en-US" altLang="ja-JP" sz="1600" dirty="0"/>
            </a:p>
          </p:txBody>
        </p:sp>
      </p:grpSp>
    </p:spTree>
    <p:extLst>
      <p:ext uri="{BB962C8B-B14F-4D97-AF65-F5344CB8AC3E}">
        <p14:creationId xmlns:p14="http://schemas.microsoft.com/office/powerpoint/2010/main" val="21980363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 name="テキスト ボックス 77">
            <a:extLst>
              <a:ext uri="{FF2B5EF4-FFF2-40B4-BE49-F238E27FC236}">
                <a16:creationId xmlns:a16="http://schemas.microsoft.com/office/drawing/2014/main" id="{1F5A6B5E-401B-054E-90DD-7AC4A269A279}"/>
              </a:ext>
            </a:extLst>
          </p:cNvPr>
          <p:cNvSpPr txBox="1"/>
          <p:nvPr/>
        </p:nvSpPr>
        <p:spPr>
          <a:xfrm>
            <a:off x="634838" y="331424"/>
            <a:ext cx="6223162" cy="584775"/>
          </a:xfrm>
          <a:prstGeom prst="rect">
            <a:avLst/>
          </a:prstGeom>
          <a:noFill/>
        </p:spPr>
        <p:txBody>
          <a:bodyPr wrap="square" rtlCol="0">
            <a:spAutoFit/>
          </a:bodyPr>
          <a:lstStyle/>
          <a:p>
            <a:r>
              <a:rPr lang="ja-JP" altLang="en-US" sz="3200" b="1"/>
              <a:t>七赤金星</a:t>
            </a:r>
            <a:r>
              <a:rPr lang="ja-JP" altLang="en-US" sz="2000" b="1"/>
              <a:t>（しちせききんせい）</a:t>
            </a:r>
            <a:endParaRPr kumimoji="1" lang="ja-JP" altLang="en-US" sz="2000" b="1"/>
          </a:p>
        </p:txBody>
      </p:sp>
      <p:sp>
        <p:nvSpPr>
          <p:cNvPr id="50" name="テキスト ボックス 49">
            <a:extLst>
              <a:ext uri="{FF2B5EF4-FFF2-40B4-BE49-F238E27FC236}">
                <a16:creationId xmlns:a16="http://schemas.microsoft.com/office/drawing/2014/main" id="{BF8732BB-669D-2C45-A5F2-0001618EF675}"/>
              </a:ext>
            </a:extLst>
          </p:cNvPr>
          <p:cNvSpPr txBox="1"/>
          <p:nvPr/>
        </p:nvSpPr>
        <p:spPr>
          <a:xfrm>
            <a:off x="5266220" y="152303"/>
            <a:ext cx="1460656" cy="253916"/>
          </a:xfrm>
          <a:prstGeom prst="rect">
            <a:avLst/>
          </a:prstGeom>
          <a:noFill/>
        </p:spPr>
        <p:txBody>
          <a:bodyPr wrap="none" rtlCol="0">
            <a:spAutoFit/>
          </a:bodyPr>
          <a:lstStyle/>
          <a:p>
            <a:r>
              <a:rPr kumimoji="1" lang="ja-JP" altLang="en-US" sz="1050"/>
              <a:t>九星氣学 </a:t>
            </a:r>
            <a:r>
              <a:rPr kumimoji="1" lang="en-US" altLang="ja-JP" sz="1050" dirty="0"/>
              <a:t>81</a:t>
            </a:r>
            <a:r>
              <a:rPr kumimoji="1" lang="ja-JP" altLang="en-US" sz="1050"/>
              <a:t> 性格一覧</a:t>
            </a:r>
          </a:p>
        </p:txBody>
      </p:sp>
      <p:sp>
        <p:nvSpPr>
          <p:cNvPr id="49" name="スライド番号プレースホルダー 3">
            <a:extLst>
              <a:ext uri="{FF2B5EF4-FFF2-40B4-BE49-F238E27FC236}">
                <a16:creationId xmlns:a16="http://schemas.microsoft.com/office/drawing/2014/main" id="{A5369D58-949C-4245-93A8-588FB33E6BCD}"/>
              </a:ext>
            </a:extLst>
          </p:cNvPr>
          <p:cNvSpPr>
            <a:spLocks noGrp="1"/>
          </p:cNvSpPr>
          <p:nvPr>
            <p:ph type="sldNum" sz="quarter" idx="12"/>
          </p:nvPr>
        </p:nvSpPr>
        <p:spPr>
          <a:xfrm>
            <a:off x="4843463" y="9181397"/>
            <a:ext cx="1543050" cy="527403"/>
          </a:xfrm>
        </p:spPr>
        <p:txBody>
          <a:bodyPr/>
          <a:lstStyle/>
          <a:p>
            <a:fld id="{1D026AE3-2BCD-4743-B55E-347788B72823}" type="slidenum">
              <a:rPr kumimoji="1" lang="ja-JP" altLang="en-US" smtClean="0"/>
              <a:t>19</a:t>
            </a:fld>
            <a:endParaRPr kumimoji="1" lang="ja-JP" altLang="en-US"/>
          </a:p>
        </p:txBody>
      </p:sp>
      <p:grpSp>
        <p:nvGrpSpPr>
          <p:cNvPr id="2" name="グループ化 1">
            <a:extLst>
              <a:ext uri="{FF2B5EF4-FFF2-40B4-BE49-F238E27FC236}">
                <a16:creationId xmlns:a16="http://schemas.microsoft.com/office/drawing/2014/main" id="{4B467C9E-B97B-0A45-BA75-4D6995F49A91}"/>
              </a:ext>
            </a:extLst>
          </p:cNvPr>
          <p:cNvGrpSpPr/>
          <p:nvPr/>
        </p:nvGrpSpPr>
        <p:grpSpPr>
          <a:xfrm>
            <a:off x="536405" y="1894465"/>
            <a:ext cx="6006120" cy="1956138"/>
            <a:chOff x="536405" y="1894465"/>
            <a:chExt cx="6006120" cy="1956138"/>
          </a:xfrm>
        </p:grpSpPr>
        <p:grpSp>
          <p:nvGrpSpPr>
            <p:cNvPr id="6" name="グループ化 5">
              <a:extLst>
                <a:ext uri="{FF2B5EF4-FFF2-40B4-BE49-F238E27FC236}">
                  <a16:creationId xmlns:a16="http://schemas.microsoft.com/office/drawing/2014/main" id="{8949FFD8-E6B5-F34C-8BD4-06674EA21D9D}"/>
                </a:ext>
              </a:extLst>
            </p:cNvPr>
            <p:cNvGrpSpPr/>
            <p:nvPr/>
          </p:nvGrpSpPr>
          <p:grpSpPr>
            <a:xfrm>
              <a:off x="536405" y="2091104"/>
              <a:ext cx="5785189" cy="1759499"/>
              <a:chOff x="654609" y="3839379"/>
              <a:chExt cx="5785189" cy="1759499"/>
            </a:xfrm>
          </p:grpSpPr>
          <p:grpSp>
            <p:nvGrpSpPr>
              <p:cNvPr id="53" name="グループ化 52">
                <a:extLst>
                  <a:ext uri="{FF2B5EF4-FFF2-40B4-BE49-F238E27FC236}">
                    <a16:creationId xmlns:a16="http://schemas.microsoft.com/office/drawing/2014/main" id="{7713B23C-2DD1-B742-98E8-1A5260BBC582}"/>
                  </a:ext>
                </a:extLst>
              </p:cNvPr>
              <p:cNvGrpSpPr/>
              <p:nvPr/>
            </p:nvGrpSpPr>
            <p:grpSpPr>
              <a:xfrm>
                <a:off x="654609" y="3839379"/>
                <a:ext cx="5697297" cy="1252306"/>
                <a:chOff x="654076" y="1397550"/>
                <a:chExt cx="5697297" cy="1252306"/>
              </a:xfrm>
            </p:grpSpPr>
            <p:grpSp>
              <p:nvGrpSpPr>
                <p:cNvPr id="56" name="グループ化 55">
                  <a:extLst>
                    <a:ext uri="{FF2B5EF4-FFF2-40B4-BE49-F238E27FC236}">
                      <a16:creationId xmlns:a16="http://schemas.microsoft.com/office/drawing/2014/main" id="{CA7F4D2E-3D03-C147-AB32-33A96BB7600D}"/>
                    </a:ext>
                  </a:extLst>
                </p:cNvPr>
                <p:cNvGrpSpPr/>
                <p:nvPr/>
              </p:nvGrpSpPr>
              <p:grpSpPr>
                <a:xfrm>
                  <a:off x="654076" y="1397550"/>
                  <a:ext cx="5697297" cy="1200329"/>
                  <a:chOff x="431653" y="1422539"/>
                  <a:chExt cx="5986852" cy="1200329"/>
                </a:xfrm>
              </p:grpSpPr>
              <p:sp>
                <p:nvSpPr>
                  <p:cNvPr id="71" name="テキスト ボックス 70">
                    <a:extLst>
                      <a:ext uri="{FF2B5EF4-FFF2-40B4-BE49-F238E27FC236}">
                        <a16:creationId xmlns:a16="http://schemas.microsoft.com/office/drawing/2014/main" id="{9BB79840-11CE-A94C-AC5F-97B6E7AAF9E3}"/>
                      </a:ext>
                    </a:extLst>
                  </p:cNvPr>
                  <p:cNvSpPr txBox="1"/>
                  <p:nvPr/>
                </p:nvSpPr>
                <p:spPr>
                  <a:xfrm>
                    <a:off x="431653" y="1422539"/>
                    <a:ext cx="3087492" cy="1200329"/>
                  </a:xfrm>
                  <a:prstGeom prst="rect">
                    <a:avLst/>
                  </a:prstGeom>
                  <a:noFill/>
                </p:spPr>
                <p:txBody>
                  <a:bodyPr wrap="square" rtlCol="0">
                    <a:spAutoFit/>
                  </a:bodyPr>
                  <a:lstStyle/>
                  <a:p>
                    <a:r>
                      <a:rPr lang="ja-JP" altLang="en-US" sz="1200"/>
                      <a:t>◯　</a:t>
                    </a:r>
                    <a:r>
                      <a:rPr lang="en-US" altLang="ja-JP" sz="1200" dirty="0"/>
                      <a:t> 6 </a:t>
                    </a:r>
                    <a:r>
                      <a:rPr lang="ja-JP" altLang="en-US" sz="1200"/>
                      <a:t>　△  </a:t>
                    </a:r>
                    <a:r>
                      <a:rPr lang="en-US" altLang="ja-JP" sz="1200" dirty="0"/>
                      <a:t>2</a:t>
                    </a:r>
                    <a:r>
                      <a:rPr lang="ja-JP" altLang="en-US" sz="1200"/>
                      <a:t>・</a:t>
                    </a:r>
                    <a:r>
                      <a:rPr lang="en-US" altLang="ja-JP" sz="1200" dirty="0"/>
                      <a:t>8</a:t>
                    </a:r>
                    <a:r>
                      <a:rPr lang="ja-JP" altLang="en-US" sz="1200"/>
                      <a:t>　</a:t>
                    </a:r>
                    <a:endParaRPr lang="en-US" altLang="ja-JP" sz="1200" dirty="0"/>
                  </a:p>
                  <a:p>
                    <a:endParaRPr lang="en-US" altLang="ja-JP" sz="1200" dirty="0"/>
                  </a:p>
                  <a:p>
                    <a:r>
                      <a:rPr lang="ja-JP" altLang="en-US" sz="1200"/>
                      <a:t>本命星：七赤金星（快楽・合理） </a:t>
                    </a:r>
                    <a:endParaRPr kumimoji="1" lang="en-US" altLang="ja-JP" sz="1200" dirty="0"/>
                  </a:p>
                  <a:p>
                    <a:r>
                      <a:rPr lang="ja-JP" altLang="en-US" sz="1200"/>
                      <a:t>月命星：一白水星（人情・アイデア）</a:t>
                    </a:r>
                    <a:endParaRPr lang="en-US" altLang="ja-JP" sz="1200" dirty="0"/>
                  </a:p>
                  <a:p>
                    <a:r>
                      <a:rPr lang="ja-JP" altLang="en-US" sz="1200"/>
                      <a:t>潜在意識：四緑木星（人気・体裁）</a:t>
                    </a:r>
                    <a:endParaRPr kumimoji="1" lang="en-US" altLang="ja-JP" sz="1200" dirty="0"/>
                  </a:p>
                  <a:p>
                    <a:r>
                      <a:rPr lang="ja-JP" altLang="en-US" sz="1200"/>
                      <a:t>流れ：八白土星（チャンス・変化）</a:t>
                    </a:r>
                  </a:p>
                </p:txBody>
              </p:sp>
              <p:sp>
                <p:nvSpPr>
                  <p:cNvPr id="72" name="テキスト ボックス 71">
                    <a:extLst>
                      <a:ext uri="{FF2B5EF4-FFF2-40B4-BE49-F238E27FC236}">
                        <a16:creationId xmlns:a16="http://schemas.microsoft.com/office/drawing/2014/main" id="{71DB9150-5133-9441-8857-62A1FBAD53C5}"/>
                      </a:ext>
                    </a:extLst>
                  </p:cNvPr>
                  <p:cNvSpPr txBox="1"/>
                  <p:nvPr/>
                </p:nvSpPr>
                <p:spPr>
                  <a:xfrm>
                    <a:off x="3997413" y="1661065"/>
                    <a:ext cx="2421092" cy="584775"/>
                  </a:xfrm>
                  <a:prstGeom prst="rect">
                    <a:avLst/>
                  </a:prstGeom>
                  <a:noFill/>
                </p:spPr>
                <p:txBody>
                  <a:bodyPr wrap="square" rtlCol="0">
                    <a:spAutoFit/>
                  </a:bodyPr>
                  <a:lstStyle/>
                  <a:p>
                    <a:r>
                      <a:rPr kumimoji="1" lang="en-US" altLang="ja-JP" sz="3200" b="1" dirty="0"/>
                      <a:t>7</a:t>
                    </a:r>
                    <a:r>
                      <a:rPr kumimoji="1" lang="ja-JP" altLang="en-US" sz="3200" b="1"/>
                      <a:t> </a:t>
                    </a:r>
                    <a:r>
                      <a:rPr lang="en-US" altLang="ja-JP" sz="3200" b="1" dirty="0"/>
                      <a:t>-</a:t>
                    </a:r>
                    <a:r>
                      <a:rPr kumimoji="1" lang="ja-JP" altLang="en-US" sz="3200" b="1"/>
                      <a:t> </a:t>
                    </a:r>
                    <a:r>
                      <a:rPr kumimoji="1" lang="en-US" altLang="ja-JP" sz="3200" b="1" dirty="0"/>
                      <a:t>1</a:t>
                    </a:r>
                    <a:r>
                      <a:rPr kumimoji="1" lang="ja-JP" altLang="en-US" sz="3200" b="1"/>
                      <a:t> </a:t>
                    </a:r>
                    <a:r>
                      <a:rPr lang="en-US" altLang="ja-JP" sz="3200" b="1" dirty="0"/>
                      <a:t>-</a:t>
                    </a:r>
                    <a:r>
                      <a:rPr kumimoji="1" lang="ja-JP" altLang="en-US" sz="3200" b="1"/>
                      <a:t> </a:t>
                    </a:r>
                    <a:r>
                      <a:rPr kumimoji="1" lang="en-US" altLang="ja-JP" sz="3200" b="1" dirty="0"/>
                      <a:t>4 - 8</a:t>
                    </a:r>
                    <a:endParaRPr kumimoji="1" lang="ja-JP" altLang="en-US" sz="3200" b="1"/>
                  </a:p>
                </p:txBody>
              </p:sp>
            </p:grpSp>
            <p:grpSp>
              <p:nvGrpSpPr>
                <p:cNvPr id="58" name="グループ化 57">
                  <a:extLst>
                    <a:ext uri="{FF2B5EF4-FFF2-40B4-BE49-F238E27FC236}">
                      <a16:creationId xmlns:a16="http://schemas.microsoft.com/office/drawing/2014/main" id="{77A610E6-DB35-694E-97A2-49C01B31A017}"/>
                    </a:ext>
                  </a:extLst>
                </p:cNvPr>
                <p:cNvGrpSpPr/>
                <p:nvPr/>
              </p:nvGrpSpPr>
              <p:grpSpPr>
                <a:xfrm>
                  <a:off x="4047377" y="2262883"/>
                  <a:ext cx="1953665" cy="386973"/>
                  <a:chOff x="4334551" y="741336"/>
                  <a:chExt cx="1953665" cy="386973"/>
                </a:xfrm>
              </p:grpSpPr>
              <p:sp>
                <p:nvSpPr>
                  <p:cNvPr id="59" name="円/楕円 58">
                    <a:extLst>
                      <a:ext uri="{FF2B5EF4-FFF2-40B4-BE49-F238E27FC236}">
                        <a16:creationId xmlns:a16="http://schemas.microsoft.com/office/drawing/2014/main" id="{F0B5DC3F-5E24-0842-A484-20C691D9EA72}"/>
                      </a:ext>
                    </a:extLst>
                  </p:cNvPr>
                  <p:cNvSpPr/>
                  <p:nvPr/>
                </p:nvSpPr>
                <p:spPr>
                  <a:xfrm>
                    <a:off x="5396248" y="741336"/>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木</a:t>
                    </a:r>
                    <a:endParaRPr kumimoji="1" lang="ja-JP" altLang="en-US">
                      <a:solidFill>
                        <a:schemeClr val="tx1"/>
                      </a:solidFill>
                    </a:endParaRPr>
                  </a:p>
                </p:txBody>
              </p:sp>
              <p:sp>
                <p:nvSpPr>
                  <p:cNvPr id="60" name="円/楕円 59">
                    <a:extLst>
                      <a:ext uri="{FF2B5EF4-FFF2-40B4-BE49-F238E27FC236}">
                        <a16:creationId xmlns:a16="http://schemas.microsoft.com/office/drawing/2014/main" id="{DA36A3B6-9A4B-1F46-A3BD-F56DEB0B9B5F}"/>
                      </a:ext>
                    </a:extLst>
                  </p:cNvPr>
                  <p:cNvSpPr/>
                  <p:nvPr/>
                </p:nvSpPr>
                <p:spPr>
                  <a:xfrm>
                    <a:off x="4334551" y="747309"/>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金</a:t>
                    </a:r>
                    <a:endParaRPr kumimoji="1" lang="en-US" altLang="ja-JP" dirty="0">
                      <a:solidFill>
                        <a:schemeClr val="tx1"/>
                      </a:solidFill>
                    </a:endParaRPr>
                  </a:p>
                </p:txBody>
              </p:sp>
              <p:sp>
                <p:nvSpPr>
                  <p:cNvPr id="61" name="円/楕円 60">
                    <a:extLst>
                      <a:ext uri="{FF2B5EF4-FFF2-40B4-BE49-F238E27FC236}">
                        <a16:creationId xmlns:a16="http://schemas.microsoft.com/office/drawing/2014/main" id="{EB633995-7717-CC4C-8EA7-3B2E13AA25C6}"/>
                      </a:ext>
                    </a:extLst>
                  </p:cNvPr>
                  <p:cNvSpPr/>
                  <p:nvPr/>
                </p:nvSpPr>
                <p:spPr>
                  <a:xfrm>
                    <a:off x="4869447" y="741336"/>
                    <a:ext cx="377129" cy="381000"/>
                  </a:xfrm>
                  <a:prstGeom prst="ellips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水</a:t>
                    </a:r>
                  </a:p>
                </p:txBody>
              </p:sp>
              <p:sp>
                <p:nvSpPr>
                  <p:cNvPr id="66" name="円/楕円 65">
                    <a:extLst>
                      <a:ext uri="{FF2B5EF4-FFF2-40B4-BE49-F238E27FC236}">
                        <a16:creationId xmlns:a16="http://schemas.microsoft.com/office/drawing/2014/main" id="{C8DC4DD3-78D8-7C42-A1E3-016081A049EB}"/>
                      </a:ext>
                    </a:extLst>
                  </p:cNvPr>
                  <p:cNvSpPr/>
                  <p:nvPr/>
                </p:nvSpPr>
                <p:spPr>
                  <a:xfrm>
                    <a:off x="5911087" y="741971"/>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土</a:t>
                    </a:r>
                    <a:endParaRPr kumimoji="1" lang="en-US" altLang="ja-JP" dirty="0">
                      <a:solidFill>
                        <a:schemeClr val="tx1"/>
                      </a:solidFill>
                    </a:endParaRPr>
                  </a:p>
                </p:txBody>
              </p:sp>
            </p:grpSp>
          </p:grpSp>
          <p:sp>
            <p:nvSpPr>
              <p:cNvPr id="41" name="テキスト ボックス 40">
                <a:extLst>
                  <a:ext uri="{FF2B5EF4-FFF2-40B4-BE49-F238E27FC236}">
                    <a16:creationId xmlns:a16="http://schemas.microsoft.com/office/drawing/2014/main" id="{F8B534B8-D567-DE46-A302-7BFC8B8579D4}"/>
                  </a:ext>
                </a:extLst>
              </p:cNvPr>
              <p:cNvSpPr txBox="1"/>
              <p:nvPr/>
            </p:nvSpPr>
            <p:spPr>
              <a:xfrm>
                <a:off x="718013" y="5183380"/>
                <a:ext cx="5721785" cy="415498"/>
              </a:xfrm>
              <a:prstGeom prst="rect">
                <a:avLst/>
              </a:prstGeom>
              <a:noFill/>
            </p:spPr>
            <p:txBody>
              <a:bodyPr wrap="square" rtlCol="0">
                <a:spAutoFit/>
              </a:bodyPr>
              <a:lstStyle/>
              <a:p>
                <a:r>
                  <a:rPr lang="ja-JP" altLang="en-US" sz="1050">
                    <a:solidFill>
                      <a:srgbClr val="FF0000"/>
                    </a:solidFill>
                  </a:rPr>
                  <a:t>本質的に金運に恵まれドライな気質を持つ。 対人的には人情に厚く人に優しい。潜在意識には人当たりが良く常識的な面を持つ。野心が強くチャンスに強い。</a:t>
                </a:r>
              </a:p>
            </p:txBody>
          </p:sp>
        </p:grpSp>
        <p:sp>
          <p:nvSpPr>
            <p:cNvPr id="51" name="テキスト ボックス 50">
              <a:extLst>
                <a:ext uri="{FF2B5EF4-FFF2-40B4-BE49-F238E27FC236}">
                  <a16:creationId xmlns:a16="http://schemas.microsoft.com/office/drawing/2014/main" id="{B61B25DE-32D2-1448-8BF9-2C6F7973C5BA}"/>
                </a:ext>
              </a:extLst>
            </p:cNvPr>
            <p:cNvSpPr txBox="1"/>
            <p:nvPr/>
          </p:nvSpPr>
          <p:spPr>
            <a:xfrm>
              <a:off x="3280093" y="1894465"/>
              <a:ext cx="3262432" cy="338554"/>
            </a:xfrm>
            <a:prstGeom prst="rect">
              <a:avLst/>
            </a:prstGeom>
            <a:noFill/>
          </p:spPr>
          <p:txBody>
            <a:bodyPr wrap="none" rtlCol="0">
              <a:spAutoFit/>
            </a:bodyPr>
            <a:lstStyle/>
            <a:p>
              <a:r>
                <a:rPr lang="ja-JP" altLang="en-US" sz="1600"/>
                <a:t>（大吉・中吉・小吉・小凶・凶）</a:t>
              </a:r>
              <a:endParaRPr lang="en-US" altLang="ja-JP" sz="1600" dirty="0"/>
            </a:p>
          </p:txBody>
        </p:sp>
      </p:grpSp>
      <p:grpSp>
        <p:nvGrpSpPr>
          <p:cNvPr id="3" name="グループ化 2">
            <a:extLst>
              <a:ext uri="{FF2B5EF4-FFF2-40B4-BE49-F238E27FC236}">
                <a16:creationId xmlns:a16="http://schemas.microsoft.com/office/drawing/2014/main" id="{30DAEF17-5789-1F46-96BE-8D8B5CCD6770}"/>
              </a:ext>
            </a:extLst>
          </p:cNvPr>
          <p:cNvGrpSpPr/>
          <p:nvPr/>
        </p:nvGrpSpPr>
        <p:grpSpPr>
          <a:xfrm>
            <a:off x="480624" y="4544145"/>
            <a:ext cx="6133891" cy="2005384"/>
            <a:chOff x="480624" y="4544145"/>
            <a:chExt cx="6133891" cy="2005384"/>
          </a:xfrm>
        </p:grpSpPr>
        <p:grpSp>
          <p:nvGrpSpPr>
            <p:cNvPr id="7" name="グループ化 6">
              <a:extLst>
                <a:ext uri="{FF2B5EF4-FFF2-40B4-BE49-F238E27FC236}">
                  <a16:creationId xmlns:a16="http://schemas.microsoft.com/office/drawing/2014/main" id="{C23D75E2-F5D0-9849-B49F-85C40850B377}"/>
                </a:ext>
              </a:extLst>
            </p:cNvPr>
            <p:cNvGrpSpPr/>
            <p:nvPr/>
          </p:nvGrpSpPr>
          <p:grpSpPr>
            <a:xfrm>
              <a:off x="480624" y="4808570"/>
              <a:ext cx="5786636" cy="1740959"/>
              <a:chOff x="503256" y="5849666"/>
              <a:chExt cx="5786636" cy="1740959"/>
            </a:xfrm>
          </p:grpSpPr>
          <p:grpSp>
            <p:nvGrpSpPr>
              <p:cNvPr id="83" name="グループ化 82">
                <a:extLst>
                  <a:ext uri="{FF2B5EF4-FFF2-40B4-BE49-F238E27FC236}">
                    <a16:creationId xmlns:a16="http://schemas.microsoft.com/office/drawing/2014/main" id="{6996B5A6-46B5-C848-A414-DC5562807EB6}"/>
                  </a:ext>
                </a:extLst>
              </p:cNvPr>
              <p:cNvGrpSpPr/>
              <p:nvPr/>
            </p:nvGrpSpPr>
            <p:grpSpPr>
              <a:xfrm>
                <a:off x="503256" y="5849666"/>
                <a:ext cx="5697297" cy="1249907"/>
                <a:chOff x="654076" y="1397550"/>
                <a:chExt cx="5697297" cy="1249907"/>
              </a:xfrm>
            </p:grpSpPr>
            <p:grpSp>
              <p:nvGrpSpPr>
                <p:cNvPr id="84" name="グループ化 83">
                  <a:extLst>
                    <a:ext uri="{FF2B5EF4-FFF2-40B4-BE49-F238E27FC236}">
                      <a16:creationId xmlns:a16="http://schemas.microsoft.com/office/drawing/2014/main" id="{A9C1F76A-A3B6-CF47-BFBE-FC9843422FB6}"/>
                    </a:ext>
                  </a:extLst>
                </p:cNvPr>
                <p:cNvGrpSpPr/>
                <p:nvPr/>
              </p:nvGrpSpPr>
              <p:grpSpPr>
                <a:xfrm>
                  <a:off x="654076" y="1397550"/>
                  <a:ext cx="5697297" cy="1200329"/>
                  <a:chOff x="431653" y="1422539"/>
                  <a:chExt cx="5986852" cy="1200329"/>
                </a:xfrm>
              </p:grpSpPr>
              <p:sp>
                <p:nvSpPr>
                  <p:cNvPr id="90" name="テキスト ボックス 89">
                    <a:extLst>
                      <a:ext uri="{FF2B5EF4-FFF2-40B4-BE49-F238E27FC236}">
                        <a16:creationId xmlns:a16="http://schemas.microsoft.com/office/drawing/2014/main" id="{C006472A-7171-3644-AE16-F144FBD9C2E6}"/>
                      </a:ext>
                    </a:extLst>
                  </p:cNvPr>
                  <p:cNvSpPr txBox="1"/>
                  <p:nvPr/>
                </p:nvSpPr>
                <p:spPr>
                  <a:xfrm>
                    <a:off x="431653" y="1422539"/>
                    <a:ext cx="3314354" cy="1200329"/>
                  </a:xfrm>
                  <a:prstGeom prst="rect">
                    <a:avLst/>
                  </a:prstGeom>
                  <a:noFill/>
                </p:spPr>
                <p:txBody>
                  <a:bodyPr wrap="square" rtlCol="0">
                    <a:spAutoFit/>
                  </a:bodyPr>
                  <a:lstStyle/>
                  <a:p>
                    <a:r>
                      <a:rPr lang="ja-JP" altLang="en-US" sz="1200"/>
                      <a:t>◯　</a:t>
                    </a:r>
                    <a:r>
                      <a:rPr lang="en-US" altLang="ja-JP" sz="1200" dirty="0"/>
                      <a:t> 8</a:t>
                    </a:r>
                    <a:r>
                      <a:rPr lang="ja-JP" altLang="en-US" sz="1200"/>
                      <a:t>・</a:t>
                    </a:r>
                    <a:r>
                      <a:rPr lang="en-US" altLang="ja-JP" sz="1200" dirty="0"/>
                      <a:t>6</a:t>
                    </a:r>
                    <a:r>
                      <a:rPr lang="ja-JP" altLang="en-US" sz="1200"/>
                      <a:t>　△  </a:t>
                    </a:r>
                    <a:r>
                      <a:rPr lang="en-US" altLang="ja-JP" sz="1200" dirty="0"/>
                      <a:t>1</a:t>
                    </a:r>
                    <a:r>
                      <a:rPr lang="ja-JP" altLang="en-US" sz="1200"/>
                      <a:t>　</a:t>
                    </a:r>
                    <a:endParaRPr lang="en-US" altLang="ja-JP" sz="1200" dirty="0"/>
                  </a:p>
                  <a:p>
                    <a:endParaRPr lang="en-US" altLang="ja-JP" sz="1200" dirty="0"/>
                  </a:p>
                  <a:p>
                    <a:r>
                      <a:rPr lang="ja-JP" altLang="en-US" sz="1200"/>
                      <a:t>本命星：七赤金星（快楽・合理） </a:t>
                    </a:r>
                    <a:endParaRPr kumimoji="1" lang="en-US" altLang="ja-JP" sz="1200" dirty="0"/>
                  </a:p>
                  <a:p>
                    <a:r>
                      <a:rPr lang="ja-JP" altLang="en-US" sz="1200"/>
                      <a:t>月命星：二黒土星（家庭・地道）</a:t>
                    </a:r>
                    <a:endParaRPr lang="en-US" altLang="ja-JP" sz="1200" dirty="0"/>
                  </a:p>
                  <a:p>
                    <a:r>
                      <a:rPr lang="ja-JP" altLang="en-US" sz="1200"/>
                      <a:t>潜在意識：三碧木星（健康・明るさ）</a:t>
                    </a:r>
                    <a:endParaRPr kumimoji="1" lang="en-US" altLang="ja-JP" sz="1200" dirty="0"/>
                  </a:p>
                  <a:p>
                    <a:r>
                      <a:rPr lang="ja-JP" altLang="en-US" sz="1200"/>
                      <a:t>流れ：九紫火星（頭脳・カリスマ）</a:t>
                    </a:r>
                    <a:endParaRPr lang="en-US" altLang="ja-JP" sz="1200" dirty="0"/>
                  </a:p>
                </p:txBody>
              </p:sp>
              <p:sp>
                <p:nvSpPr>
                  <p:cNvPr id="91" name="テキスト ボックス 90">
                    <a:extLst>
                      <a:ext uri="{FF2B5EF4-FFF2-40B4-BE49-F238E27FC236}">
                        <a16:creationId xmlns:a16="http://schemas.microsoft.com/office/drawing/2014/main" id="{A0CADB62-D690-514F-BA01-9A03B7438155}"/>
                      </a:ext>
                    </a:extLst>
                  </p:cNvPr>
                  <p:cNvSpPr txBox="1"/>
                  <p:nvPr/>
                </p:nvSpPr>
                <p:spPr>
                  <a:xfrm>
                    <a:off x="3997413" y="1661065"/>
                    <a:ext cx="2421092" cy="584775"/>
                  </a:xfrm>
                  <a:prstGeom prst="rect">
                    <a:avLst/>
                  </a:prstGeom>
                  <a:noFill/>
                </p:spPr>
                <p:txBody>
                  <a:bodyPr wrap="square" rtlCol="0">
                    <a:spAutoFit/>
                  </a:bodyPr>
                  <a:lstStyle/>
                  <a:p>
                    <a:r>
                      <a:rPr kumimoji="1" lang="en-US" altLang="ja-JP" sz="3200" b="1" dirty="0"/>
                      <a:t>7</a:t>
                    </a:r>
                    <a:r>
                      <a:rPr kumimoji="1" lang="ja-JP" altLang="en-US" sz="3200" b="1"/>
                      <a:t> </a:t>
                    </a:r>
                    <a:r>
                      <a:rPr lang="en-US" altLang="ja-JP" sz="3200" b="1" dirty="0"/>
                      <a:t>-</a:t>
                    </a:r>
                    <a:r>
                      <a:rPr kumimoji="1" lang="ja-JP" altLang="en-US" sz="3200" b="1"/>
                      <a:t> </a:t>
                    </a:r>
                    <a:r>
                      <a:rPr lang="en-US" altLang="ja-JP" sz="3200" b="1" dirty="0"/>
                      <a:t>2</a:t>
                    </a:r>
                    <a:r>
                      <a:rPr kumimoji="1" lang="ja-JP" altLang="en-US" sz="3200" b="1"/>
                      <a:t> </a:t>
                    </a:r>
                    <a:r>
                      <a:rPr lang="en-US" altLang="ja-JP" sz="3200" b="1" dirty="0"/>
                      <a:t>-</a:t>
                    </a:r>
                    <a:r>
                      <a:rPr kumimoji="1" lang="ja-JP" altLang="en-US" sz="3200" b="1"/>
                      <a:t> </a:t>
                    </a:r>
                    <a:r>
                      <a:rPr lang="en-US" altLang="ja-JP" sz="3200" b="1" dirty="0"/>
                      <a:t>3</a:t>
                    </a:r>
                    <a:r>
                      <a:rPr kumimoji="1" lang="en-US" altLang="ja-JP" sz="3200" b="1" dirty="0"/>
                      <a:t> - </a:t>
                    </a:r>
                    <a:r>
                      <a:rPr lang="en-US" altLang="ja-JP" sz="3200" b="1" dirty="0"/>
                      <a:t>9</a:t>
                    </a:r>
                    <a:endParaRPr kumimoji="1" lang="ja-JP" altLang="en-US" sz="3200" b="1"/>
                  </a:p>
                </p:txBody>
              </p:sp>
            </p:grpSp>
            <p:grpSp>
              <p:nvGrpSpPr>
                <p:cNvPr id="85" name="グループ化 84">
                  <a:extLst>
                    <a:ext uri="{FF2B5EF4-FFF2-40B4-BE49-F238E27FC236}">
                      <a16:creationId xmlns:a16="http://schemas.microsoft.com/office/drawing/2014/main" id="{4EB5612E-E47E-C54E-B1BE-6F0AF6D89CA7}"/>
                    </a:ext>
                  </a:extLst>
                </p:cNvPr>
                <p:cNvGrpSpPr/>
                <p:nvPr/>
              </p:nvGrpSpPr>
              <p:grpSpPr>
                <a:xfrm>
                  <a:off x="4047377" y="2260484"/>
                  <a:ext cx="1953665" cy="386973"/>
                  <a:chOff x="4334551" y="741336"/>
                  <a:chExt cx="1953665" cy="386973"/>
                </a:xfrm>
              </p:grpSpPr>
              <p:sp>
                <p:nvSpPr>
                  <p:cNvPr id="86" name="円/楕円 85">
                    <a:extLst>
                      <a:ext uri="{FF2B5EF4-FFF2-40B4-BE49-F238E27FC236}">
                        <a16:creationId xmlns:a16="http://schemas.microsoft.com/office/drawing/2014/main" id="{9E27B790-A6A9-A74F-B9E7-69E5A689E6ED}"/>
                      </a:ext>
                    </a:extLst>
                  </p:cNvPr>
                  <p:cNvSpPr/>
                  <p:nvPr/>
                </p:nvSpPr>
                <p:spPr>
                  <a:xfrm>
                    <a:off x="5396248" y="741336"/>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木</a:t>
                    </a:r>
                    <a:endParaRPr kumimoji="1" lang="ja-JP" altLang="en-US">
                      <a:solidFill>
                        <a:schemeClr val="tx1"/>
                      </a:solidFill>
                    </a:endParaRPr>
                  </a:p>
                </p:txBody>
              </p:sp>
              <p:sp>
                <p:nvSpPr>
                  <p:cNvPr id="87" name="円/楕円 86">
                    <a:extLst>
                      <a:ext uri="{FF2B5EF4-FFF2-40B4-BE49-F238E27FC236}">
                        <a16:creationId xmlns:a16="http://schemas.microsoft.com/office/drawing/2014/main" id="{0E384B26-0540-984F-92CA-A102C52156CC}"/>
                      </a:ext>
                    </a:extLst>
                  </p:cNvPr>
                  <p:cNvSpPr/>
                  <p:nvPr/>
                </p:nvSpPr>
                <p:spPr>
                  <a:xfrm>
                    <a:off x="4334551" y="747309"/>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金</a:t>
                    </a:r>
                    <a:endParaRPr kumimoji="1" lang="en-US" altLang="ja-JP" dirty="0">
                      <a:solidFill>
                        <a:schemeClr val="tx1"/>
                      </a:solidFill>
                    </a:endParaRPr>
                  </a:p>
                </p:txBody>
              </p:sp>
              <p:sp>
                <p:nvSpPr>
                  <p:cNvPr id="88" name="円/楕円 87">
                    <a:extLst>
                      <a:ext uri="{FF2B5EF4-FFF2-40B4-BE49-F238E27FC236}">
                        <a16:creationId xmlns:a16="http://schemas.microsoft.com/office/drawing/2014/main" id="{7AB03C6B-01AC-7949-937F-0B6B176647A1}"/>
                      </a:ext>
                    </a:extLst>
                  </p:cNvPr>
                  <p:cNvSpPr/>
                  <p:nvPr/>
                </p:nvSpPr>
                <p:spPr>
                  <a:xfrm>
                    <a:off x="4869447" y="741336"/>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ja-JP" altLang="en-US">
                      <a:solidFill>
                        <a:schemeClr val="tx1"/>
                      </a:solidFill>
                    </a:endParaRPr>
                  </a:p>
                </p:txBody>
              </p:sp>
              <p:sp>
                <p:nvSpPr>
                  <p:cNvPr id="89" name="円/楕円 88">
                    <a:extLst>
                      <a:ext uri="{FF2B5EF4-FFF2-40B4-BE49-F238E27FC236}">
                        <a16:creationId xmlns:a16="http://schemas.microsoft.com/office/drawing/2014/main" id="{4FE15806-BE05-4444-94FE-8BD686B40BF8}"/>
                      </a:ext>
                    </a:extLst>
                  </p:cNvPr>
                  <p:cNvSpPr/>
                  <p:nvPr/>
                </p:nvSpPr>
                <p:spPr>
                  <a:xfrm>
                    <a:off x="5911087" y="741971"/>
                    <a:ext cx="377129" cy="381000"/>
                  </a:xfrm>
                  <a:prstGeom prst="ellipse">
                    <a:avLst/>
                  </a:prstGeom>
                  <a:solidFill>
                    <a:srgbClr val="FEE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火</a:t>
                    </a:r>
                    <a:endParaRPr kumimoji="1" lang="en-US" altLang="ja-JP" dirty="0">
                      <a:solidFill>
                        <a:schemeClr val="tx1"/>
                      </a:solidFill>
                    </a:endParaRPr>
                  </a:p>
                </p:txBody>
              </p:sp>
            </p:grpSp>
          </p:grpSp>
          <p:sp>
            <p:nvSpPr>
              <p:cNvPr id="42" name="テキスト ボックス 41">
                <a:extLst>
                  <a:ext uri="{FF2B5EF4-FFF2-40B4-BE49-F238E27FC236}">
                    <a16:creationId xmlns:a16="http://schemas.microsoft.com/office/drawing/2014/main" id="{1E949E8F-8C7B-4443-850A-75AB99143D85}"/>
                  </a:ext>
                </a:extLst>
              </p:cNvPr>
              <p:cNvSpPr txBox="1"/>
              <p:nvPr/>
            </p:nvSpPr>
            <p:spPr>
              <a:xfrm>
                <a:off x="568107" y="7175127"/>
                <a:ext cx="5721785" cy="415498"/>
              </a:xfrm>
              <a:prstGeom prst="rect">
                <a:avLst/>
              </a:prstGeom>
              <a:noFill/>
            </p:spPr>
            <p:txBody>
              <a:bodyPr wrap="square" rtlCol="0">
                <a:spAutoFit/>
              </a:bodyPr>
              <a:lstStyle/>
              <a:p>
                <a:r>
                  <a:rPr lang="ja-JP" altLang="en-US" sz="1050">
                    <a:solidFill>
                      <a:srgbClr val="FF0000"/>
                    </a:solidFill>
                  </a:rPr>
                  <a:t>本質的に金運に恵まれドライな気質を持つ。対人的には家庭的で堅実。潜在意識には前向きで明るい面がある。強い信念とプライドを合わせ持つ。</a:t>
                </a:r>
              </a:p>
            </p:txBody>
          </p:sp>
        </p:grpSp>
        <p:sp>
          <p:nvSpPr>
            <p:cNvPr id="52" name="テキスト ボックス 51">
              <a:extLst>
                <a:ext uri="{FF2B5EF4-FFF2-40B4-BE49-F238E27FC236}">
                  <a16:creationId xmlns:a16="http://schemas.microsoft.com/office/drawing/2014/main" id="{85A40A70-33A2-C649-969B-C8A9DCBBC2B6}"/>
                </a:ext>
              </a:extLst>
            </p:cNvPr>
            <p:cNvSpPr txBox="1"/>
            <p:nvPr/>
          </p:nvSpPr>
          <p:spPr>
            <a:xfrm>
              <a:off x="3352083" y="4544145"/>
              <a:ext cx="3262432" cy="338554"/>
            </a:xfrm>
            <a:prstGeom prst="rect">
              <a:avLst/>
            </a:prstGeom>
            <a:noFill/>
          </p:spPr>
          <p:txBody>
            <a:bodyPr wrap="none" rtlCol="0">
              <a:spAutoFit/>
            </a:bodyPr>
            <a:lstStyle/>
            <a:p>
              <a:r>
                <a:rPr lang="ja-JP" altLang="en-US" sz="1600"/>
                <a:t>（大吉・中吉・小吉・小凶・凶）</a:t>
              </a:r>
              <a:endParaRPr lang="en-US" altLang="ja-JP" sz="1600" dirty="0"/>
            </a:p>
          </p:txBody>
        </p:sp>
      </p:grpSp>
      <p:grpSp>
        <p:nvGrpSpPr>
          <p:cNvPr id="4" name="グループ化 3">
            <a:extLst>
              <a:ext uri="{FF2B5EF4-FFF2-40B4-BE49-F238E27FC236}">
                <a16:creationId xmlns:a16="http://schemas.microsoft.com/office/drawing/2014/main" id="{29C04DC1-A9E5-3247-AC9B-34073AE65415}"/>
              </a:ext>
            </a:extLst>
          </p:cNvPr>
          <p:cNvGrpSpPr/>
          <p:nvPr/>
        </p:nvGrpSpPr>
        <p:grpSpPr>
          <a:xfrm>
            <a:off x="491190" y="7120477"/>
            <a:ext cx="6186343" cy="1878739"/>
            <a:chOff x="491190" y="7120477"/>
            <a:chExt cx="6186343" cy="1878739"/>
          </a:xfrm>
        </p:grpSpPr>
        <p:grpSp>
          <p:nvGrpSpPr>
            <p:cNvPr id="5" name="グループ化 4">
              <a:extLst>
                <a:ext uri="{FF2B5EF4-FFF2-40B4-BE49-F238E27FC236}">
                  <a16:creationId xmlns:a16="http://schemas.microsoft.com/office/drawing/2014/main" id="{8A0CE602-8B24-6347-AA14-664B0D612D07}"/>
                </a:ext>
              </a:extLst>
            </p:cNvPr>
            <p:cNvGrpSpPr/>
            <p:nvPr/>
          </p:nvGrpSpPr>
          <p:grpSpPr>
            <a:xfrm>
              <a:off x="491190" y="7260231"/>
              <a:ext cx="5721785" cy="1738985"/>
              <a:chOff x="534920" y="7859953"/>
              <a:chExt cx="5721785" cy="1738985"/>
            </a:xfrm>
          </p:grpSpPr>
          <p:grpSp>
            <p:nvGrpSpPr>
              <p:cNvPr id="94" name="グループ化 93">
                <a:extLst>
                  <a:ext uri="{FF2B5EF4-FFF2-40B4-BE49-F238E27FC236}">
                    <a16:creationId xmlns:a16="http://schemas.microsoft.com/office/drawing/2014/main" id="{6F8DE721-75D8-C647-87D8-F9CB128A0C66}"/>
                  </a:ext>
                </a:extLst>
              </p:cNvPr>
              <p:cNvGrpSpPr/>
              <p:nvPr/>
            </p:nvGrpSpPr>
            <p:grpSpPr>
              <a:xfrm>
                <a:off x="534920" y="7859953"/>
                <a:ext cx="5697296" cy="1295717"/>
                <a:chOff x="654077" y="1397550"/>
                <a:chExt cx="5697296" cy="1295717"/>
              </a:xfrm>
            </p:grpSpPr>
            <p:grpSp>
              <p:nvGrpSpPr>
                <p:cNvPr id="95" name="グループ化 94">
                  <a:extLst>
                    <a:ext uri="{FF2B5EF4-FFF2-40B4-BE49-F238E27FC236}">
                      <a16:creationId xmlns:a16="http://schemas.microsoft.com/office/drawing/2014/main" id="{29CEEB08-6C7B-444B-9E11-58E9F7BD0363}"/>
                    </a:ext>
                  </a:extLst>
                </p:cNvPr>
                <p:cNvGrpSpPr/>
                <p:nvPr/>
              </p:nvGrpSpPr>
              <p:grpSpPr>
                <a:xfrm>
                  <a:off x="654077" y="1397550"/>
                  <a:ext cx="5697296" cy="1200329"/>
                  <a:chOff x="431654" y="1422539"/>
                  <a:chExt cx="5986851" cy="1200329"/>
                </a:xfrm>
              </p:grpSpPr>
              <p:sp>
                <p:nvSpPr>
                  <p:cNvPr id="101" name="テキスト ボックス 100">
                    <a:extLst>
                      <a:ext uri="{FF2B5EF4-FFF2-40B4-BE49-F238E27FC236}">
                        <a16:creationId xmlns:a16="http://schemas.microsoft.com/office/drawing/2014/main" id="{5C8B6CCF-26CD-D748-AE87-4F464F4594F4}"/>
                      </a:ext>
                    </a:extLst>
                  </p:cNvPr>
                  <p:cNvSpPr txBox="1"/>
                  <p:nvPr/>
                </p:nvSpPr>
                <p:spPr>
                  <a:xfrm>
                    <a:off x="431654" y="1422539"/>
                    <a:ext cx="2867600" cy="1200329"/>
                  </a:xfrm>
                  <a:prstGeom prst="rect">
                    <a:avLst/>
                  </a:prstGeom>
                  <a:noFill/>
                </p:spPr>
                <p:txBody>
                  <a:bodyPr wrap="square" rtlCol="0">
                    <a:spAutoFit/>
                  </a:bodyPr>
                  <a:lstStyle/>
                  <a:p>
                    <a:r>
                      <a:rPr lang="ja-JP" altLang="en-US" sz="1200"/>
                      <a:t>◯　</a:t>
                    </a:r>
                    <a:r>
                      <a:rPr lang="en-US" altLang="ja-JP" sz="1200" dirty="0"/>
                      <a:t> 1 </a:t>
                    </a:r>
                    <a:r>
                      <a:rPr lang="ja-JP" altLang="en-US" sz="1200"/>
                      <a:t>　△  </a:t>
                    </a:r>
                    <a:r>
                      <a:rPr lang="en-US" altLang="ja-JP" sz="1200" dirty="0"/>
                      <a:t>2</a:t>
                    </a:r>
                    <a:r>
                      <a:rPr lang="ja-JP" altLang="en-US" sz="1200"/>
                      <a:t>・</a:t>
                    </a:r>
                    <a:r>
                      <a:rPr lang="en-US" altLang="ja-JP" sz="1200" dirty="0"/>
                      <a:t>6</a:t>
                    </a:r>
                    <a:r>
                      <a:rPr lang="ja-JP" altLang="en-US" sz="1200"/>
                      <a:t>・</a:t>
                    </a:r>
                    <a:r>
                      <a:rPr lang="en-US" altLang="ja-JP" sz="1200" dirty="0"/>
                      <a:t>8</a:t>
                    </a:r>
                    <a:r>
                      <a:rPr lang="ja-JP" altLang="en-US" sz="1200"/>
                      <a:t>　</a:t>
                    </a:r>
                    <a:endParaRPr lang="en-US" altLang="ja-JP" sz="1200" dirty="0"/>
                  </a:p>
                  <a:p>
                    <a:endParaRPr lang="en-US" altLang="ja-JP" sz="1200" dirty="0"/>
                  </a:p>
                  <a:p>
                    <a:r>
                      <a:rPr lang="ja-JP" altLang="en-US" sz="1200"/>
                      <a:t>本命星：七赤金星（快楽・合理） </a:t>
                    </a:r>
                    <a:endParaRPr kumimoji="1" lang="en-US" altLang="ja-JP" sz="1200" dirty="0"/>
                  </a:p>
                  <a:p>
                    <a:r>
                      <a:rPr lang="ja-JP" altLang="en-US" sz="1200"/>
                      <a:t>月命星：三碧木星（健康・明るさ）</a:t>
                    </a:r>
                    <a:endParaRPr lang="en-US" altLang="ja-JP" sz="1200" dirty="0"/>
                  </a:p>
                  <a:p>
                    <a:r>
                      <a:rPr lang="ja-JP" altLang="en-US" sz="1200"/>
                      <a:t>潜在意識：二黒土星（家庭・地道）</a:t>
                    </a:r>
                    <a:endParaRPr kumimoji="1" lang="en-US" altLang="ja-JP" sz="1200" dirty="0"/>
                  </a:p>
                  <a:p>
                    <a:r>
                      <a:rPr lang="ja-JP" altLang="en-US" sz="1200"/>
                      <a:t>流れ：一白水星（人情・アイデア）</a:t>
                    </a:r>
                    <a:endParaRPr lang="en-US" altLang="ja-JP" sz="1200" dirty="0"/>
                  </a:p>
                </p:txBody>
              </p:sp>
              <p:sp>
                <p:nvSpPr>
                  <p:cNvPr id="102" name="テキスト ボックス 101">
                    <a:extLst>
                      <a:ext uri="{FF2B5EF4-FFF2-40B4-BE49-F238E27FC236}">
                        <a16:creationId xmlns:a16="http://schemas.microsoft.com/office/drawing/2014/main" id="{EDABBC63-BCF0-6F45-9CF9-563C457A5966}"/>
                      </a:ext>
                    </a:extLst>
                  </p:cNvPr>
                  <p:cNvSpPr txBox="1"/>
                  <p:nvPr/>
                </p:nvSpPr>
                <p:spPr>
                  <a:xfrm>
                    <a:off x="3997413" y="1661065"/>
                    <a:ext cx="2421092" cy="584775"/>
                  </a:xfrm>
                  <a:prstGeom prst="rect">
                    <a:avLst/>
                  </a:prstGeom>
                  <a:noFill/>
                </p:spPr>
                <p:txBody>
                  <a:bodyPr wrap="square" rtlCol="0">
                    <a:spAutoFit/>
                  </a:bodyPr>
                  <a:lstStyle/>
                  <a:p>
                    <a:r>
                      <a:rPr kumimoji="1" lang="en-US" altLang="ja-JP" sz="3200" b="1" dirty="0"/>
                      <a:t>7</a:t>
                    </a:r>
                    <a:r>
                      <a:rPr kumimoji="1" lang="ja-JP" altLang="en-US" sz="3200" b="1"/>
                      <a:t> </a:t>
                    </a:r>
                    <a:r>
                      <a:rPr lang="en-US" altLang="ja-JP" sz="3200" b="1" dirty="0"/>
                      <a:t>-</a:t>
                    </a:r>
                    <a:r>
                      <a:rPr kumimoji="1" lang="ja-JP" altLang="en-US" sz="3200" b="1"/>
                      <a:t> </a:t>
                    </a:r>
                    <a:r>
                      <a:rPr kumimoji="1" lang="en-US" altLang="ja-JP" sz="3200" b="1" dirty="0"/>
                      <a:t>3</a:t>
                    </a:r>
                    <a:r>
                      <a:rPr kumimoji="1" lang="ja-JP" altLang="en-US" sz="3200" b="1"/>
                      <a:t> </a:t>
                    </a:r>
                    <a:r>
                      <a:rPr lang="en-US" altLang="ja-JP" sz="3200" b="1" dirty="0"/>
                      <a:t>-</a:t>
                    </a:r>
                    <a:r>
                      <a:rPr kumimoji="1" lang="ja-JP" altLang="en-US" sz="3200" b="1"/>
                      <a:t> </a:t>
                    </a:r>
                    <a:r>
                      <a:rPr kumimoji="1" lang="en-US" altLang="ja-JP" sz="3200" b="1" dirty="0"/>
                      <a:t>2 - 1</a:t>
                    </a:r>
                    <a:endParaRPr kumimoji="1" lang="ja-JP" altLang="en-US" sz="3200" b="1"/>
                  </a:p>
                </p:txBody>
              </p:sp>
            </p:grpSp>
            <p:grpSp>
              <p:nvGrpSpPr>
                <p:cNvPr id="96" name="グループ化 95">
                  <a:extLst>
                    <a:ext uri="{FF2B5EF4-FFF2-40B4-BE49-F238E27FC236}">
                      <a16:creationId xmlns:a16="http://schemas.microsoft.com/office/drawing/2014/main" id="{4EBBEE3C-7EF0-434E-B21F-DCB918438EB7}"/>
                    </a:ext>
                  </a:extLst>
                </p:cNvPr>
                <p:cNvGrpSpPr/>
                <p:nvPr/>
              </p:nvGrpSpPr>
              <p:grpSpPr>
                <a:xfrm>
                  <a:off x="4008011" y="2306294"/>
                  <a:ext cx="1953665" cy="386973"/>
                  <a:chOff x="4334551" y="741336"/>
                  <a:chExt cx="1953665" cy="386973"/>
                </a:xfrm>
              </p:grpSpPr>
              <p:sp>
                <p:nvSpPr>
                  <p:cNvPr id="97" name="円/楕円 96">
                    <a:extLst>
                      <a:ext uri="{FF2B5EF4-FFF2-40B4-BE49-F238E27FC236}">
                        <a16:creationId xmlns:a16="http://schemas.microsoft.com/office/drawing/2014/main" id="{009C8790-314D-3141-9688-B69F1DCEC320}"/>
                      </a:ext>
                    </a:extLst>
                  </p:cNvPr>
                  <p:cNvSpPr/>
                  <p:nvPr/>
                </p:nvSpPr>
                <p:spPr>
                  <a:xfrm>
                    <a:off x="5396248" y="741336"/>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土</a:t>
                    </a:r>
                  </a:p>
                </p:txBody>
              </p:sp>
              <p:sp>
                <p:nvSpPr>
                  <p:cNvPr id="98" name="円/楕円 97">
                    <a:extLst>
                      <a:ext uri="{FF2B5EF4-FFF2-40B4-BE49-F238E27FC236}">
                        <a16:creationId xmlns:a16="http://schemas.microsoft.com/office/drawing/2014/main" id="{DB14C638-A1CD-1E46-8590-38FC81B155C1}"/>
                      </a:ext>
                    </a:extLst>
                  </p:cNvPr>
                  <p:cNvSpPr/>
                  <p:nvPr/>
                </p:nvSpPr>
                <p:spPr>
                  <a:xfrm>
                    <a:off x="4334551" y="747309"/>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金</a:t>
                    </a:r>
                    <a:endParaRPr kumimoji="1" lang="en-US" altLang="ja-JP" dirty="0">
                      <a:solidFill>
                        <a:schemeClr val="tx1"/>
                      </a:solidFill>
                    </a:endParaRPr>
                  </a:p>
                </p:txBody>
              </p:sp>
              <p:sp>
                <p:nvSpPr>
                  <p:cNvPr id="99" name="円/楕円 98">
                    <a:extLst>
                      <a:ext uri="{FF2B5EF4-FFF2-40B4-BE49-F238E27FC236}">
                        <a16:creationId xmlns:a16="http://schemas.microsoft.com/office/drawing/2014/main" id="{1132E1D7-07A1-7A48-93D9-4BE83ABFAFDD}"/>
                      </a:ext>
                    </a:extLst>
                  </p:cNvPr>
                  <p:cNvSpPr/>
                  <p:nvPr/>
                </p:nvSpPr>
                <p:spPr>
                  <a:xfrm>
                    <a:off x="4869447" y="741336"/>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木</a:t>
                    </a:r>
                  </a:p>
                </p:txBody>
              </p:sp>
              <p:sp>
                <p:nvSpPr>
                  <p:cNvPr id="100" name="円/楕円 99">
                    <a:extLst>
                      <a:ext uri="{FF2B5EF4-FFF2-40B4-BE49-F238E27FC236}">
                        <a16:creationId xmlns:a16="http://schemas.microsoft.com/office/drawing/2014/main" id="{9830D4AD-5184-BD40-BD52-0C740FDD260B}"/>
                      </a:ext>
                    </a:extLst>
                  </p:cNvPr>
                  <p:cNvSpPr/>
                  <p:nvPr/>
                </p:nvSpPr>
                <p:spPr>
                  <a:xfrm>
                    <a:off x="5911087" y="741971"/>
                    <a:ext cx="377129" cy="381000"/>
                  </a:xfrm>
                  <a:prstGeom prst="ellips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水</a:t>
                    </a:r>
                    <a:endParaRPr kumimoji="1" lang="en-US" altLang="ja-JP" dirty="0">
                      <a:solidFill>
                        <a:schemeClr val="tx1"/>
                      </a:solidFill>
                    </a:endParaRPr>
                  </a:p>
                </p:txBody>
              </p:sp>
            </p:grpSp>
          </p:grpSp>
          <p:sp>
            <p:nvSpPr>
              <p:cNvPr id="40" name="テキスト ボックス 39">
                <a:extLst>
                  <a:ext uri="{FF2B5EF4-FFF2-40B4-BE49-F238E27FC236}">
                    <a16:creationId xmlns:a16="http://schemas.microsoft.com/office/drawing/2014/main" id="{A6F28E90-40F7-F540-B48D-754A9EDBD2C0}"/>
                  </a:ext>
                </a:extLst>
              </p:cNvPr>
              <p:cNvSpPr txBox="1"/>
              <p:nvPr/>
            </p:nvSpPr>
            <p:spPr>
              <a:xfrm>
                <a:off x="534920" y="9183440"/>
                <a:ext cx="5721785" cy="415498"/>
              </a:xfrm>
              <a:prstGeom prst="rect">
                <a:avLst/>
              </a:prstGeom>
              <a:noFill/>
            </p:spPr>
            <p:txBody>
              <a:bodyPr wrap="square" rtlCol="0">
                <a:spAutoFit/>
              </a:bodyPr>
              <a:lstStyle/>
              <a:p>
                <a:r>
                  <a:rPr lang="ja-JP" altLang="en-US" sz="1050">
                    <a:solidFill>
                      <a:srgbClr val="FF0000"/>
                    </a:solidFill>
                  </a:rPr>
                  <a:t>本質的に金運に恵まれドライな気質を持つ。対人的には明るく前向き。潜在意識には家庭的で堅実な面がある。人情に厚く人に優しく、悩みやすい。</a:t>
                </a:r>
              </a:p>
            </p:txBody>
          </p:sp>
        </p:grpSp>
        <p:sp>
          <p:nvSpPr>
            <p:cNvPr id="54" name="テキスト ボックス 53">
              <a:extLst>
                <a:ext uri="{FF2B5EF4-FFF2-40B4-BE49-F238E27FC236}">
                  <a16:creationId xmlns:a16="http://schemas.microsoft.com/office/drawing/2014/main" id="{4D18CB19-FC18-4241-80C9-9EF9E6085D66}"/>
                </a:ext>
              </a:extLst>
            </p:cNvPr>
            <p:cNvSpPr txBox="1"/>
            <p:nvPr/>
          </p:nvSpPr>
          <p:spPr>
            <a:xfrm>
              <a:off x="3415101" y="7120477"/>
              <a:ext cx="3262432" cy="338554"/>
            </a:xfrm>
            <a:prstGeom prst="rect">
              <a:avLst/>
            </a:prstGeom>
            <a:noFill/>
          </p:spPr>
          <p:txBody>
            <a:bodyPr wrap="none" rtlCol="0">
              <a:spAutoFit/>
            </a:bodyPr>
            <a:lstStyle/>
            <a:p>
              <a:r>
                <a:rPr lang="ja-JP" altLang="en-US" sz="1600"/>
                <a:t>（大吉・中吉・小吉・小凶・凶）</a:t>
              </a:r>
              <a:endParaRPr lang="en-US" altLang="ja-JP" sz="1600" dirty="0"/>
            </a:p>
          </p:txBody>
        </p:sp>
      </p:grpSp>
    </p:spTree>
    <p:extLst>
      <p:ext uri="{BB962C8B-B14F-4D97-AF65-F5344CB8AC3E}">
        <p14:creationId xmlns:p14="http://schemas.microsoft.com/office/powerpoint/2010/main" val="37326687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テキスト ボックス 72">
            <a:extLst>
              <a:ext uri="{FF2B5EF4-FFF2-40B4-BE49-F238E27FC236}">
                <a16:creationId xmlns:a16="http://schemas.microsoft.com/office/drawing/2014/main" id="{4917034B-4ED0-5341-92C8-E67DFF755F7E}"/>
              </a:ext>
            </a:extLst>
          </p:cNvPr>
          <p:cNvSpPr txBox="1"/>
          <p:nvPr/>
        </p:nvSpPr>
        <p:spPr>
          <a:xfrm>
            <a:off x="5266220" y="152303"/>
            <a:ext cx="1460656" cy="253916"/>
          </a:xfrm>
          <a:prstGeom prst="rect">
            <a:avLst/>
          </a:prstGeom>
          <a:noFill/>
        </p:spPr>
        <p:txBody>
          <a:bodyPr wrap="none" rtlCol="0">
            <a:spAutoFit/>
          </a:bodyPr>
          <a:lstStyle/>
          <a:p>
            <a:r>
              <a:rPr kumimoji="1" lang="ja-JP" altLang="en-US" sz="1050"/>
              <a:t>九星氣学 </a:t>
            </a:r>
            <a:r>
              <a:rPr kumimoji="1" lang="en-US" altLang="ja-JP" sz="1050" dirty="0"/>
              <a:t>81</a:t>
            </a:r>
            <a:r>
              <a:rPr kumimoji="1" lang="ja-JP" altLang="en-US" sz="1050"/>
              <a:t> 性格一覧</a:t>
            </a:r>
          </a:p>
        </p:txBody>
      </p:sp>
      <p:sp>
        <p:nvSpPr>
          <p:cNvPr id="84" name="スライド番号プレースホルダー 3">
            <a:extLst>
              <a:ext uri="{FF2B5EF4-FFF2-40B4-BE49-F238E27FC236}">
                <a16:creationId xmlns:a16="http://schemas.microsoft.com/office/drawing/2014/main" id="{DAAAB534-CB5D-9049-ABB9-C633C2E1D7E3}"/>
              </a:ext>
            </a:extLst>
          </p:cNvPr>
          <p:cNvSpPr>
            <a:spLocks noGrp="1"/>
          </p:cNvSpPr>
          <p:nvPr>
            <p:ph type="sldNum" sz="quarter" idx="12"/>
          </p:nvPr>
        </p:nvSpPr>
        <p:spPr>
          <a:xfrm>
            <a:off x="4843463" y="9181397"/>
            <a:ext cx="1543050" cy="527403"/>
          </a:xfrm>
        </p:spPr>
        <p:txBody>
          <a:bodyPr/>
          <a:lstStyle/>
          <a:p>
            <a:fld id="{1D026AE3-2BCD-4743-B55E-347788B72823}" type="slidenum">
              <a:rPr kumimoji="1" lang="ja-JP" altLang="en-US" smtClean="0"/>
              <a:t>2</a:t>
            </a:fld>
            <a:endParaRPr kumimoji="1" lang="ja-JP" altLang="en-US"/>
          </a:p>
        </p:txBody>
      </p:sp>
      <p:grpSp>
        <p:nvGrpSpPr>
          <p:cNvPr id="2" name="グループ化 1">
            <a:extLst>
              <a:ext uri="{FF2B5EF4-FFF2-40B4-BE49-F238E27FC236}">
                <a16:creationId xmlns:a16="http://schemas.microsoft.com/office/drawing/2014/main" id="{210A5805-6FC8-BA4D-9294-1A2B83A5B306}"/>
              </a:ext>
            </a:extLst>
          </p:cNvPr>
          <p:cNvGrpSpPr/>
          <p:nvPr/>
        </p:nvGrpSpPr>
        <p:grpSpPr>
          <a:xfrm>
            <a:off x="618454" y="1894465"/>
            <a:ext cx="5924071" cy="1848374"/>
            <a:chOff x="618454" y="1894465"/>
            <a:chExt cx="5924071" cy="1848374"/>
          </a:xfrm>
        </p:grpSpPr>
        <p:grpSp>
          <p:nvGrpSpPr>
            <p:cNvPr id="92" name="グループ化 91">
              <a:extLst>
                <a:ext uri="{FF2B5EF4-FFF2-40B4-BE49-F238E27FC236}">
                  <a16:creationId xmlns:a16="http://schemas.microsoft.com/office/drawing/2014/main" id="{785811C1-2E91-1849-AFDC-7C705528A311}"/>
                </a:ext>
              </a:extLst>
            </p:cNvPr>
            <p:cNvGrpSpPr/>
            <p:nvPr/>
          </p:nvGrpSpPr>
          <p:grpSpPr>
            <a:xfrm>
              <a:off x="618454" y="1920238"/>
              <a:ext cx="5855247" cy="1822601"/>
              <a:chOff x="579126" y="3526146"/>
              <a:chExt cx="5855247" cy="1822601"/>
            </a:xfrm>
          </p:grpSpPr>
          <p:grpSp>
            <p:nvGrpSpPr>
              <p:cNvPr id="95" name="グループ化 94">
                <a:extLst>
                  <a:ext uri="{FF2B5EF4-FFF2-40B4-BE49-F238E27FC236}">
                    <a16:creationId xmlns:a16="http://schemas.microsoft.com/office/drawing/2014/main" id="{24A909E0-DCAD-F74D-B546-D759C9B84C34}"/>
                  </a:ext>
                </a:extLst>
              </p:cNvPr>
              <p:cNvGrpSpPr/>
              <p:nvPr/>
            </p:nvGrpSpPr>
            <p:grpSpPr>
              <a:xfrm>
                <a:off x="579126" y="3526146"/>
                <a:ext cx="5697297" cy="1295717"/>
                <a:chOff x="654076" y="1397550"/>
                <a:chExt cx="5697297" cy="1295717"/>
              </a:xfrm>
            </p:grpSpPr>
            <p:grpSp>
              <p:nvGrpSpPr>
                <p:cNvPr id="105" name="グループ化 104">
                  <a:extLst>
                    <a:ext uri="{FF2B5EF4-FFF2-40B4-BE49-F238E27FC236}">
                      <a16:creationId xmlns:a16="http://schemas.microsoft.com/office/drawing/2014/main" id="{1F781AE3-3A02-B847-8616-073006779177}"/>
                    </a:ext>
                  </a:extLst>
                </p:cNvPr>
                <p:cNvGrpSpPr/>
                <p:nvPr/>
              </p:nvGrpSpPr>
              <p:grpSpPr>
                <a:xfrm>
                  <a:off x="654076" y="1397550"/>
                  <a:ext cx="5697297" cy="1200329"/>
                  <a:chOff x="431653" y="1422539"/>
                  <a:chExt cx="5986852" cy="1200329"/>
                </a:xfrm>
              </p:grpSpPr>
              <p:sp>
                <p:nvSpPr>
                  <p:cNvPr id="111" name="テキスト ボックス 110">
                    <a:extLst>
                      <a:ext uri="{FF2B5EF4-FFF2-40B4-BE49-F238E27FC236}">
                        <a16:creationId xmlns:a16="http://schemas.microsoft.com/office/drawing/2014/main" id="{D02E2EBA-7039-2E4C-85A1-71BEB71D31A5}"/>
                      </a:ext>
                    </a:extLst>
                  </p:cNvPr>
                  <p:cNvSpPr txBox="1"/>
                  <p:nvPr/>
                </p:nvSpPr>
                <p:spPr>
                  <a:xfrm>
                    <a:off x="431653" y="1422539"/>
                    <a:ext cx="3112407" cy="1200329"/>
                  </a:xfrm>
                  <a:prstGeom prst="rect">
                    <a:avLst/>
                  </a:prstGeom>
                  <a:noFill/>
                </p:spPr>
                <p:txBody>
                  <a:bodyPr wrap="square" rtlCol="0">
                    <a:spAutoFit/>
                  </a:bodyPr>
                  <a:lstStyle/>
                  <a:p>
                    <a:r>
                      <a:rPr lang="ja-JP" altLang="en-US" sz="1200"/>
                      <a:t>◯　</a:t>
                    </a:r>
                    <a:r>
                      <a:rPr lang="en-US" altLang="ja-JP" sz="1200" dirty="0"/>
                      <a:t> 3</a:t>
                    </a:r>
                    <a:r>
                      <a:rPr lang="ja-JP" altLang="en-US" sz="1200"/>
                      <a:t>　△　</a:t>
                    </a:r>
                    <a:r>
                      <a:rPr lang="en-US" altLang="ja-JP" sz="1200" dirty="0"/>
                      <a:t>6</a:t>
                    </a:r>
                    <a:r>
                      <a:rPr lang="ja-JP" altLang="en-US" sz="1200"/>
                      <a:t>・</a:t>
                    </a:r>
                    <a:r>
                      <a:rPr lang="en-US" altLang="ja-JP" sz="1200" dirty="0"/>
                      <a:t>7</a:t>
                    </a:r>
                    <a:r>
                      <a:rPr lang="ja-JP" altLang="en-US" sz="1200"/>
                      <a:t>　</a:t>
                    </a:r>
                    <a:endParaRPr kumimoji="1" lang="en-US" altLang="ja-JP" sz="1200" dirty="0"/>
                  </a:p>
                  <a:p>
                    <a:endParaRPr lang="en-US" altLang="ja-JP" sz="1200" dirty="0"/>
                  </a:p>
                  <a:p>
                    <a:r>
                      <a:rPr lang="ja-JP" altLang="en-US" sz="1200"/>
                      <a:t>本命星：</a:t>
                    </a:r>
                    <a:r>
                      <a:rPr kumimoji="1" lang="ja-JP" altLang="en-US" sz="1200"/>
                      <a:t>一白水星</a:t>
                    </a:r>
                    <a:r>
                      <a:rPr lang="ja-JP" altLang="en-US" sz="1200"/>
                      <a:t>（人情・アイデア）</a:t>
                    </a:r>
                    <a:endParaRPr kumimoji="1" lang="en-US" altLang="ja-JP" sz="1200" dirty="0"/>
                  </a:p>
                  <a:p>
                    <a:r>
                      <a:rPr lang="ja-JP" altLang="en-US" sz="1200"/>
                      <a:t>月命星：四緑木星（人気・体裁）</a:t>
                    </a:r>
                    <a:endParaRPr lang="en-US" altLang="ja-JP" sz="1200" dirty="0"/>
                  </a:p>
                  <a:p>
                    <a:r>
                      <a:rPr lang="ja-JP" altLang="en-US" sz="1200"/>
                      <a:t>潜在意識：七赤金星（快楽・合理） </a:t>
                    </a:r>
                    <a:endParaRPr kumimoji="1" lang="en-US" altLang="ja-JP" sz="1200" dirty="0"/>
                  </a:p>
                  <a:p>
                    <a:r>
                      <a:rPr lang="ja-JP" altLang="en-US" sz="1200"/>
                      <a:t>流れ；八白土星（チャンス・変化）</a:t>
                    </a:r>
                    <a:endParaRPr lang="en-US" altLang="ja-JP" sz="1200" dirty="0"/>
                  </a:p>
                </p:txBody>
              </p:sp>
              <p:sp>
                <p:nvSpPr>
                  <p:cNvPr id="112" name="テキスト ボックス 111">
                    <a:extLst>
                      <a:ext uri="{FF2B5EF4-FFF2-40B4-BE49-F238E27FC236}">
                        <a16:creationId xmlns:a16="http://schemas.microsoft.com/office/drawing/2014/main" id="{E374A5E9-D802-DD41-B5A3-18DDB631BA69}"/>
                      </a:ext>
                    </a:extLst>
                  </p:cNvPr>
                  <p:cNvSpPr txBox="1"/>
                  <p:nvPr/>
                </p:nvSpPr>
                <p:spPr>
                  <a:xfrm>
                    <a:off x="3997413" y="1661065"/>
                    <a:ext cx="2421092" cy="584775"/>
                  </a:xfrm>
                  <a:prstGeom prst="rect">
                    <a:avLst/>
                  </a:prstGeom>
                  <a:noFill/>
                </p:spPr>
                <p:txBody>
                  <a:bodyPr wrap="square" rtlCol="0">
                    <a:spAutoFit/>
                  </a:bodyPr>
                  <a:lstStyle/>
                  <a:p>
                    <a:r>
                      <a:rPr kumimoji="1" lang="en-US" altLang="ja-JP" sz="3200" b="1" dirty="0"/>
                      <a:t>1</a:t>
                    </a:r>
                    <a:r>
                      <a:rPr kumimoji="1" lang="ja-JP" altLang="en-US" sz="3200" b="1"/>
                      <a:t> </a:t>
                    </a:r>
                    <a:r>
                      <a:rPr lang="en-US" altLang="ja-JP" sz="3200" b="1" dirty="0"/>
                      <a:t>-</a:t>
                    </a:r>
                    <a:r>
                      <a:rPr kumimoji="1" lang="ja-JP" altLang="en-US" sz="3200" b="1"/>
                      <a:t> </a:t>
                    </a:r>
                    <a:r>
                      <a:rPr lang="en-US" altLang="ja-JP" sz="3200" b="1" dirty="0"/>
                      <a:t>4</a:t>
                    </a:r>
                    <a:r>
                      <a:rPr kumimoji="1" lang="ja-JP" altLang="en-US" sz="3200" b="1"/>
                      <a:t> </a:t>
                    </a:r>
                    <a:r>
                      <a:rPr lang="en-US" altLang="ja-JP" sz="3200" b="1" dirty="0"/>
                      <a:t>-</a:t>
                    </a:r>
                    <a:r>
                      <a:rPr kumimoji="1" lang="ja-JP" altLang="en-US" sz="3200" b="1"/>
                      <a:t> </a:t>
                    </a:r>
                    <a:r>
                      <a:rPr lang="en-US" altLang="ja-JP" sz="3200" b="1" dirty="0"/>
                      <a:t>7</a:t>
                    </a:r>
                    <a:r>
                      <a:rPr kumimoji="1" lang="en-US" altLang="ja-JP" sz="3200" b="1" dirty="0"/>
                      <a:t> - 8</a:t>
                    </a:r>
                    <a:endParaRPr kumimoji="1" lang="ja-JP" altLang="en-US" sz="3200" b="1"/>
                  </a:p>
                </p:txBody>
              </p:sp>
            </p:grpSp>
            <p:grpSp>
              <p:nvGrpSpPr>
                <p:cNvPr id="106" name="グループ化 105">
                  <a:extLst>
                    <a:ext uri="{FF2B5EF4-FFF2-40B4-BE49-F238E27FC236}">
                      <a16:creationId xmlns:a16="http://schemas.microsoft.com/office/drawing/2014/main" id="{93E42347-BECD-AD47-8C15-80099E955E8B}"/>
                    </a:ext>
                  </a:extLst>
                </p:cNvPr>
                <p:cNvGrpSpPr/>
                <p:nvPr/>
              </p:nvGrpSpPr>
              <p:grpSpPr>
                <a:xfrm>
                  <a:off x="4008011" y="2306294"/>
                  <a:ext cx="1953665" cy="386973"/>
                  <a:chOff x="4334551" y="741336"/>
                  <a:chExt cx="1953665" cy="386973"/>
                </a:xfrm>
              </p:grpSpPr>
              <p:sp>
                <p:nvSpPr>
                  <p:cNvPr id="107" name="円/楕円 106">
                    <a:extLst>
                      <a:ext uri="{FF2B5EF4-FFF2-40B4-BE49-F238E27FC236}">
                        <a16:creationId xmlns:a16="http://schemas.microsoft.com/office/drawing/2014/main" id="{2EA7C7B8-D1BC-B448-A864-1CF75D6E6DFD}"/>
                      </a:ext>
                    </a:extLst>
                  </p:cNvPr>
                  <p:cNvSpPr/>
                  <p:nvPr/>
                </p:nvSpPr>
                <p:spPr>
                  <a:xfrm>
                    <a:off x="5396248" y="741336"/>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金</a:t>
                    </a:r>
                  </a:p>
                </p:txBody>
              </p:sp>
              <p:sp>
                <p:nvSpPr>
                  <p:cNvPr id="108" name="円/楕円 107">
                    <a:extLst>
                      <a:ext uri="{FF2B5EF4-FFF2-40B4-BE49-F238E27FC236}">
                        <a16:creationId xmlns:a16="http://schemas.microsoft.com/office/drawing/2014/main" id="{97262FAA-4A84-934F-988F-9855B1C43C42}"/>
                      </a:ext>
                    </a:extLst>
                  </p:cNvPr>
                  <p:cNvSpPr/>
                  <p:nvPr/>
                </p:nvSpPr>
                <p:spPr>
                  <a:xfrm>
                    <a:off x="4334551" y="747309"/>
                    <a:ext cx="377129" cy="381000"/>
                  </a:xfrm>
                  <a:prstGeom prst="ellips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水</a:t>
                    </a:r>
                  </a:p>
                </p:txBody>
              </p:sp>
              <p:sp>
                <p:nvSpPr>
                  <p:cNvPr id="109" name="円/楕円 108">
                    <a:extLst>
                      <a:ext uri="{FF2B5EF4-FFF2-40B4-BE49-F238E27FC236}">
                        <a16:creationId xmlns:a16="http://schemas.microsoft.com/office/drawing/2014/main" id="{57E237CE-55FF-5C46-9CF4-BE1A387B8701}"/>
                      </a:ext>
                    </a:extLst>
                  </p:cNvPr>
                  <p:cNvSpPr/>
                  <p:nvPr/>
                </p:nvSpPr>
                <p:spPr>
                  <a:xfrm>
                    <a:off x="4869447" y="741336"/>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木</a:t>
                    </a:r>
                  </a:p>
                </p:txBody>
              </p:sp>
              <p:sp>
                <p:nvSpPr>
                  <p:cNvPr id="110" name="円/楕円 109">
                    <a:extLst>
                      <a:ext uri="{FF2B5EF4-FFF2-40B4-BE49-F238E27FC236}">
                        <a16:creationId xmlns:a16="http://schemas.microsoft.com/office/drawing/2014/main" id="{DBEEA1B7-1D1F-C249-8448-D33E878CA757}"/>
                      </a:ext>
                    </a:extLst>
                  </p:cNvPr>
                  <p:cNvSpPr/>
                  <p:nvPr/>
                </p:nvSpPr>
                <p:spPr>
                  <a:xfrm>
                    <a:off x="5911087" y="741971"/>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土</a:t>
                    </a:r>
                  </a:p>
                </p:txBody>
              </p:sp>
            </p:grpSp>
          </p:grpSp>
          <p:sp>
            <p:nvSpPr>
              <p:cNvPr id="104" name="テキスト ボックス 103">
                <a:extLst>
                  <a:ext uri="{FF2B5EF4-FFF2-40B4-BE49-F238E27FC236}">
                    <a16:creationId xmlns:a16="http://schemas.microsoft.com/office/drawing/2014/main" id="{1F4CCE04-2058-4849-BE0F-9699325907C6}"/>
                  </a:ext>
                </a:extLst>
              </p:cNvPr>
              <p:cNvSpPr txBox="1"/>
              <p:nvPr/>
            </p:nvSpPr>
            <p:spPr>
              <a:xfrm>
                <a:off x="712588" y="4933249"/>
                <a:ext cx="5721785" cy="415498"/>
              </a:xfrm>
              <a:prstGeom prst="rect">
                <a:avLst/>
              </a:prstGeom>
              <a:noFill/>
            </p:spPr>
            <p:txBody>
              <a:bodyPr wrap="square" rtlCol="0">
                <a:spAutoFit/>
              </a:bodyPr>
              <a:lstStyle/>
              <a:p>
                <a:r>
                  <a:rPr lang="ja-JP" altLang="en-US" sz="1050">
                    <a:solidFill>
                      <a:srgbClr val="FF0000"/>
                    </a:solidFill>
                  </a:rPr>
                  <a:t>本質的に人情に厚く、人に優しい。対人的には人当たりが良く常識人。潜在意識には金運に恵まれドライな気質を持つ。野心が強くチャンスに強い。</a:t>
                </a:r>
                <a:endParaRPr lang="en-US" altLang="ja-JP" sz="1050" dirty="0">
                  <a:solidFill>
                    <a:srgbClr val="FF0000"/>
                  </a:solidFill>
                </a:endParaRPr>
              </a:p>
            </p:txBody>
          </p:sp>
        </p:grpSp>
        <p:sp>
          <p:nvSpPr>
            <p:cNvPr id="113" name="テキスト ボックス 112">
              <a:extLst>
                <a:ext uri="{FF2B5EF4-FFF2-40B4-BE49-F238E27FC236}">
                  <a16:creationId xmlns:a16="http://schemas.microsoft.com/office/drawing/2014/main" id="{503E31A0-8261-F94F-8166-833BA591ACF4}"/>
                </a:ext>
              </a:extLst>
            </p:cNvPr>
            <p:cNvSpPr txBox="1"/>
            <p:nvPr/>
          </p:nvSpPr>
          <p:spPr>
            <a:xfrm>
              <a:off x="3280093" y="1894465"/>
              <a:ext cx="3262432" cy="338554"/>
            </a:xfrm>
            <a:prstGeom prst="rect">
              <a:avLst/>
            </a:prstGeom>
            <a:noFill/>
          </p:spPr>
          <p:txBody>
            <a:bodyPr wrap="none" rtlCol="0">
              <a:spAutoFit/>
            </a:bodyPr>
            <a:lstStyle/>
            <a:p>
              <a:r>
                <a:rPr lang="ja-JP" altLang="en-US" sz="1600"/>
                <a:t>（大吉・中吉・小吉・小凶・凶）</a:t>
              </a:r>
              <a:endParaRPr lang="en-US" altLang="ja-JP" sz="1600" dirty="0"/>
            </a:p>
          </p:txBody>
        </p:sp>
      </p:grpSp>
      <p:grpSp>
        <p:nvGrpSpPr>
          <p:cNvPr id="3" name="グループ化 2">
            <a:extLst>
              <a:ext uri="{FF2B5EF4-FFF2-40B4-BE49-F238E27FC236}">
                <a16:creationId xmlns:a16="http://schemas.microsoft.com/office/drawing/2014/main" id="{C9FA31C3-13A6-484C-85E5-B7E07CA285AF}"/>
              </a:ext>
            </a:extLst>
          </p:cNvPr>
          <p:cNvGrpSpPr/>
          <p:nvPr/>
        </p:nvGrpSpPr>
        <p:grpSpPr>
          <a:xfrm>
            <a:off x="568107" y="4544145"/>
            <a:ext cx="6046408" cy="1728579"/>
            <a:chOff x="568107" y="4544145"/>
            <a:chExt cx="6046408" cy="1728579"/>
          </a:xfrm>
        </p:grpSpPr>
        <p:grpSp>
          <p:nvGrpSpPr>
            <p:cNvPr id="47" name="グループ化 46">
              <a:extLst>
                <a:ext uri="{FF2B5EF4-FFF2-40B4-BE49-F238E27FC236}">
                  <a16:creationId xmlns:a16="http://schemas.microsoft.com/office/drawing/2014/main" id="{A02E34A5-1AF6-6546-9623-5E8A1FF719FC}"/>
                </a:ext>
              </a:extLst>
            </p:cNvPr>
            <p:cNvGrpSpPr/>
            <p:nvPr/>
          </p:nvGrpSpPr>
          <p:grpSpPr>
            <a:xfrm>
              <a:off x="568107" y="4599872"/>
              <a:ext cx="5721785" cy="1672852"/>
              <a:chOff x="539720" y="5444880"/>
              <a:chExt cx="5721785" cy="1672852"/>
            </a:xfrm>
          </p:grpSpPr>
          <p:grpSp>
            <p:nvGrpSpPr>
              <p:cNvPr id="48" name="グループ化 47">
                <a:extLst>
                  <a:ext uri="{FF2B5EF4-FFF2-40B4-BE49-F238E27FC236}">
                    <a16:creationId xmlns:a16="http://schemas.microsoft.com/office/drawing/2014/main" id="{C4AA0907-FC22-1A45-920B-11A01B9768DD}"/>
                  </a:ext>
                </a:extLst>
              </p:cNvPr>
              <p:cNvGrpSpPr/>
              <p:nvPr/>
            </p:nvGrpSpPr>
            <p:grpSpPr>
              <a:xfrm>
                <a:off x="564136" y="5444880"/>
                <a:ext cx="5697296" cy="1252306"/>
                <a:chOff x="564136" y="5444880"/>
                <a:chExt cx="5697296" cy="1252306"/>
              </a:xfrm>
            </p:grpSpPr>
            <p:grpSp>
              <p:nvGrpSpPr>
                <p:cNvPr id="50" name="グループ化 49">
                  <a:extLst>
                    <a:ext uri="{FF2B5EF4-FFF2-40B4-BE49-F238E27FC236}">
                      <a16:creationId xmlns:a16="http://schemas.microsoft.com/office/drawing/2014/main" id="{C24F7412-8904-2E44-B178-98F7E90341F3}"/>
                    </a:ext>
                  </a:extLst>
                </p:cNvPr>
                <p:cNvGrpSpPr/>
                <p:nvPr/>
              </p:nvGrpSpPr>
              <p:grpSpPr>
                <a:xfrm>
                  <a:off x="564136" y="5444880"/>
                  <a:ext cx="5697296" cy="1200329"/>
                  <a:chOff x="431654" y="1422539"/>
                  <a:chExt cx="5986851" cy="1200329"/>
                </a:xfrm>
              </p:grpSpPr>
              <p:sp>
                <p:nvSpPr>
                  <p:cNvPr id="66" name="テキスト ボックス 65">
                    <a:extLst>
                      <a:ext uri="{FF2B5EF4-FFF2-40B4-BE49-F238E27FC236}">
                        <a16:creationId xmlns:a16="http://schemas.microsoft.com/office/drawing/2014/main" id="{E48801DA-1529-384B-9307-69A281AEAE06}"/>
                      </a:ext>
                    </a:extLst>
                  </p:cNvPr>
                  <p:cNvSpPr txBox="1"/>
                  <p:nvPr/>
                </p:nvSpPr>
                <p:spPr>
                  <a:xfrm>
                    <a:off x="431654" y="1422539"/>
                    <a:ext cx="3017582" cy="1200329"/>
                  </a:xfrm>
                  <a:prstGeom prst="rect">
                    <a:avLst/>
                  </a:prstGeom>
                  <a:noFill/>
                </p:spPr>
                <p:txBody>
                  <a:bodyPr wrap="square" rtlCol="0">
                    <a:spAutoFit/>
                  </a:bodyPr>
                  <a:lstStyle/>
                  <a:p>
                    <a:r>
                      <a:rPr lang="ja-JP" altLang="en-US" sz="1200"/>
                      <a:t>◯　</a:t>
                    </a:r>
                    <a:r>
                      <a:rPr lang="en-US" altLang="ja-JP" sz="1200" dirty="0"/>
                      <a:t> 6</a:t>
                    </a:r>
                    <a:r>
                      <a:rPr lang="ja-JP" altLang="en-US" sz="1200"/>
                      <a:t>・</a:t>
                    </a:r>
                    <a:r>
                      <a:rPr lang="en-US" altLang="ja-JP" sz="1200" dirty="0"/>
                      <a:t>7</a:t>
                    </a:r>
                    <a:r>
                      <a:rPr lang="ja-JP" altLang="en-US" sz="1200"/>
                      <a:t>　△　</a:t>
                    </a:r>
                    <a:r>
                      <a:rPr lang="en-US" altLang="ja-JP" sz="1200" dirty="0"/>
                      <a:t>3</a:t>
                    </a:r>
                    <a:r>
                      <a:rPr lang="ja-JP" altLang="en-US" sz="1200"/>
                      <a:t>・</a:t>
                    </a:r>
                    <a:r>
                      <a:rPr lang="en-US" altLang="ja-JP" sz="1200" dirty="0"/>
                      <a:t>4</a:t>
                    </a:r>
                    <a:r>
                      <a:rPr lang="ja-JP" altLang="en-US" sz="1200"/>
                      <a:t>　</a:t>
                    </a:r>
                    <a:endParaRPr kumimoji="1" lang="en-US" altLang="ja-JP" sz="1200" dirty="0"/>
                  </a:p>
                  <a:p>
                    <a:endParaRPr lang="en-US" altLang="ja-JP" sz="1200" dirty="0"/>
                  </a:p>
                  <a:p>
                    <a:r>
                      <a:rPr lang="ja-JP" altLang="en-US" sz="1200"/>
                      <a:t>本命星：</a:t>
                    </a:r>
                    <a:r>
                      <a:rPr kumimoji="1" lang="ja-JP" altLang="en-US" sz="1200"/>
                      <a:t>一白水星</a:t>
                    </a:r>
                    <a:r>
                      <a:rPr lang="ja-JP" altLang="en-US" sz="1200"/>
                      <a:t>（人情・アイデア）</a:t>
                    </a:r>
                    <a:endParaRPr kumimoji="1" lang="en-US" altLang="ja-JP" sz="1200" dirty="0"/>
                  </a:p>
                  <a:p>
                    <a:r>
                      <a:rPr lang="ja-JP" altLang="en-US" sz="1200"/>
                      <a:t>月命星：五黄土星（支配・リーダー）</a:t>
                    </a:r>
                    <a:endParaRPr lang="en-US" altLang="ja-JP" sz="1200" dirty="0"/>
                  </a:p>
                  <a:p>
                    <a:r>
                      <a:rPr lang="ja-JP" altLang="en-US" sz="1200"/>
                      <a:t>潜在意識：六白金星（仕事・ルール）</a:t>
                    </a:r>
                    <a:endParaRPr kumimoji="1" lang="en-US" altLang="ja-JP" sz="1200" dirty="0"/>
                  </a:p>
                  <a:p>
                    <a:r>
                      <a:rPr lang="ja-JP" altLang="en-US" sz="1200"/>
                      <a:t>流れ：九紫火星（頭脳・カリスマ）</a:t>
                    </a:r>
                    <a:endParaRPr lang="en-US" altLang="ja-JP" sz="1200" dirty="0"/>
                  </a:p>
                </p:txBody>
              </p:sp>
              <p:sp>
                <p:nvSpPr>
                  <p:cNvPr id="71" name="テキスト ボックス 70">
                    <a:extLst>
                      <a:ext uri="{FF2B5EF4-FFF2-40B4-BE49-F238E27FC236}">
                        <a16:creationId xmlns:a16="http://schemas.microsoft.com/office/drawing/2014/main" id="{453C9177-7B94-264F-A683-FAD3180A8643}"/>
                      </a:ext>
                    </a:extLst>
                  </p:cNvPr>
                  <p:cNvSpPr txBox="1"/>
                  <p:nvPr/>
                </p:nvSpPr>
                <p:spPr>
                  <a:xfrm>
                    <a:off x="3997413" y="1661065"/>
                    <a:ext cx="2421092" cy="584775"/>
                  </a:xfrm>
                  <a:prstGeom prst="rect">
                    <a:avLst/>
                  </a:prstGeom>
                  <a:noFill/>
                </p:spPr>
                <p:txBody>
                  <a:bodyPr wrap="square" rtlCol="0">
                    <a:spAutoFit/>
                  </a:bodyPr>
                  <a:lstStyle/>
                  <a:p>
                    <a:r>
                      <a:rPr kumimoji="1" lang="en-US" altLang="ja-JP" sz="3200" b="1" dirty="0"/>
                      <a:t>1</a:t>
                    </a:r>
                    <a:r>
                      <a:rPr kumimoji="1" lang="ja-JP" altLang="en-US" sz="3200" b="1"/>
                      <a:t> </a:t>
                    </a:r>
                    <a:r>
                      <a:rPr lang="en-US" altLang="ja-JP" sz="3200" b="1" dirty="0"/>
                      <a:t>-</a:t>
                    </a:r>
                    <a:r>
                      <a:rPr kumimoji="1" lang="ja-JP" altLang="en-US" sz="3200" b="1"/>
                      <a:t> </a:t>
                    </a:r>
                    <a:r>
                      <a:rPr kumimoji="1" lang="en-US" altLang="ja-JP" sz="3200" b="1" dirty="0"/>
                      <a:t>5</a:t>
                    </a:r>
                    <a:r>
                      <a:rPr kumimoji="1" lang="ja-JP" altLang="en-US" sz="3200" b="1"/>
                      <a:t> </a:t>
                    </a:r>
                    <a:r>
                      <a:rPr lang="en-US" altLang="ja-JP" sz="3200" b="1" dirty="0"/>
                      <a:t>-</a:t>
                    </a:r>
                    <a:r>
                      <a:rPr kumimoji="1" lang="ja-JP" altLang="en-US" sz="3200" b="1"/>
                      <a:t> </a:t>
                    </a:r>
                    <a:r>
                      <a:rPr kumimoji="1" lang="en-US" altLang="ja-JP" sz="3200" b="1" dirty="0"/>
                      <a:t>6 - 9</a:t>
                    </a:r>
                    <a:endParaRPr kumimoji="1" lang="ja-JP" altLang="en-US" sz="3200" b="1"/>
                  </a:p>
                </p:txBody>
              </p:sp>
            </p:grpSp>
            <p:grpSp>
              <p:nvGrpSpPr>
                <p:cNvPr id="51" name="グループ化 50">
                  <a:extLst>
                    <a:ext uri="{FF2B5EF4-FFF2-40B4-BE49-F238E27FC236}">
                      <a16:creationId xmlns:a16="http://schemas.microsoft.com/office/drawing/2014/main" id="{01CC2F21-9B3F-0F47-A4D0-E70EAB8A05B7}"/>
                    </a:ext>
                  </a:extLst>
                </p:cNvPr>
                <p:cNvGrpSpPr/>
                <p:nvPr/>
              </p:nvGrpSpPr>
              <p:grpSpPr>
                <a:xfrm>
                  <a:off x="3957436" y="6310213"/>
                  <a:ext cx="1953665" cy="386973"/>
                  <a:chOff x="4334551" y="741336"/>
                  <a:chExt cx="1953665" cy="386973"/>
                </a:xfrm>
              </p:grpSpPr>
              <p:sp>
                <p:nvSpPr>
                  <p:cNvPr id="53" name="円/楕円 52">
                    <a:extLst>
                      <a:ext uri="{FF2B5EF4-FFF2-40B4-BE49-F238E27FC236}">
                        <a16:creationId xmlns:a16="http://schemas.microsoft.com/office/drawing/2014/main" id="{35067E43-6ED0-F24F-A311-C11DC0DA2D8D}"/>
                      </a:ext>
                    </a:extLst>
                  </p:cNvPr>
                  <p:cNvSpPr/>
                  <p:nvPr/>
                </p:nvSpPr>
                <p:spPr>
                  <a:xfrm>
                    <a:off x="5396248" y="741336"/>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金</a:t>
                    </a:r>
                  </a:p>
                </p:txBody>
              </p:sp>
              <p:sp>
                <p:nvSpPr>
                  <p:cNvPr id="54" name="円/楕円 53">
                    <a:extLst>
                      <a:ext uri="{FF2B5EF4-FFF2-40B4-BE49-F238E27FC236}">
                        <a16:creationId xmlns:a16="http://schemas.microsoft.com/office/drawing/2014/main" id="{7C0EE81E-91FE-2E47-8D30-B5699F32138A}"/>
                      </a:ext>
                    </a:extLst>
                  </p:cNvPr>
                  <p:cNvSpPr/>
                  <p:nvPr/>
                </p:nvSpPr>
                <p:spPr>
                  <a:xfrm>
                    <a:off x="4334551" y="747309"/>
                    <a:ext cx="377129" cy="381000"/>
                  </a:xfrm>
                  <a:prstGeom prst="ellips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水</a:t>
                    </a:r>
                  </a:p>
                </p:txBody>
              </p:sp>
              <p:sp>
                <p:nvSpPr>
                  <p:cNvPr id="55" name="円/楕円 54">
                    <a:extLst>
                      <a:ext uri="{FF2B5EF4-FFF2-40B4-BE49-F238E27FC236}">
                        <a16:creationId xmlns:a16="http://schemas.microsoft.com/office/drawing/2014/main" id="{0FD2848D-D20B-3C43-822B-DBA1A56CB4E7}"/>
                      </a:ext>
                    </a:extLst>
                  </p:cNvPr>
                  <p:cNvSpPr/>
                  <p:nvPr/>
                </p:nvSpPr>
                <p:spPr>
                  <a:xfrm>
                    <a:off x="4869447" y="741336"/>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ja-JP" altLang="en-US">
                      <a:solidFill>
                        <a:schemeClr val="tx1"/>
                      </a:solidFill>
                    </a:endParaRPr>
                  </a:p>
                </p:txBody>
              </p:sp>
              <p:sp>
                <p:nvSpPr>
                  <p:cNvPr id="56" name="円/楕円 55">
                    <a:extLst>
                      <a:ext uri="{FF2B5EF4-FFF2-40B4-BE49-F238E27FC236}">
                        <a16:creationId xmlns:a16="http://schemas.microsoft.com/office/drawing/2014/main" id="{8210AE67-14D3-0245-A5D8-8340589BE3AA}"/>
                      </a:ext>
                    </a:extLst>
                  </p:cNvPr>
                  <p:cNvSpPr/>
                  <p:nvPr/>
                </p:nvSpPr>
                <p:spPr>
                  <a:xfrm>
                    <a:off x="5911087" y="741971"/>
                    <a:ext cx="377129" cy="381000"/>
                  </a:xfrm>
                  <a:prstGeom prst="ellipse">
                    <a:avLst/>
                  </a:prstGeom>
                  <a:solidFill>
                    <a:srgbClr val="FEE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火</a:t>
                    </a:r>
                    <a:endParaRPr kumimoji="1" lang="ja-JP" altLang="en-US">
                      <a:solidFill>
                        <a:schemeClr val="tx1"/>
                      </a:solidFill>
                    </a:endParaRPr>
                  </a:p>
                </p:txBody>
              </p:sp>
            </p:grpSp>
          </p:grpSp>
          <p:sp>
            <p:nvSpPr>
              <p:cNvPr id="49" name="テキスト ボックス 48">
                <a:extLst>
                  <a:ext uri="{FF2B5EF4-FFF2-40B4-BE49-F238E27FC236}">
                    <a16:creationId xmlns:a16="http://schemas.microsoft.com/office/drawing/2014/main" id="{CCBAC21E-EC6C-FF4D-ABAE-D7AA24F56C87}"/>
                  </a:ext>
                </a:extLst>
              </p:cNvPr>
              <p:cNvSpPr txBox="1"/>
              <p:nvPr/>
            </p:nvSpPr>
            <p:spPr>
              <a:xfrm>
                <a:off x="539720" y="6702234"/>
                <a:ext cx="5721785" cy="415498"/>
              </a:xfrm>
              <a:prstGeom prst="rect">
                <a:avLst/>
              </a:prstGeom>
              <a:noFill/>
            </p:spPr>
            <p:txBody>
              <a:bodyPr wrap="square" rtlCol="0">
                <a:spAutoFit/>
              </a:bodyPr>
              <a:lstStyle/>
              <a:p>
                <a:r>
                  <a:rPr lang="ja-JP" altLang="en-US" sz="1050">
                    <a:solidFill>
                      <a:srgbClr val="FF0000"/>
                    </a:solidFill>
                  </a:rPr>
                  <a:t>本質的に人情に厚く、人に優しい。対人的には強いリーダーシップを持ち、自分流。潜在意識には仕事熱心でルールを重んじる傾向があり、頭脳明晰で強い信念を持つ。</a:t>
                </a:r>
                <a:endParaRPr lang="en-US" altLang="ja-JP" sz="1050" dirty="0">
                  <a:solidFill>
                    <a:srgbClr val="FF0000"/>
                  </a:solidFill>
                </a:endParaRPr>
              </a:p>
            </p:txBody>
          </p:sp>
        </p:grpSp>
        <p:sp>
          <p:nvSpPr>
            <p:cNvPr id="114" name="テキスト ボックス 113">
              <a:extLst>
                <a:ext uri="{FF2B5EF4-FFF2-40B4-BE49-F238E27FC236}">
                  <a16:creationId xmlns:a16="http://schemas.microsoft.com/office/drawing/2014/main" id="{CB277ABC-75B9-4449-B959-FD9DCFAF33DC}"/>
                </a:ext>
              </a:extLst>
            </p:cNvPr>
            <p:cNvSpPr txBox="1"/>
            <p:nvPr/>
          </p:nvSpPr>
          <p:spPr>
            <a:xfrm>
              <a:off x="3352083" y="4544145"/>
              <a:ext cx="3262432" cy="338554"/>
            </a:xfrm>
            <a:prstGeom prst="rect">
              <a:avLst/>
            </a:prstGeom>
            <a:noFill/>
          </p:spPr>
          <p:txBody>
            <a:bodyPr wrap="none" rtlCol="0">
              <a:spAutoFit/>
            </a:bodyPr>
            <a:lstStyle/>
            <a:p>
              <a:r>
                <a:rPr lang="ja-JP" altLang="en-US" sz="1600"/>
                <a:t>（大吉・中吉・小吉・小凶・凶）</a:t>
              </a:r>
              <a:endParaRPr lang="en-US" altLang="ja-JP" sz="1600" dirty="0"/>
            </a:p>
          </p:txBody>
        </p:sp>
      </p:grpSp>
      <p:grpSp>
        <p:nvGrpSpPr>
          <p:cNvPr id="5" name="グループ化 4">
            <a:extLst>
              <a:ext uri="{FF2B5EF4-FFF2-40B4-BE49-F238E27FC236}">
                <a16:creationId xmlns:a16="http://schemas.microsoft.com/office/drawing/2014/main" id="{C9D133EF-8762-CB49-AF05-830FDDCE9FDD}"/>
              </a:ext>
            </a:extLst>
          </p:cNvPr>
          <p:cNvGrpSpPr/>
          <p:nvPr/>
        </p:nvGrpSpPr>
        <p:grpSpPr>
          <a:xfrm>
            <a:off x="618454" y="7120477"/>
            <a:ext cx="6059079" cy="2027671"/>
            <a:chOff x="618454" y="7120477"/>
            <a:chExt cx="6059079" cy="2027671"/>
          </a:xfrm>
        </p:grpSpPr>
        <p:grpSp>
          <p:nvGrpSpPr>
            <p:cNvPr id="4" name="グループ化 3">
              <a:extLst>
                <a:ext uri="{FF2B5EF4-FFF2-40B4-BE49-F238E27FC236}">
                  <a16:creationId xmlns:a16="http://schemas.microsoft.com/office/drawing/2014/main" id="{C1A11427-0E42-774B-9EB5-383E1AA8193E}"/>
                </a:ext>
              </a:extLst>
            </p:cNvPr>
            <p:cNvGrpSpPr/>
            <p:nvPr/>
          </p:nvGrpSpPr>
          <p:grpSpPr>
            <a:xfrm>
              <a:off x="618454" y="7247251"/>
              <a:ext cx="5763691" cy="1900897"/>
              <a:chOff x="609106" y="7858307"/>
              <a:chExt cx="5763691" cy="1900897"/>
            </a:xfrm>
          </p:grpSpPr>
          <p:grpSp>
            <p:nvGrpSpPr>
              <p:cNvPr id="7" name="グループ化 6">
                <a:extLst>
                  <a:ext uri="{FF2B5EF4-FFF2-40B4-BE49-F238E27FC236}">
                    <a16:creationId xmlns:a16="http://schemas.microsoft.com/office/drawing/2014/main" id="{79E5CC11-B723-3D48-835B-1FB017DAB147}"/>
                  </a:ext>
                </a:extLst>
              </p:cNvPr>
              <p:cNvGrpSpPr/>
              <p:nvPr/>
            </p:nvGrpSpPr>
            <p:grpSpPr>
              <a:xfrm>
                <a:off x="609106" y="7858307"/>
                <a:ext cx="5697297" cy="1384995"/>
                <a:chOff x="609106" y="7858307"/>
                <a:chExt cx="5697297" cy="1384995"/>
              </a:xfrm>
            </p:grpSpPr>
            <p:grpSp>
              <p:nvGrpSpPr>
                <p:cNvPr id="59" name="グループ化 58">
                  <a:extLst>
                    <a:ext uri="{FF2B5EF4-FFF2-40B4-BE49-F238E27FC236}">
                      <a16:creationId xmlns:a16="http://schemas.microsoft.com/office/drawing/2014/main" id="{E4C6660D-B27D-5D4A-A21C-44087DC25635}"/>
                    </a:ext>
                  </a:extLst>
                </p:cNvPr>
                <p:cNvGrpSpPr/>
                <p:nvPr/>
              </p:nvGrpSpPr>
              <p:grpSpPr>
                <a:xfrm>
                  <a:off x="609106" y="7858307"/>
                  <a:ext cx="5697297" cy="1384995"/>
                  <a:chOff x="431653" y="1422539"/>
                  <a:chExt cx="5986852" cy="1384995"/>
                </a:xfrm>
              </p:grpSpPr>
              <p:sp>
                <p:nvSpPr>
                  <p:cNvPr id="60" name="テキスト ボックス 59">
                    <a:extLst>
                      <a:ext uri="{FF2B5EF4-FFF2-40B4-BE49-F238E27FC236}">
                        <a16:creationId xmlns:a16="http://schemas.microsoft.com/office/drawing/2014/main" id="{2CC3493B-140C-9847-937D-F8125BF88536}"/>
                      </a:ext>
                    </a:extLst>
                  </p:cNvPr>
                  <p:cNvSpPr txBox="1"/>
                  <p:nvPr/>
                </p:nvSpPr>
                <p:spPr>
                  <a:xfrm>
                    <a:off x="431653" y="1422539"/>
                    <a:ext cx="3234931" cy="1384995"/>
                  </a:xfrm>
                  <a:prstGeom prst="rect">
                    <a:avLst/>
                  </a:prstGeom>
                  <a:noFill/>
                </p:spPr>
                <p:txBody>
                  <a:bodyPr wrap="square" rtlCol="0">
                    <a:spAutoFit/>
                  </a:bodyPr>
                  <a:lstStyle/>
                  <a:p>
                    <a:r>
                      <a:rPr lang="ja-JP" altLang="en-US" sz="1200"/>
                      <a:t>◯　</a:t>
                    </a:r>
                    <a:r>
                      <a:rPr lang="en-US" altLang="ja-JP" sz="1200" dirty="0"/>
                      <a:t> 7</a:t>
                    </a:r>
                    <a:r>
                      <a:rPr lang="ja-JP" altLang="en-US" sz="1200"/>
                      <a:t>　△　</a:t>
                    </a:r>
                    <a:r>
                      <a:rPr lang="en-US" altLang="ja-JP" sz="1200" dirty="0"/>
                      <a:t>3</a:t>
                    </a:r>
                    <a:r>
                      <a:rPr lang="ja-JP" altLang="en-US" sz="1200"/>
                      <a:t>・</a:t>
                    </a:r>
                    <a:r>
                      <a:rPr lang="en-US" altLang="ja-JP" sz="1200" dirty="0"/>
                      <a:t>4</a:t>
                    </a:r>
                    <a:endParaRPr kumimoji="1" lang="en-US" altLang="ja-JP" sz="1200" dirty="0"/>
                  </a:p>
                  <a:p>
                    <a:endParaRPr lang="en-US" altLang="ja-JP" sz="1200" dirty="0"/>
                  </a:p>
                  <a:p>
                    <a:r>
                      <a:rPr lang="ja-JP" altLang="en-US" sz="1200"/>
                      <a:t>本命星：</a:t>
                    </a:r>
                    <a:r>
                      <a:rPr kumimoji="1" lang="ja-JP" altLang="en-US" sz="1200"/>
                      <a:t>一白水星</a:t>
                    </a:r>
                    <a:r>
                      <a:rPr lang="ja-JP" altLang="en-US" sz="1200"/>
                      <a:t>（人情・アイデア）</a:t>
                    </a:r>
                    <a:endParaRPr kumimoji="1" lang="en-US" altLang="ja-JP" sz="1200" dirty="0"/>
                  </a:p>
                  <a:p>
                    <a:r>
                      <a:rPr lang="ja-JP" altLang="en-US" sz="1200"/>
                      <a:t>月命星：六白金星（仕事・ルール）</a:t>
                    </a:r>
                    <a:endParaRPr lang="en-US" altLang="ja-JP" sz="1200" dirty="0"/>
                  </a:p>
                  <a:p>
                    <a:r>
                      <a:rPr lang="ja-JP" altLang="en-US" sz="1200"/>
                      <a:t>潜在意識：五黄土星（支配・リーダー）</a:t>
                    </a:r>
                    <a:endParaRPr kumimoji="1" lang="en-US" altLang="ja-JP" sz="1200" dirty="0"/>
                  </a:p>
                  <a:p>
                    <a:r>
                      <a:rPr lang="ja-JP" altLang="en-US" sz="1200"/>
                      <a:t>流れ：一白水星（人情・アイデア）</a:t>
                    </a:r>
                    <a:endParaRPr lang="en-US" altLang="ja-JP" sz="1200" dirty="0"/>
                  </a:p>
                  <a:p>
                    <a:endParaRPr lang="en-US" altLang="ja-JP" sz="1200" dirty="0"/>
                  </a:p>
                </p:txBody>
              </p:sp>
              <p:sp>
                <p:nvSpPr>
                  <p:cNvPr id="61" name="テキスト ボックス 60">
                    <a:extLst>
                      <a:ext uri="{FF2B5EF4-FFF2-40B4-BE49-F238E27FC236}">
                        <a16:creationId xmlns:a16="http://schemas.microsoft.com/office/drawing/2014/main" id="{89B25C28-D4D7-224A-A299-F65F762B4DF4}"/>
                      </a:ext>
                    </a:extLst>
                  </p:cNvPr>
                  <p:cNvSpPr txBox="1"/>
                  <p:nvPr/>
                </p:nvSpPr>
                <p:spPr>
                  <a:xfrm>
                    <a:off x="3997413" y="1661065"/>
                    <a:ext cx="2421092" cy="584775"/>
                  </a:xfrm>
                  <a:prstGeom prst="rect">
                    <a:avLst/>
                  </a:prstGeom>
                  <a:noFill/>
                </p:spPr>
                <p:txBody>
                  <a:bodyPr wrap="square" rtlCol="0">
                    <a:spAutoFit/>
                  </a:bodyPr>
                  <a:lstStyle/>
                  <a:p>
                    <a:r>
                      <a:rPr kumimoji="1" lang="en-US" altLang="ja-JP" sz="3200" b="1" dirty="0"/>
                      <a:t>1</a:t>
                    </a:r>
                    <a:r>
                      <a:rPr kumimoji="1" lang="ja-JP" altLang="en-US" sz="3200" b="1"/>
                      <a:t> </a:t>
                    </a:r>
                    <a:r>
                      <a:rPr lang="en-US" altLang="ja-JP" sz="3200" b="1" dirty="0"/>
                      <a:t>-</a:t>
                    </a:r>
                    <a:r>
                      <a:rPr kumimoji="1" lang="ja-JP" altLang="en-US" sz="3200" b="1"/>
                      <a:t> </a:t>
                    </a:r>
                    <a:r>
                      <a:rPr kumimoji="1" lang="en-US" altLang="ja-JP" sz="3200" b="1" dirty="0"/>
                      <a:t>6</a:t>
                    </a:r>
                    <a:r>
                      <a:rPr kumimoji="1" lang="ja-JP" altLang="en-US" sz="3200" b="1"/>
                      <a:t> </a:t>
                    </a:r>
                    <a:r>
                      <a:rPr lang="en-US" altLang="ja-JP" sz="3200" b="1" dirty="0"/>
                      <a:t>-</a:t>
                    </a:r>
                    <a:r>
                      <a:rPr kumimoji="1" lang="ja-JP" altLang="en-US" sz="3200" b="1"/>
                      <a:t> </a:t>
                    </a:r>
                    <a:r>
                      <a:rPr kumimoji="1" lang="en-US" altLang="ja-JP" sz="3200" b="1" dirty="0"/>
                      <a:t>5 - </a:t>
                    </a:r>
                    <a:r>
                      <a:rPr lang="en-US" altLang="ja-JP" sz="3200" b="1" dirty="0"/>
                      <a:t>1</a:t>
                    </a:r>
                    <a:endParaRPr kumimoji="1" lang="ja-JP" altLang="en-US" sz="3200" b="1"/>
                  </a:p>
                </p:txBody>
              </p:sp>
            </p:grpSp>
            <p:grpSp>
              <p:nvGrpSpPr>
                <p:cNvPr id="64" name="グループ化 63">
                  <a:extLst>
                    <a:ext uri="{FF2B5EF4-FFF2-40B4-BE49-F238E27FC236}">
                      <a16:creationId xmlns:a16="http://schemas.microsoft.com/office/drawing/2014/main" id="{48555D4D-01FB-2941-B4A4-7ECD66A1ED09}"/>
                    </a:ext>
                  </a:extLst>
                </p:cNvPr>
                <p:cNvGrpSpPr/>
                <p:nvPr/>
              </p:nvGrpSpPr>
              <p:grpSpPr>
                <a:xfrm>
                  <a:off x="4002407" y="8784439"/>
                  <a:ext cx="1953665" cy="386973"/>
                  <a:chOff x="4334551" y="741336"/>
                  <a:chExt cx="1953665" cy="386973"/>
                </a:xfrm>
              </p:grpSpPr>
              <p:sp>
                <p:nvSpPr>
                  <p:cNvPr id="67" name="円/楕円 66">
                    <a:extLst>
                      <a:ext uri="{FF2B5EF4-FFF2-40B4-BE49-F238E27FC236}">
                        <a16:creationId xmlns:a16="http://schemas.microsoft.com/office/drawing/2014/main" id="{CD0E88A9-9153-8F40-9954-EF5CEC3456AF}"/>
                      </a:ext>
                    </a:extLst>
                  </p:cNvPr>
                  <p:cNvSpPr/>
                  <p:nvPr/>
                </p:nvSpPr>
                <p:spPr>
                  <a:xfrm>
                    <a:off x="5396248" y="741336"/>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ja-JP" altLang="en-US">
                      <a:solidFill>
                        <a:schemeClr val="tx1"/>
                      </a:solidFill>
                    </a:endParaRPr>
                  </a:p>
                </p:txBody>
              </p:sp>
              <p:sp>
                <p:nvSpPr>
                  <p:cNvPr id="68" name="円/楕円 67">
                    <a:extLst>
                      <a:ext uri="{FF2B5EF4-FFF2-40B4-BE49-F238E27FC236}">
                        <a16:creationId xmlns:a16="http://schemas.microsoft.com/office/drawing/2014/main" id="{3AAFE3FA-05E9-EC47-985C-53FD33CB29F3}"/>
                      </a:ext>
                    </a:extLst>
                  </p:cNvPr>
                  <p:cNvSpPr/>
                  <p:nvPr/>
                </p:nvSpPr>
                <p:spPr>
                  <a:xfrm>
                    <a:off x="4334551" y="747309"/>
                    <a:ext cx="377129" cy="381000"/>
                  </a:xfrm>
                  <a:prstGeom prst="ellips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水</a:t>
                    </a:r>
                  </a:p>
                </p:txBody>
              </p:sp>
              <p:sp>
                <p:nvSpPr>
                  <p:cNvPr id="69" name="円/楕円 68">
                    <a:extLst>
                      <a:ext uri="{FF2B5EF4-FFF2-40B4-BE49-F238E27FC236}">
                        <a16:creationId xmlns:a16="http://schemas.microsoft.com/office/drawing/2014/main" id="{5FF324B9-7D5B-0244-B2FD-509C2F223EDE}"/>
                      </a:ext>
                    </a:extLst>
                  </p:cNvPr>
                  <p:cNvSpPr/>
                  <p:nvPr/>
                </p:nvSpPr>
                <p:spPr>
                  <a:xfrm>
                    <a:off x="4869447" y="741336"/>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金</a:t>
                    </a:r>
                  </a:p>
                </p:txBody>
              </p:sp>
              <p:sp>
                <p:nvSpPr>
                  <p:cNvPr id="70" name="円/楕円 69">
                    <a:extLst>
                      <a:ext uri="{FF2B5EF4-FFF2-40B4-BE49-F238E27FC236}">
                        <a16:creationId xmlns:a16="http://schemas.microsoft.com/office/drawing/2014/main" id="{2E4BF80D-3642-4248-8E8B-DD894134F672}"/>
                      </a:ext>
                    </a:extLst>
                  </p:cNvPr>
                  <p:cNvSpPr/>
                  <p:nvPr/>
                </p:nvSpPr>
                <p:spPr>
                  <a:xfrm>
                    <a:off x="5911087" y="741971"/>
                    <a:ext cx="377129" cy="381000"/>
                  </a:xfrm>
                  <a:prstGeom prst="ellips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水</a:t>
                    </a:r>
                  </a:p>
                </p:txBody>
              </p:sp>
            </p:grpSp>
          </p:grpSp>
          <p:sp>
            <p:nvSpPr>
              <p:cNvPr id="57" name="テキスト ボックス 56">
                <a:extLst>
                  <a:ext uri="{FF2B5EF4-FFF2-40B4-BE49-F238E27FC236}">
                    <a16:creationId xmlns:a16="http://schemas.microsoft.com/office/drawing/2014/main" id="{4CF28291-0C1E-0547-9DF2-7761F94AE592}"/>
                  </a:ext>
                </a:extLst>
              </p:cNvPr>
              <p:cNvSpPr txBox="1"/>
              <p:nvPr/>
            </p:nvSpPr>
            <p:spPr>
              <a:xfrm>
                <a:off x="651012" y="9343706"/>
                <a:ext cx="5721785" cy="415498"/>
              </a:xfrm>
              <a:prstGeom prst="rect">
                <a:avLst/>
              </a:prstGeom>
              <a:noFill/>
            </p:spPr>
            <p:txBody>
              <a:bodyPr wrap="square" rtlCol="0">
                <a:spAutoFit/>
              </a:bodyPr>
              <a:lstStyle/>
              <a:p>
                <a:r>
                  <a:rPr lang="ja-JP" altLang="en-US" sz="1050">
                    <a:solidFill>
                      <a:srgbClr val="FF0000"/>
                    </a:solidFill>
                  </a:rPr>
                  <a:t>本質的に人情に厚く人に優しくこの傾向は強い。対人的には仕事熱心でルールを重んじる。潜在意識にはリーダーシップが強く自分流な面がある。悩みやすい。</a:t>
                </a:r>
              </a:p>
            </p:txBody>
          </p:sp>
        </p:grpSp>
        <p:sp>
          <p:nvSpPr>
            <p:cNvPr id="115" name="テキスト ボックス 114">
              <a:extLst>
                <a:ext uri="{FF2B5EF4-FFF2-40B4-BE49-F238E27FC236}">
                  <a16:creationId xmlns:a16="http://schemas.microsoft.com/office/drawing/2014/main" id="{38E467C6-8B86-8C40-863F-CFC84F354137}"/>
                </a:ext>
              </a:extLst>
            </p:cNvPr>
            <p:cNvSpPr txBox="1"/>
            <p:nvPr/>
          </p:nvSpPr>
          <p:spPr>
            <a:xfrm>
              <a:off x="3415101" y="7120477"/>
              <a:ext cx="3262432" cy="338554"/>
            </a:xfrm>
            <a:prstGeom prst="rect">
              <a:avLst/>
            </a:prstGeom>
            <a:noFill/>
          </p:spPr>
          <p:txBody>
            <a:bodyPr wrap="none" rtlCol="0">
              <a:spAutoFit/>
            </a:bodyPr>
            <a:lstStyle/>
            <a:p>
              <a:r>
                <a:rPr lang="ja-JP" altLang="en-US" sz="1600"/>
                <a:t>（大吉・中吉・小吉・小凶・凶）</a:t>
              </a:r>
              <a:endParaRPr lang="en-US" altLang="ja-JP" sz="1600" dirty="0"/>
            </a:p>
          </p:txBody>
        </p:sp>
      </p:grpSp>
    </p:spTree>
    <p:extLst>
      <p:ext uri="{BB962C8B-B14F-4D97-AF65-F5344CB8AC3E}">
        <p14:creationId xmlns:p14="http://schemas.microsoft.com/office/powerpoint/2010/main" val="30212432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テキスト ボックス 61">
            <a:extLst>
              <a:ext uri="{FF2B5EF4-FFF2-40B4-BE49-F238E27FC236}">
                <a16:creationId xmlns:a16="http://schemas.microsoft.com/office/drawing/2014/main" id="{9FFA6BA7-E5A4-BD4D-A13B-5B5DB86DF061}"/>
              </a:ext>
            </a:extLst>
          </p:cNvPr>
          <p:cNvSpPr txBox="1"/>
          <p:nvPr/>
        </p:nvSpPr>
        <p:spPr>
          <a:xfrm>
            <a:off x="5266220" y="152303"/>
            <a:ext cx="1460656" cy="253916"/>
          </a:xfrm>
          <a:prstGeom prst="rect">
            <a:avLst/>
          </a:prstGeom>
          <a:noFill/>
        </p:spPr>
        <p:txBody>
          <a:bodyPr wrap="none" rtlCol="0">
            <a:spAutoFit/>
          </a:bodyPr>
          <a:lstStyle/>
          <a:p>
            <a:r>
              <a:rPr kumimoji="1" lang="ja-JP" altLang="en-US" sz="1050"/>
              <a:t>九星氣学 </a:t>
            </a:r>
            <a:r>
              <a:rPr kumimoji="1" lang="en-US" altLang="ja-JP" sz="1050" dirty="0"/>
              <a:t>81</a:t>
            </a:r>
            <a:r>
              <a:rPr kumimoji="1" lang="ja-JP" altLang="en-US" sz="1050"/>
              <a:t> 性格一覧</a:t>
            </a:r>
          </a:p>
        </p:txBody>
      </p:sp>
      <p:sp>
        <p:nvSpPr>
          <p:cNvPr id="65" name="スライド番号プレースホルダー 3">
            <a:extLst>
              <a:ext uri="{FF2B5EF4-FFF2-40B4-BE49-F238E27FC236}">
                <a16:creationId xmlns:a16="http://schemas.microsoft.com/office/drawing/2014/main" id="{AE2FFFCC-247B-7A4B-9029-02CBAA839F53}"/>
              </a:ext>
            </a:extLst>
          </p:cNvPr>
          <p:cNvSpPr>
            <a:spLocks noGrp="1"/>
          </p:cNvSpPr>
          <p:nvPr>
            <p:ph type="sldNum" sz="quarter" idx="12"/>
          </p:nvPr>
        </p:nvSpPr>
        <p:spPr>
          <a:xfrm>
            <a:off x="4843463" y="9181397"/>
            <a:ext cx="1543050" cy="527403"/>
          </a:xfrm>
        </p:spPr>
        <p:txBody>
          <a:bodyPr/>
          <a:lstStyle/>
          <a:p>
            <a:fld id="{1D026AE3-2BCD-4743-B55E-347788B72823}" type="slidenum">
              <a:rPr kumimoji="1" lang="ja-JP" altLang="en-US" smtClean="0"/>
              <a:t>20</a:t>
            </a:fld>
            <a:endParaRPr kumimoji="1" lang="ja-JP" altLang="en-US"/>
          </a:p>
        </p:txBody>
      </p:sp>
      <p:grpSp>
        <p:nvGrpSpPr>
          <p:cNvPr id="2" name="グループ化 1">
            <a:extLst>
              <a:ext uri="{FF2B5EF4-FFF2-40B4-BE49-F238E27FC236}">
                <a16:creationId xmlns:a16="http://schemas.microsoft.com/office/drawing/2014/main" id="{02EE2380-4ACD-0B47-B6CA-F03099FD1276}"/>
              </a:ext>
            </a:extLst>
          </p:cNvPr>
          <p:cNvGrpSpPr/>
          <p:nvPr/>
        </p:nvGrpSpPr>
        <p:grpSpPr>
          <a:xfrm>
            <a:off x="615163" y="1894465"/>
            <a:ext cx="5927362" cy="1774636"/>
            <a:chOff x="615163" y="1894465"/>
            <a:chExt cx="5927362" cy="1774636"/>
          </a:xfrm>
        </p:grpSpPr>
        <p:grpSp>
          <p:nvGrpSpPr>
            <p:cNvPr id="77" name="グループ化 76">
              <a:extLst>
                <a:ext uri="{FF2B5EF4-FFF2-40B4-BE49-F238E27FC236}">
                  <a16:creationId xmlns:a16="http://schemas.microsoft.com/office/drawing/2014/main" id="{02A14A11-586C-6847-9569-DF05CAFF26F3}"/>
                </a:ext>
              </a:extLst>
            </p:cNvPr>
            <p:cNvGrpSpPr/>
            <p:nvPr/>
          </p:nvGrpSpPr>
          <p:grpSpPr>
            <a:xfrm>
              <a:off x="615163" y="1925285"/>
              <a:ext cx="5829281" cy="1743816"/>
              <a:chOff x="460789" y="3800293"/>
              <a:chExt cx="5829281" cy="1743816"/>
            </a:xfrm>
          </p:grpSpPr>
          <p:grpSp>
            <p:nvGrpSpPr>
              <p:cNvPr id="78" name="グループ化 77">
                <a:extLst>
                  <a:ext uri="{FF2B5EF4-FFF2-40B4-BE49-F238E27FC236}">
                    <a16:creationId xmlns:a16="http://schemas.microsoft.com/office/drawing/2014/main" id="{1C8096B6-BE66-4C44-88B5-C45E23317652}"/>
                  </a:ext>
                </a:extLst>
              </p:cNvPr>
              <p:cNvGrpSpPr/>
              <p:nvPr/>
            </p:nvGrpSpPr>
            <p:grpSpPr>
              <a:xfrm>
                <a:off x="592773" y="3800293"/>
                <a:ext cx="5697297" cy="1266187"/>
                <a:chOff x="654076" y="1397550"/>
                <a:chExt cx="5697297" cy="1266187"/>
              </a:xfrm>
            </p:grpSpPr>
            <p:grpSp>
              <p:nvGrpSpPr>
                <p:cNvPr id="80" name="グループ化 79">
                  <a:extLst>
                    <a:ext uri="{FF2B5EF4-FFF2-40B4-BE49-F238E27FC236}">
                      <a16:creationId xmlns:a16="http://schemas.microsoft.com/office/drawing/2014/main" id="{3DFA7109-DA8B-AD4D-9BE1-4BBE2FC5822F}"/>
                    </a:ext>
                  </a:extLst>
                </p:cNvPr>
                <p:cNvGrpSpPr/>
                <p:nvPr/>
              </p:nvGrpSpPr>
              <p:grpSpPr>
                <a:xfrm>
                  <a:off x="654076" y="1397550"/>
                  <a:ext cx="5697297" cy="1200329"/>
                  <a:chOff x="431653" y="1422539"/>
                  <a:chExt cx="5986852" cy="1200329"/>
                </a:xfrm>
              </p:grpSpPr>
              <p:sp>
                <p:nvSpPr>
                  <p:cNvPr id="104" name="テキスト ボックス 103">
                    <a:extLst>
                      <a:ext uri="{FF2B5EF4-FFF2-40B4-BE49-F238E27FC236}">
                        <a16:creationId xmlns:a16="http://schemas.microsoft.com/office/drawing/2014/main" id="{C3CD634B-5B84-8B43-A8BF-6431991925D8}"/>
                      </a:ext>
                    </a:extLst>
                  </p:cNvPr>
                  <p:cNvSpPr txBox="1"/>
                  <p:nvPr/>
                </p:nvSpPr>
                <p:spPr>
                  <a:xfrm>
                    <a:off x="431653" y="1422539"/>
                    <a:ext cx="3099121" cy="1200329"/>
                  </a:xfrm>
                  <a:prstGeom prst="rect">
                    <a:avLst/>
                  </a:prstGeom>
                  <a:noFill/>
                </p:spPr>
                <p:txBody>
                  <a:bodyPr wrap="square" rtlCol="0">
                    <a:spAutoFit/>
                  </a:bodyPr>
                  <a:lstStyle/>
                  <a:p>
                    <a:r>
                      <a:rPr lang="ja-JP" altLang="en-US" sz="1200"/>
                      <a:t>◯　</a:t>
                    </a:r>
                    <a:r>
                      <a:rPr lang="en-US" altLang="ja-JP" sz="1200" dirty="0"/>
                      <a:t> 1 </a:t>
                    </a:r>
                    <a:r>
                      <a:rPr lang="ja-JP" altLang="en-US" sz="1200"/>
                      <a:t>　△  </a:t>
                    </a:r>
                    <a:r>
                      <a:rPr lang="en-US" altLang="ja-JP" sz="1200" dirty="0"/>
                      <a:t>2</a:t>
                    </a:r>
                    <a:r>
                      <a:rPr lang="ja-JP" altLang="en-US" sz="1200"/>
                      <a:t>・</a:t>
                    </a:r>
                    <a:r>
                      <a:rPr lang="en-US" altLang="ja-JP" sz="1200" dirty="0"/>
                      <a:t>6</a:t>
                    </a:r>
                    <a:r>
                      <a:rPr lang="ja-JP" altLang="en-US" sz="1200"/>
                      <a:t>・</a:t>
                    </a:r>
                    <a:r>
                      <a:rPr lang="en-US" altLang="ja-JP" sz="1200" dirty="0"/>
                      <a:t>8</a:t>
                    </a:r>
                    <a:r>
                      <a:rPr lang="ja-JP" altLang="en-US" sz="1200"/>
                      <a:t>　</a:t>
                    </a:r>
                    <a:endParaRPr kumimoji="1" lang="en-US" altLang="ja-JP" sz="1200" dirty="0"/>
                  </a:p>
                  <a:p>
                    <a:endParaRPr lang="en-US" altLang="ja-JP" sz="1200" dirty="0"/>
                  </a:p>
                  <a:p>
                    <a:r>
                      <a:rPr lang="ja-JP" altLang="en-US" sz="1200"/>
                      <a:t>本命星：七赤金星（快楽・合理） </a:t>
                    </a:r>
                    <a:endParaRPr kumimoji="1" lang="en-US" altLang="ja-JP" sz="1200" dirty="0"/>
                  </a:p>
                  <a:p>
                    <a:r>
                      <a:rPr lang="ja-JP" altLang="en-US" sz="1200"/>
                      <a:t>月命星：四緑木星（人気・体裁）</a:t>
                    </a:r>
                    <a:endParaRPr lang="en-US" altLang="ja-JP" sz="1200" dirty="0"/>
                  </a:p>
                  <a:p>
                    <a:r>
                      <a:rPr lang="ja-JP" altLang="en-US" sz="1200"/>
                      <a:t>潜在意識：一白水星（人情・アイデア）</a:t>
                    </a:r>
                    <a:endParaRPr kumimoji="1" lang="en-US" altLang="ja-JP" sz="1200" dirty="0"/>
                  </a:p>
                  <a:p>
                    <a:r>
                      <a:rPr lang="ja-JP" altLang="en-US" sz="1200"/>
                      <a:t>流れ：二黒土星（家庭・地道）</a:t>
                    </a:r>
                    <a:endParaRPr lang="en-US" altLang="ja-JP" sz="1200" dirty="0"/>
                  </a:p>
                </p:txBody>
              </p:sp>
              <p:sp>
                <p:nvSpPr>
                  <p:cNvPr id="105" name="テキスト ボックス 104">
                    <a:extLst>
                      <a:ext uri="{FF2B5EF4-FFF2-40B4-BE49-F238E27FC236}">
                        <a16:creationId xmlns:a16="http://schemas.microsoft.com/office/drawing/2014/main" id="{DC15ADB5-3D8E-4446-8D08-38DBC825F95C}"/>
                      </a:ext>
                    </a:extLst>
                  </p:cNvPr>
                  <p:cNvSpPr txBox="1"/>
                  <p:nvPr/>
                </p:nvSpPr>
                <p:spPr>
                  <a:xfrm>
                    <a:off x="3997413" y="1661065"/>
                    <a:ext cx="2421092" cy="584775"/>
                  </a:xfrm>
                  <a:prstGeom prst="rect">
                    <a:avLst/>
                  </a:prstGeom>
                  <a:noFill/>
                </p:spPr>
                <p:txBody>
                  <a:bodyPr wrap="square" rtlCol="0">
                    <a:spAutoFit/>
                  </a:bodyPr>
                  <a:lstStyle/>
                  <a:p>
                    <a:r>
                      <a:rPr kumimoji="1" lang="en-US" altLang="ja-JP" sz="3200" b="1" dirty="0"/>
                      <a:t>7</a:t>
                    </a:r>
                    <a:r>
                      <a:rPr kumimoji="1" lang="ja-JP" altLang="en-US" sz="3200" b="1"/>
                      <a:t> </a:t>
                    </a:r>
                    <a:r>
                      <a:rPr lang="en-US" altLang="ja-JP" sz="3200" b="1" dirty="0"/>
                      <a:t>-</a:t>
                    </a:r>
                    <a:r>
                      <a:rPr kumimoji="1" lang="ja-JP" altLang="en-US" sz="3200" b="1"/>
                      <a:t> </a:t>
                    </a:r>
                    <a:r>
                      <a:rPr lang="en-US" altLang="ja-JP" sz="3200" b="1" dirty="0"/>
                      <a:t>4</a:t>
                    </a:r>
                    <a:r>
                      <a:rPr kumimoji="1" lang="ja-JP" altLang="en-US" sz="3200" b="1"/>
                      <a:t> </a:t>
                    </a:r>
                    <a:r>
                      <a:rPr lang="en-US" altLang="ja-JP" sz="3200" b="1" dirty="0"/>
                      <a:t>-</a:t>
                    </a:r>
                    <a:r>
                      <a:rPr kumimoji="1" lang="ja-JP" altLang="en-US" sz="3200" b="1"/>
                      <a:t> </a:t>
                    </a:r>
                    <a:r>
                      <a:rPr lang="en-US" altLang="ja-JP" sz="3200" b="1" dirty="0"/>
                      <a:t>1</a:t>
                    </a:r>
                    <a:r>
                      <a:rPr kumimoji="1" lang="en-US" altLang="ja-JP" sz="3200" b="1" dirty="0"/>
                      <a:t> - </a:t>
                    </a:r>
                    <a:r>
                      <a:rPr lang="en-US" altLang="ja-JP" sz="3200" b="1" dirty="0"/>
                      <a:t>2</a:t>
                    </a:r>
                    <a:endParaRPr kumimoji="1" lang="ja-JP" altLang="en-US" sz="3200" b="1"/>
                  </a:p>
                </p:txBody>
              </p:sp>
            </p:grpSp>
            <p:grpSp>
              <p:nvGrpSpPr>
                <p:cNvPr id="81" name="グループ化 80">
                  <a:extLst>
                    <a:ext uri="{FF2B5EF4-FFF2-40B4-BE49-F238E27FC236}">
                      <a16:creationId xmlns:a16="http://schemas.microsoft.com/office/drawing/2014/main" id="{E8C14CF7-B76D-214F-AA32-3051F47FFAD0}"/>
                    </a:ext>
                  </a:extLst>
                </p:cNvPr>
                <p:cNvGrpSpPr/>
                <p:nvPr/>
              </p:nvGrpSpPr>
              <p:grpSpPr>
                <a:xfrm>
                  <a:off x="3995654" y="2276764"/>
                  <a:ext cx="1953665" cy="386973"/>
                  <a:chOff x="4334551" y="741336"/>
                  <a:chExt cx="1953665" cy="386973"/>
                </a:xfrm>
              </p:grpSpPr>
              <p:sp>
                <p:nvSpPr>
                  <p:cNvPr id="82" name="円/楕円 81">
                    <a:extLst>
                      <a:ext uri="{FF2B5EF4-FFF2-40B4-BE49-F238E27FC236}">
                        <a16:creationId xmlns:a16="http://schemas.microsoft.com/office/drawing/2014/main" id="{DA380971-4718-7446-9E91-9421660C07D1}"/>
                      </a:ext>
                    </a:extLst>
                  </p:cNvPr>
                  <p:cNvSpPr/>
                  <p:nvPr/>
                </p:nvSpPr>
                <p:spPr>
                  <a:xfrm>
                    <a:off x="5396248" y="741336"/>
                    <a:ext cx="377129" cy="381000"/>
                  </a:xfrm>
                  <a:prstGeom prst="ellips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水</a:t>
                    </a:r>
                  </a:p>
                </p:txBody>
              </p:sp>
              <p:sp>
                <p:nvSpPr>
                  <p:cNvPr id="92" name="円/楕円 91">
                    <a:extLst>
                      <a:ext uri="{FF2B5EF4-FFF2-40B4-BE49-F238E27FC236}">
                        <a16:creationId xmlns:a16="http://schemas.microsoft.com/office/drawing/2014/main" id="{781F7A04-8A33-F241-AD16-E26C9B75D457}"/>
                      </a:ext>
                    </a:extLst>
                  </p:cNvPr>
                  <p:cNvSpPr/>
                  <p:nvPr/>
                </p:nvSpPr>
                <p:spPr>
                  <a:xfrm>
                    <a:off x="4334551" y="747309"/>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金</a:t>
                    </a:r>
                    <a:endParaRPr kumimoji="1" lang="en-US" altLang="ja-JP" dirty="0">
                      <a:solidFill>
                        <a:schemeClr val="tx1"/>
                      </a:solidFill>
                    </a:endParaRPr>
                  </a:p>
                </p:txBody>
              </p:sp>
              <p:sp>
                <p:nvSpPr>
                  <p:cNvPr id="93" name="円/楕円 92">
                    <a:extLst>
                      <a:ext uri="{FF2B5EF4-FFF2-40B4-BE49-F238E27FC236}">
                        <a16:creationId xmlns:a16="http://schemas.microsoft.com/office/drawing/2014/main" id="{2C38F262-8673-D140-94E2-69B20C9EFDF7}"/>
                      </a:ext>
                    </a:extLst>
                  </p:cNvPr>
                  <p:cNvSpPr/>
                  <p:nvPr/>
                </p:nvSpPr>
                <p:spPr>
                  <a:xfrm>
                    <a:off x="4869447" y="741336"/>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木</a:t>
                    </a:r>
                  </a:p>
                </p:txBody>
              </p:sp>
              <p:sp>
                <p:nvSpPr>
                  <p:cNvPr id="103" name="円/楕円 102">
                    <a:extLst>
                      <a:ext uri="{FF2B5EF4-FFF2-40B4-BE49-F238E27FC236}">
                        <a16:creationId xmlns:a16="http://schemas.microsoft.com/office/drawing/2014/main" id="{C273B921-17C8-0D4B-91B3-20F0566433C7}"/>
                      </a:ext>
                    </a:extLst>
                  </p:cNvPr>
                  <p:cNvSpPr/>
                  <p:nvPr/>
                </p:nvSpPr>
                <p:spPr>
                  <a:xfrm>
                    <a:off x="5911087" y="741971"/>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en-US" altLang="ja-JP" dirty="0">
                      <a:solidFill>
                        <a:schemeClr val="tx1"/>
                      </a:solidFill>
                    </a:endParaRPr>
                  </a:p>
                </p:txBody>
              </p:sp>
            </p:grpSp>
          </p:grpSp>
          <p:sp>
            <p:nvSpPr>
              <p:cNvPr id="79" name="テキスト ボックス 78">
                <a:extLst>
                  <a:ext uri="{FF2B5EF4-FFF2-40B4-BE49-F238E27FC236}">
                    <a16:creationId xmlns:a16="http://schemas.microsoft.com/office/drawing/2014/main" id="{C3B91063-299D-3A48-8190-746A158AB6E6}"/>
                  </a:ext>
                </a:extLst>
              </p:cNvPr>
              <p:cNvSpPr txBox="1"/>
              <p:nvPr/>
            </p:nvSpPr>
            <p:spPr>
              <a:xfrm>
                <a:off x="460789" y="5128611"/>
                <a:ext cx="5721785" cy="415498"/>
              </a:xfrm>
              <a:prstGeom prst="rect">
                <a:avLst/>
              </a:prstGeom>
              <a:noFill/>
            </p:spPr>
            <p:txBody>
              <a:bodyPr wrap="square" rtlCol="0">
                <a:spAutoFit/>
              </a:bodyPr>
              <a:lstStyle/>
              <a:p>
                <a:r>
                  <a:rPr lang="ja-JP" altLang="en-US" sz="1050">
                    <a:solidFill>
                      <a:srgbClr val="FF0000"/>
                    </a:solidFill>
                  </a:rPr>
                  <a:t>本質的に金運に恵まれドライな気質を持つ。対人的には人当たりが良く常識人。潜在意識には人情に厚く人に優しい面がある。家庭的で堅実。</a:t>
                </a:r>
              </a:p>
            </p:txBody>
          </p:sp>
        </p:grpSp>
        <p:sp>
          <p:nvSpPr>
            <p:cNvPr id="106" name="テキスト ボックス 105">
              <a:extLst>
                <a:ext uri="{FF2B5EF4-FFF2-40B4-BE49-F238E27FC236}">
                  <a16:creationId xmlns:a16="http://schemas.microsoft.com/office/drawing/2014/main" id="{554A6148-081F-6145-A599-2B3F0854F359}"/>
                </a:ext>
              </a:extLst>
            </p:cNvPr>
            <p:cNvSpPr txBox="1"/>
            <p:nvPr/>
          </p:nvSpPr>
          <p:spPr>
            <a:xfrm>
              <a:off x="3280093" y="1894465"/>
              <a:ext cx="3262432" cy="338554"/>
            </a:xfrm>
            <a:prstGeom prst="rect">
              <a:avLst/>
            </a:prstGeom>
            <a:noFill/>
          </p:spPr>
          <p:txBody>
            <a:bodyPr wrap="none" rtlCol="0">
              <a:spAutoFit/>
            </a:bodyPr>
            <a:lstStyle/>
            <a:p>
              <a:r>
                <a:rPr lang="ja-JP" altLang="en-US" sz="1600"/>
                <a:t>（大吉・中吉・小吉・小凶・凶）</a:t>
              </a:r>
              <a:endParaRPr lang="en-US" altLang="ja-JP" sz="1600" dirty="0"/>
            </a:p>
          </p:txBody>
        </p:sp>
      </p:grpSp>
      <p:grpSp>
        <p:nvGrpSpPr>
          <p:cNvPr id="3" name="グループ化 2">
            <a:extLst>
              <a:ext uri="{FF2B5EF4-FFF2-40B4-BE49-F238E27FC236}">
                <a16:creationId xmlns:a16="http://schemas.microsoft.com/office/drawing/2014/main" id="{0084DDCB-62BA-2849-A0F6-5CD8196353D0}"/>
              </a:ext>
            </a:extLst>
          </p:cNvPr>
          <p:cNvGrpSpPr/>
          <p:nvPr/>
        </p:nvGrpSpPr>
        <p:grpSpPr>
          <a:xfrm>
            <a:off x="668912" y="4544145"/>
            <a:ext cx="5945603" cy="1845300"/>
            <a:chOff x="668912" y="4544145"/>
            <a:chExt cx="5945603" cy="1845300"/>
          </a:xfrm>
        </p:grpSpPr>
        <p:grpSp>
          <p:nvGrpSpPr>
            <p:cNvPr id="42" name="グループ化 41">
              <a:extLst>
                <a:ext uri="{FF2B5EF4-FFF2-40B4-BE49-F238E27FC236}">
                  <a16:creationId xmlns:a16="http://schemas.microsoft.com/office/drawing/2014/main" id="{EDAF5DB3-BA27-BC41-BFED-77F99F94807B}"/>
                </a:ext>
              </a:extLst>
            </p:cNvPr>
            <p:cNvGrpSpPr/>
            <p:nvPr/>
          </p:nvGrpSpPr>
          <p:grpSpPr>
            <a:xfrm>
              <a:off x="668912" y="4623173"/>
              <a:ext cx="5742089" cy="1766272"/>
              <a:chOff x="540278" y="7648448"/>
              <a:chExt cx="5742089" cy="1766272"/>
            </a:xfrm>
          </p:grpSpPr>
          <p:grpSp>
            <p:nvGrpSpPr>
              <p:cNvPr id="45" name="グループ化 44">
                <a:extLst>
                  <a:ext uri="{FF2B5EF4-FFF2-40B4-BE49-F238E27FC236}">
                    <a16:creationId xmlns:a16="http://schemas.microsoft.com/office/drawing/2014/main" id="{20634654-87CD-C743-B106-40A09F9C24B9}"/>
                  </a:ext>
                </a:extLst>
              </p:cNvPr>
              <p:cNvGrpSpPr/>
              <p:nvPr/>
            </p:nvGrpSpPr>
            <p:grpSpPr>
              <a:xfrm>
                <a:off x="585070" y="7648448"/>
                <a:ext cx="5697297" cy="1279595"/>
                <a:chOff x="654076" y="1397550"/>
                <a:chExt cx="5697297" cy="1279595"/>
              </a:xfrm>
            </p:grpSpPr>
            <p:grpSp>
              <p:nvGrpSpPr>
                <p:cNvPr id="47" name="グループ化 46">
                  <a:extLst>
                    <a:ext uri="{FF2B5EF4-FFF2-40B4-BE49-F238E27FC236}">
                      <a16:creationId xmlns:a16="http://schemas.microsoft.com/office/drawing/2014/main" id="{F0FEB45A-8711-D043-B09B-0EA6EF4865A8}"/>
                    </a:ext>
                  </a:extLst>
                </p:cNvPr>
                <p:cNvGrpSpPr/>
                <p:nvPr/>
              </p:nvGrpSpPr>
              <p:grpSpPr>
                <a:xfrm>
                  <a:off x="654076" y="1397550"/>
                  <a:ext cx="5697297" cy="1200329"/>
                  <a:chOff x="431653" y="1422539"/>
                  <a:chExt cx="5986852" cy="1200329"/>
                </a:xfrm>
              </p:grpSpPr>
              <p:sp>
                <p:nvSpPr>
                  <p:cNvPr id="54" name="テキスト ボックス 53">
                    <a:extLst>
                      <a:ext uri="{FF2B5EF4-FFF2-40B4-BE49-F238E27FC236}">
                        <a16:creationId xmlns:a16="http://schemas.microsoft.com/office/drawing/2014/main" id="{FEDA3C36-586A-D346-8096-9C84A62533A0}"/>
                      </a:ext>
                    </a:extLst>
                  </p:cNvPr>
                  <p:cNvSpPr txBox="1"/>
                  <p:nvPr/>
                </p:nvSpPr>
                <p:spPr>
                  <a:xfrm>
                    <a:off x="431653" y="1422539"/>
                    <a:ext cx="3107216" cy="1200329"/>
                  </a:xfrm>
                  <a:prstGeom prst="rect">
                    <a:avLst/>
                  </a:prstGeom>
                  <a:noFill/>
                </p:spPr>
                <p:txBody>
                  <a:bodyPr wrap="square" rtlCol="0">
                    <a:spAutoFit/>
                  </a:bodyPr>
                  <a:lstStyle/>
                  <a:p>
                    <a:r>
                      <a:rPr lang="ja-JP" altLang="en-US" sz="1200"/>
                      <a:t>◯　</a:t>
                    </a:r>
                    <a:r>
                      <a:rPr lang="en-US" altLang="ja-JP" sz="1200" dirty="0"/>
                      <a:t> 1 </a:t>
                    </a:r>
                    <a:r>
                      <a:rPr lang="ja-JP" altLang="en-US" sz="1200"/>
                      <a:t>・ </a:t>
                    </a:r>
                    <a:r>
                      <a:rPr lang="en-US" altLang="ja-JP" sz="1200" dirty="0"/>
                      <a:t>2</a:t>
                    </a:r>
                    <a:r>
                      <a:rPr lang="ja-JP" altLang="en-US" sz="1200"/>
                      <a:t>・</a:t>
                    </a:r>
                    <a:r>
                      <a:rPr lang="en-US" altLang="ja-JP" sz="1200" dirty="0"/>
                      <a:t>8</a:t>
                    </a:r>
                    <a:r>
                      <a:rPr lang="ja-JP" altLang="en-US" sz="1200"/>
                      <a:t>　</a:t>
                    </a:r>
                    <a:endParaRPr lang="en-US" altLang="ja-JP" sz="1200" dirty="0"/>
                  </a:p>
                  <a:p>
                    <a:endParaRPr lang="en-US" altLang="ja-JP" sz="1200" dirty="0"/>
                  </a:p>
                  <a:p>
                    <a:r>
                      <a:rPr lang="ja-JP" altLang="en-US" sz="1200"/>
                      <a:t>本命星：七赤金星（快楽・合理） </a:t>
                    </a:r>
                    <a:endParaRPr kumimoji="1" lang="en-US" altLang="ja-JP" sz="1200" dirty="0"/>
                  </a:p>
                  <a:p>
                    <a:r>
                      <a:rPr lang="ja-JP" altLang="en-US" sz="1200"/>
                      <a:t>月命星：六白金星（仕事・ルール）</a:t>
                    </a:r>
                    <a:endParaRPr lang="en-US" altLang="ja-JP" sz="1200" dirty="0"/>
                  </a:p>
                  <a:p>
                    <a:r>
                      <a:rPr lang="ja-JP" altLang="en-US" sz="1200"/>
                      <a:t>潜在意識：八白土星（チャンス・変化）</a:t>
                    </a:r>
                    <a:endParaRPr kumimoji="1" lang="en-US" altLang="ja-JP" sz="1200" dirty="0"/>
                  </a:p>
                  <a:p>
                    <a:r>
                      <a:rPr lang="ja-JP" altLang="en-US" sz="1200"/>
                      <a:t>流れ：四緑木星（人気・体裁）</a:t>
                    </a:r>
                    <a:endParaRPr lang="en-US" altLang="ja-JP" sz="1200" dirty="0"/>
                  </a:p>
                </p:txBody>
              </p:sp>
              <p:sp>
                <p:nvSpPr>
                  <p:cNvPr id="55" name="テキスト ボックス 54">
                    <a:extLst>
                      <a:ext uri="{FF2B5EF4-FFF2-40B4-BE49-F238E27FC236}">
                        <a16:creationId xmlns:a16="http://schemas.microsoft.com/office/drawing/2014/main" id="{15167DFF-2ABE-0C41-89CC-7B4FCBAEC14D}"/>
                      </a:ext>
                    </a:extLst>
                  </p:cNvPr>
                  <p:cNvSpPr txBox="1"/>
                  <p:nvPr/>
                </p:nvSpPr>
                <p:spPr>
                  <a:xfrm>
                    <a:off x="3997412" y="1661065"/>
                    <a:ext cx="2421093" cy="584775"/>
                  </a:xfrm>
                  <a:prstGeom prst="rect">
                    <a:avLst/>
                  </a:prstGeom>
                  <a:noFill/>
                </p:spPr>
                <p:txBody>
                  <a:bodyPr wrap="square" rtlCol="0">
                    <a:spAutoFit/>
                  </a:bodyPr>
                  <a:lstStyle/>
                  <a:p>
                    <a:r>
                      <a:rPr kumimoji="1" lang="en-US" altLang="ja-JP" sz="3200" b="1" dirty="0"/>
                      <a:t>7</a:t>
                    </a:r>
                    <a:r>
                      <a:rPr kumimoji="1" lang="ja-JP" altLang="en-US" sz="3200" b="1"/>
                      <a:t> </a:t>
                    </a:r>
                    <a:r>
                      <a:rPr lang="en-US" altLang="ja-JP" sz="3200" b="1" dirty="0"/>
                      <a:t>-</a:t>
                    </a:r>
                    <a:r>
                      <a:rPr kumimoji="1" lang="ja-JP" altLang="en-US" sz="3200" b="1"/>
                      <a:t> </a:t>
                    </a:r>
                    <a:r>
                      <a:rPr lang="en-US" altLang="ja-JP" sz="3200" b="1" dirty="0"/>
                      <a:t>6</a:t>
                    </a:r>
                    <a:r>
                      <a:rPr kumimoji="1" lang="ja-JP" altLang="en-US" sz="3200" b="1"/>
                      <a:t> </a:t>
                    </a:r>
                    <a:r>
                      <a:rPr lang="en-US" altLang="ja-JP" sz="3200" b="1" dirty="0"/>
                      <a:t>-</a:t>
                    </a:r>
                    <a:r>
                      <a:rPr kumimoji="1" lang="ja-JP" altLang="en-US" sz="3200" b="1"/>
                      <a:t> </a:t>
                    </a:r>
                    <a:r>
                      <a:rPr lang="en-US" altLang="ja-JP" sz="3200" b="1" dirty="0"/>
                      <a:t>8</a:t>
                    </a:r>
                    <a:r>
                      <a:rPr kumimoji="1" lang="en-US" altLang="ja-JP" sz="3200" b="1" dirty="0"/>
                      <a:t> - </a:t>
                    </a:r>
                    <a:r>
                      <a:rPr lang="en-US" altLang="ja-JP" sz="3200" b="1" dirty="0"/>
                      <a:t>4</a:t>
                    </a:r>
                    <a:endParaRPr kumimoji="1" lang="ja-JP" altLang="en-US" sz="3200" b="1"/>
                  </a:p>
                </p:txBody>
              </p:sp>
            </p:grpSp>
            <p:grpSp>
              <p:nvGrpSpPr>
                <p:cNvPr id="48" name="グループ化 47">
                  <a:extLst>
                    <a:ext uri="{FF2B5EF4-FFF2-40B4-BE49-F238E27FC236}">
                      <a16:creationId xmlns:a16="http://schemas.microsoft.com/office/drawing/2014/main" id="{D25A6DCC-357F-974B-A853-0C3DF7C625B1}"/>
                    </a:ext>
                  </a:extLst>
                </p:cNvPr>
                <p:cNvGrpSpPr/>
                <p:nvPr/>
              </p:nvGrpSpPr>
              <p:grpSpPr>
                <a:xfrm>
                  <a:off x="3995654" y="2290172"/>
                  <a:ext cx="1953665" cy="386973"/>
                  <a:chOff x="4334551" y="741336"/>
                  <a:chExt cx="1953665" cy="386973"/>
                </a:xfrm>
              </p:grpSpPr>
              <p:sp>
                <p:nvSpPr>
                  <p:cNvPr id="49" name="円/楕円 48">
                    <a:extLst>
                      <a:ext uri="{FF2B5EF4-FFF2-40B4-BE49-F238E27FC236}">
                        <a16:creationId xmlns:a16="http://schemas.microsoft.com/office/drawing/2014/main" id="{AFCD2164-6278-8641-A9FC-04DF81A9B054}"/>
                      </a:ext>
                    </a:extLst>
                  </p:cNvPr>
                  <p:cNvSpPr/>
                  <p:nvPr/>
                </p:nvSpPr>
                <p:spPr>
                  <a:xfrm>
                    <a:off x="5396248" y="741336"/>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土</a:t>
                    </a:r>
                  </a:p>
                </p:txBody>
              </p:sp>
              <p:sp>
                <p:nvSpPr>
                  <p:cNvPr id="50" name="円/楕円 49">
                    <a:extLst>
                      <a:ext uri="{FF2B5EF4-FFF2-40B4-BE49-F238E27FC236}">
                        <a16:creationId xmlns:a16="http://schemas.microsoft.com/office/drawing/2014/main" id="{4E3A2349-88AE-D04D-AC51-C24C4476B9B6}"/>
                      </a:ext>
                    </a:extLst>
                  </p:cNvPr>
                  <p:cNvSpPr/>
                  <p:nvPr/>
                </p:nvSpPr>
                <p:spPr>
                  <a:xfrm>
                    <a:off x="4334551" y="747309"/>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金</a:t>
                    </a:r>
                    <a:endParaRPr kumimoji="1" lang="en-US" altLang="ja-JP" dirty="0">
                      <a:solidFill>
                        <a:schemeClr val="tx1"/>
                      </a:solidFill>
                    </a:endParaRPr>
                  </a:p>
                </p:txBody>
              </p:sp>
              <p:sp>
                <p:nvSpPr>
                  <p:cNvPr id="51" name="円/楕円 50">
                    <a:extLst>
                      <a:ext uri="{FF2B5EF4-FFF2-40B4-BE49-F238E27FC236}">
                        <a16:creationId xmlns:a16="http://schemas.microsoft.com/office/drawing/2014/main" id="{7254626C-D116-F44E-A4B1-12A24F8F3AD5}"/>
                      </a:ext>
                    </a:extLst>
                  </p:cNvPr>
                  <p:cNvSpPr/>
                  <p:nvPr/>
                </p:nvSpPr>
                <p:spPr>
                  <a:xfrm>
                    <a:off x="4869447" y="741336"/>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金</a:t>
                    </a:r>
                  </a:p>
                </p:txBody>
              </p:sp>
              <p:sp>
                <p:nvSpPr>
                  <p:cNvPr id="52" name="円/楕円 51">
                    <a:extLst>
                      <a:ext uri="{FF2B5EF4-FFF2-40B4-BE49-F238E27FC236}">
                        <a16:creationId xmlns:a16="http://schemas.microsoft.com/office/drawing/2014/main" id="{F6A7D941-10B5-6048-840F-890D383318B1}"/>
                      </a:ext>
                    </a:extLst>
                  </p:cNvPr>
                  <p:cNvSpPr/>
                  <p:nvPr/>
                </p:nvSpPr>
                <p:spPr>
                  <a:xfrm>
                    <a:off x="5911087" y="741971"/>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木</a:t>
                    </a:r>
                    <a:endParaRPr kumimoji="1" lang="en-US" altLang="ja-JP" dirty="0">
                      <a:solidFill>
                        <a:schemeClr val="tx1"/>
                      </a:solidFill>
                    </a:endParaRPr>
                  </a:p>
                </p:txBody>
              </p:sp>
            </p:grpSp>
          </p:grpSp>
          <p:sp>
            <p:nvSpPr>
              <p:cNvPr id="44" name="テキスト ボックス 43">
                <a:extLst>
                  <a:ext uri="{FF2B5EF4-FFF2-40B4-BE49-F238E27FC236}">
                    <a16:creationId xmlns:a16="http://schemas.microsoft.com/office/drawing/2014/main" id="{89F8C357-95E9-AB47-9E08-58C0241764B5}"/>
                  </a:ext>
                </a:extLst>
              </p:cNvPr>
              <p:cNvSpPr txBox="1"/>
              <p:nvPr/>
            </p:nvSpPr>
            <p:spPr>
              <a:xfrm>
                <a:off x="540278" y="8999222"/>
                <a:ext cx="5721785" cy="415498"/>
              </a:xfrm>
              <a:prstGeom prst="rect">
                <a:avLst/>
              </a:prstGeom>
              <a:noFill/>
            </p:spPr>
            <p:txBody>
              <a:bodyPr wrap="square" rtlCol="0">
                <a:spAutoFit/>
              </a:bodyPr>
              <a:lstStyle/>
              <a:p>
                <a:r>
                  <a:rPr lang="ja-JP" altLang="en-US" sz="1050">
                    <a:solidFill>
                      <a:srgbClr val="FF0000"/>
                    </a:solidFill>
                  </a:rPr>
                  <a:t>本質的に金運に恵まれドライな気質を持つ。対人的にはルールを重んじ仕事熱心。潜在意識には本質的に野心が強くチャンスに強い面を持つ。人当たりが良く常識人。 </a:t>
                </a:r>
              </a:p>
            </p:txBody>
          </p:sp>
        </p:grpSp>
        <p:sp>
          <p:nvSpPr>
            <p:cNvPr id="107" name="テキスト ボックス 106">
              <a:extLst>
                <a:ext uri="{FF2B5EF4-FFF2-40B4-BE49-F238E27FC236}">
                  <a16:creationId xmlns:a16="http://schemas.microsoft.com/office/drawing/2014/main" id="{32864193-439D-4F45-9541-54C96350692F}"/>
                </a:ext>
              </a:extLst>
            </p:cNvPr>
            <p:cNvSpPr txBox="1"/>
            <p:nvPr/>
          </p:nvSpPr>
          <p:spPr>
            <a:xfrm>
              <a:off x="3352083" y="4544145"/>
              <a:ext cx="3262432" cy="338554"/>
            </a:xfrm>
            <a:prstGeom prst="rect">
              <a:avLst/>
            </a:prstGeom>
            <a:noFill/>
          </p:spPr>
          <p:txBody>
            <a:bodyPr wrap="none" rtlCol="0">
              <a:spAutoFit/>
            </a:bodyPr>
            <a:lstStyle/>
            <a:p>
              <a:r>
                <a:rPr lang="ja-JP" altLang="en-US" sz="1600"/>
                <a:t>（大吉・中吉・小吉・小凶・凶）</a:t>
              </a:r>
              <a:endParaRPr lang="en-US" altLang="ja-JP" sz="1600" dirty="0"/>
            </a:p>
          </p:txBody>
        </p:sp>
      </p:grpSp>
      <p:grpSp>
        <p:nvGrpSpPr>
          <p:cNvPr id="4" name="グループ化 3">
            <a:extLst>
              <a:ext uri="{FF2B5EF4-FFF2-40B4-BE49-F238E27FC236}">
                <a16:creationId xmlns:a16="http://schemas.microsoft.com/office/drawing/2014/main" id="{2119B69B-04A7-D545-B852-538E66D3D99F}"/>
              </a:ext>
            </a:extLst>
          </p:cNvPr>
          <p:cNvGrpSpPr/>
          <p:nvPr/>
        </p:nvGrpSpPr>
        <p:grpSpPr>
          <a:xfrm>
            <a:off x="615163" y="7120477"/>
            <a:ext cx="6062370" cy="1997956"/>
            <a:chOff x="615163" y="7120477"/>
            <a:chExt cx="6062370" cy="1997956"/>
          </a:xfrm>
        </p:grpSpPr>
        <p:grpSp>
          <p:nvGrpSpPr>
            <p:cNvPr id="57" name="グループ化 56">
              <a:extLst>
                <a:ext uri="{FF2B5EF4-FFF2-40B4-BE49-F238E27FC236}">
                  <a16:creationId xmlns:a16="http://schemas.microsoft.com/office/drawing/2014/main" id="{00A9912F-BF5D-A74A-825E-029D540414E4}"/>
                </a:ext>
              </a:extLst>
            </p:cNvPr>
            <p:cNvGrpSpPr/>
            <p:nvPr/>
          </p:nvGrpSpPr>
          <p:grpSpPr>
            <a:xfrm>
              <a:off x="615163" y="7261693"/>
              <a:ext cx="5721785" cy="1856740"/>
              <a:chOff x="510431" y="5533140"/>
              <a:chExt cx="5721785" cy="1856740"/>
            </a:xfrm>
          </p:grpSpPr>
          <p:grpSp>
            <p:nvGrpSpPr>
              <p:cNvPr id="64" name="グループ化 63">
                <a:extLst>
                  <a:ext uri="{FF2B5EF4-FFF2-40B4-BE49-F238E27FC236}">
                    <a16:creationId xmlns:a16="http://schemas.microsoft.com/office/drawing/2014/main" id="{91A6CBEB-0A0E-2940-9E9A-A40FDD04A692}"/>
                  </a:ext>
                </a:extLst>
              </p:cNvPr>
              <p:cNvGrpSpPr/>
              <p:nvPr/>
            </p:nvGrpSpPr>
            <p:grpSpPr>
              <a:xfrm>
                <a:off x="534919" y="5533140"/>
                <a:ext cx="5697297" cy="1262409"/>
                <a:chOff x="654076" y="1397550"/>
                <a:chExt cx="5697297" cy="1262409"/>
              </a:xfrm>
            </p:grpSpPr>
            <p:grpSp>
              <p:nvGrpSpPr>
                <p:cNvPr id="67" name="グループ化 66">
                  <a:extLst>
                    <a:ext uri="{FF2B5EF4-FFF2-40B4-BE49-F238E27FC236}">
                      <a16:creationId xmlns:a16="http://schemas.microsoft.com/office/drawing/2014/main" id="{D67B346D-8228-5445-A13E-61666E7DF1DD}"/>
                    </a:ext>
                  </a:extLst>
                </p:cNvPr>
                <p:cNvGrpSpPr/>
                <p:nvPr/>
              </p:nvGrpSpPr>
              <p:grpSpPr>
                <a:xfrm>
                  <a:off x="654076" y="1397550"/>
                  <a:ext cx="5697297" cy="1200329"/>
                  <a:chOff x="431653" y="1422539"/>
                  <a:chExt cx="5986852" cy="1200329"/>
                </a:xfrm>
              </p:grpSpPr>
              <p:sp>
                <p:nvSpPr>
                  <p:cNvPr id="75" name="テキスト ボックス 74">
                    <a:extLst>
                      <a:ext uri="{FF2B5EF4-FFF2-40B4-BE49-F238E27FC236}">
                        <a16:creationId xmlns:a16="http://schemas.microsoft.com/office/drawing/2014/main" id="{6F5A6B41-42C1-944F-9064-25BBE2146C01}"/>
                      </a:ext>
                    </a:extLst>
                  </p:cNvPr>
                  <p:cNvSpPr txBox="1"/>
                  <p:nvPr/>
                </p:nvSpPr>
                <p:spPr>
                  <a:xfrm>
                    <a:off x="431653" y="1422539"/>
                    <a:ext cx="3159917" cy="1200329"/>
                  </a:xfrm>
                  <a:prstGeom prst="rect">
                    <a:avLst/>
                  </a:prstGeom>
                  <a:noFill/>
                </p:spPr>
                <p:txBody>
                  <a:bodyPr wrap="square" rtlCol="0">
                    <a:spAutoFit/>
                  </a:bodyPr>
                  <a:lstStyle/>
                  <a:p>
                    <a:r>
                      <a:rPr lang="ja-JP" altLang="en-US" sz="1200"/>
                      <a:t>◯　</a:t>
                    </a:r>
                    <a:r>
                      <a:rPr lang="en-US" altLang="ja-JP" sz="1200" dirty="0"/>
                      <a:t> 2</a:t>
                    </a:r>
                    <a:r>
                      <a:rPr lang="ja-JP" altLang="en-US" sz="1200"/>
                      <a:t>・</a:t>
                    </a:r>
                    <a:r>
                      <a:rPr lang="en-US" altLang="ja-JP" sz="1200" dirty="0"/>
                      <a:t>6</a:t>
                    </a:r>
                    <a:r>
                      <a:rPr lang="ja-JP" altLang="en-US" sz="1200"/>
                      <a:t>・</a:t>
                    </a:r>
                    <a:r>
                      <a:rPr lang="en-US" altLang="ja-JP" sz="1200" dirty="0"/>
                      <a:t>8 </a:t>
                    </a:r>
                    <a:r>
                      <a:rPr lang="ja-JP" altLang="en-US" sz="1200"/>
                      <a:t>　△  </a:t>
                    </a:r>
                    <a:r>
                      <a:rPr lang="en-US" altLang="ja-JP" sz="1200" dirty="0"/>
                      <a:t>1</a:t>
                    </a:r>
                    <a:r>
                      <a:rPr lang="ja-JP" altLang="en-US" sz="1200"/>
                      <a:t>　</a:t>
                    </a:r>
                    <a:endParaRPr kumimoji="1" lang="en-US" altLang="ja-JP" sz="1200" dirty="0"/>
                  </a:p>
                  <a:p>
                    <a:endParaRPr lang="en-US" altLang="ja-JP" sz="1200" dirty="0"/>
                  </a:p>
                  <a:p>
                    <a:r>
                      <a:rPr lang="ja-JP" altLang="en-US" sz="1200"/>
                      <a:t>本命星：七赤金星（快楽・合理） </a:t>
                    </a:r>
                    <a:endParaRPr kumimoji="1" lang="en-US" altLang="ja-JP" sz="1200" dirty="0"/>
                  </a:p>
                  <a:p>
                    <a:r>
                      <a:rPr lang="ja-JP" altLang="en-US" sz="1200"/>
                      <a:t>月命星：五黄土星（支配・リーダー）</a:t>
                    </a:r>
                    <a:endParaRPr lang="en-US" altLang="ja-JP" sz="1200" dirty="0"/>
                  </a:p>
                  <a:p>
                    <a:r>
                      <a:rPr lang="ja-JP" altLang="en-US" sz="1200"/>
                      <a:t>潜在意識：九紫火星（頭脳・カリスマ）</a:t>
                    </a:r>
                    <a:endParaRPr kumimoji="1" lang="en-US" altLang="ja-JP" sz="1200" dirty="0"/>
                  </a:p>
                  <a:p>
                    <a:r>
                      <a:rPr lang="ja-JP" altLang="en-US" sz="1200"/>
                      <a:t>流れ：三碧木星（健康・明るさ）</a:t>
                    </a:r>
                    <a:endParaRPr lang="en-US" altLang="ja-JP" sz="1200" dirty="0"/>
                  </a:p>
                </p:txBody>
              </p:sp>
              <p:sp>
                <p:nvSpPr>
                  <p:cNvPr id="76" name="テキスト ボックス 75">
                    <a:extLst>
                      <a:ext uri="{FF2B5EF4-FFF2-40B4-BE49-F238E27FC236}">
                        <a16:creationId xmlns:a16="http://schemas.microsoft.com/office/drawing/2014/main" id="{CDBCEE49-DF08-CB4C-A1E9-540D8492DC2F}"/>
                      </a:ext>
                    </a:extLst>
                  </p:cNvPr>
                  <p:cNvSpPr txBox="1"/>
                  <p:nvPr/>
                </p:nvSpPr>
                <p:spPr>
                  <a:xfrm>
                    <a:off x="3997413" y="1661065"/>
                    <a:ext cx="2421092" cy="584775"/>
                  </a:xfrm>
                  <a:prstGeom prst="rect">
                    <a:avLst/>
                  </a:prstGeom>
                  <a:noFill/>
                </p:spPr>
                <p:txBody>
                  <a:bodyPr wrap="square" rtlCol="0">
                    <a:spAutoFit/>
                  </a:bodyPr>
                  <a:lstStyle/>
                  <a:p>
                    <a:r>
                      <a:rPr kumimoji="1" lang="en-US" altLang="ja-JP" sz="3200" b="1" dirty="0"/>
                      <a:t>7</a:t>
                    </a:r>
                    <a:r>
                      <a:rPr kumimoji="1" lang="ja-JP" altLang="en-US" sz="3200" b="1"/>
                      <a:t> </a:t>
                    </a:r>
                    <a:r>
                      <a:rPr lang="en-US" altLang="ja-JP" sz="3200" b="1" dirty="0"/>
                      <a:t>-</a:t>
                    </a:r>
                    <a:r>
                      <a:rPr kumimoji="1" lang="ja-JP" altLang="en-US" sz="3200" b="1"/>
                      <a:t> </a:t>
                    </a:r>
                    <a:r>
                      <a:rPr kumimoji="1" lang="en-US" altLang="ja-JP" sz="3200" b="1" dirty="0"/>
                      <a:t>5</a:t>
                    </a:r>
                    <a:r>
                      <a:rPr kumimoji="1" lang="ja-JP" altLang="en-US" sz="3200" b="1"/>
                      <a:t> </a:t>
                    </a:r>
                    <a:r>
                      <a:rPr lang="en-US" altLang="ja-JP" sz="3200" b="1" dirty="0"/>
                      <a:t>-</a:t>
                    </a:r>
                    <a:r>
                      <a:rPr kumimoji="1" lang="ja-JP" altLang="en-US" sz="3200" b="1"/>
                      <a:t> </a:t>
                    </a:r>
                    <a:r>
                      <a:rPr kumimoji="1" lang="en-US" altLang="ja-JP" sz="3200" b="1" dirty="0"/>
                      <a:t>9 - 3</a:t>
                    </a:r>
                    <a:endParaRPr kumimoji="1" lang="ja-JP" altLang="en-US" sz="3200" b="1"/>
                  </a:p>
                </p:txBody>
              </p:sp>
            </p:grpSp>
            <p:grpSp>
              <p:nvGrpSpPr>
                <p:cNvPr id="68" name="グループ化 67">
                  <a:extLst>
                    <a:ext uri="{FF2B5EF4-FFF2-40B4-BE49-F238E27FC236}">
                      <a16:creationId xmlns:a16="http://schemas.microsoft.com/office/drawing/2014/main" id="{8ABAA22B-7CAB-C04B-B3EE-FACF5C339451}"/>
                    </a:ext>
                  </a:extLst>
                </p:cNvPr>
                <p:cNvGrpSpPr/>
                <p:nvPr/>
              </p:nvGrpSpPr>
              <p:grpSpPr>
                <a:xfrm>
                  <a:off x="4047377" y="2272986"/>
                  <a:ext cx="1953665" cy="386973"/>
                  <a:chOff x="4334551" y="741336"/>
                  <a:chExt cx="1953665" cy="386973"/>
                </a:xfrm>
              </p:grpSpPr>
              <p:sp>
                <p:nvSpPr>
                  <p:cNvPr id="69" name="円/楕円 68">
                    <a:extLst>
                      <a:ext uri="{FF2B5EF4-FFF2-40B4-BE49-F238E27FC236}">
                        <a16:creationId xmlns:a16="http://schemas.microsoft.com/office/drawing/2014/main" id="{DB4D990F-3E24-2E44-BA7F-55D6658DC7B0}"/>
                      </a:ext>
                    </a:extLst>
                  </p:cNvPr>
                  <p:cNvSpPr/>
                  <p:nvPr/>
                </p:nvSpPr>
                <p:spPr>
                  <a:xfrm>
                    <a:off x="5396248" y="741336"/>
                    <a:ext cx="377129" cy="381000"/>
                  </a:xfrm>
                  <a:prstGeom prst="ellipse">
                    <a:avLst/>
                  </a:prstGeom>
                  <a:solidFill>
                    <a:srgbClr val="FEE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火</a:t>
                    </a:r>
                    <a:endParaRPr kumimoji="1" lang="ja-JP" altLang="en-US">
                      <a:solidFill>
                        <a:schemeClr val="tx1"/>
                      </a:solidFill>
                    </a:endParaRPr>
                  </a:p>
                </p:txBody>
              </p:sp>
              <p:sp>
                <p:nvSpPr>
                  <p:cNvPr id="70" name="円/楕円 69">
                    <a:extLst>
                      <a:ext uri="{FF2B5EF4-FFF2-40B4-BE49-F238E27FC236}">
                        <a16:creationId xmlns:a16="http://schemas.microsoft.com/office/drawing/2014/main" id="{FBCC4195-4417-6746-948F-61E5D67DB393}"/>
                      </a:ext>
                    </a:extLst>
                  </p:cNvPr>
                  <p:cNvSpPr/>
                  <p:nvPr/>
                </p:nvSpPr>
                <p:spPr>
                  <a:xfrm>
                    <a:off x="4334551" y="747309"/>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金</a:t>
                    </a:r>
                    <a:endParaRPr kumimoji="1" lang="en-US" altLang="ja-JP" dirty="0">
                      <a:solidFill>
                        <a:schemeClr val="tx1"/>
                      </a:solidFill>
                    </a:endParaRPr>
                  </a:p>
                </p:txBody>
              </p:sp>
              <p:sp>
                <p:nvSpPr>
                  <p:cNvPr id="73" name="円/楕円 72">
                    <a:extLst>
                      <a:ext uri="{FF2B5EF4-FFF2-40B4-BE49-F238E27FC236}">
                        <a16:creationId xmlns:a16="http://schemas.microsoft.com/office/drawing/2014/main" id="{78588EBA-C1F1-FF4C-8566-E8688695A415}"/>
                      </a:ext>
                    </a:extLst>
                  </p:cNvPr>
                  <p:cNvSpPr/>
                  <p:nvPr/>
                </p:nvSpPr>
                <p:spPr>
                  <a:xfrm>
                    <a:off x="4869447" y="741336"/>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ja-JP" altLang="en-US">
                      <a:solidFill>
                        <a:schemeClr val="tx1"/>
                      </a:solidFill>
                    </a:endParaRPr>
                  </a:p>
                </p:txBody>
              </p:sp>
              <p:sp>
                <p:nvSpPr>
                  <p:cNvPr id="74" name="円/楕円 73">
                    <a:extLst>
                      <a:ext uri="{FF2B5EF4-FFF2-40B4-BE49-F238E27FC236}">
                        <a16:creationId xmlns:a16="http://schemas.microsoft.com/office/drawing/2014/main" id="{2F6A60E8-63B8-874A-BB9B-204C88A297AD}"/>
                      </a:ext>
                    </a:extLst>
                  </p:cNvPr>
                  <p:cNvSpPr/>
                  <p:nvPr/>
                </p:nvSpPr>
                <p:spPr>
                  <a:xfrm>
                    <a:off x="5911087" y="741971"/>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木</a:t>
                    </a:r>
                    <a:endParaRPr kumimoji="1" lang="en-US" altLang="ja-JP" dirty="0">
                      <a:solidFill>
                        <a:schemeClr val="tx1"/>
                      </a:solidFill>
                    </a:endParaRPr>
                  </a:p>
                </p:txBody>
              </p:sp>
            </p:grpSp>
          </p:grpSp>
          <p:sp>
            <p:nvSpPr>
              <p:cNvPr id="63" name="テキスト ボックス 62">
                <a:extLst>
                  <a:ext uri="{FF2B5EF4-FFF2-40B4-BE49-F238E27FC236}">
                    <a16:creationId xmlns:a16="http://schemas.microsoft.com/office/drawing/2014/main" id="{E051518F-DA17-C848-924F-3B224E7EE139}"/>
                  </a:ext>
                </a:extLst>
              </p:cNvPr>
              <p:cNvSpPr txBox="1"/>
              <p:nvPr/>
            </p:nvSpPr>
            <p:spPr>
              <a:xfrm>
                <a:off x="510431" y="6812799"/>
                <a:ext cx="5721785" cy="577081"/>
              </a:xfrm>
              <a:prstGeom prst="rect">
                <a:avLst/>
              </a:prstGeom>
              <a:noFill/>
            </p:spPr>
            <p:txBody>
              <a:bodyPr wrap="square" rtlCol="0">
                <a:spAutoFit/>
              </a:bodyPr>
              <a:lstStyle/>
              <a:p>
                <a:r>
                  <a:rPr lang="ja-JP" altLang="en-US" sz="1050">
                    <a:solidFill>
                      <a:srgbClr val="FF0000"/>
                    </a:solidFill>
                  </a:rPr>
                  <a:t>本質的に金運に恵まれドライな気質を持つ。対人的にはリーダーシップが強く自分流。潜在意識には頭脳明晰で強い信念を持つ。明るく前向きで、実家とのご縁は強く長男的な役割を求められる。</a:t>
                </a:r>
              </a:p>
            </p:txBody>
          </p:sp>
        </p:grpSp>
        <p:sp>
          <p:nvSpPr>
            <p:cNvPr id="108" name="テキスト ボックス 107">
              <a:extLst>
                <a:ext uri="{FF2B5EF4-FFF2-40B4-BE49-F238E27FC236}">
                  <a16:creationId xmlns:a16="http://schemas.microsoft.com/office/drawing/2014/main" id="{0391E862-56FD-6E4B-BBB1-E5A2E1277A49}"/>
                </a:ext>
              </a:extLst>
            </p:cNvPr>
            <p:cNvSpPr txBox="1"/>
            <p:nvPr/>
          </p:nvSpPr>
          <p:spPr>
            <a:xfrm>
              <a:off x="3415101" y="7120477"/>
              <a:ext cx="3262432" cy="338554"/>
            </a:xfrm>
            <a:prstGeom prst="rect">
              <a:avLst/>
            </a:prstGeom>
            <a:noFill/>
          </p:spPr>
          <p:txBody>
            <a:bodyPr wrap="none" rtlCol="0">
              <a:spAutoFit/>
            </a:bodyPr>
            <a:lstStyle/>
            <a:p>
              <a:r>
                <a:rPr lang="ja-JP" altLang="en-US" sz="1600"/>
                <a:t>（大吉・中吉・小吉・小凶・凶）</a:t>
              </a:r>
              <a:endParaRPr lang="en-US" altLang="ja-JP" sz="1600" dirty="0"/>
            </a:p>
          </p:txBody>
        </p:sp>
      </p:grpSp>
    </p:spTree>
    <p:extLst>
      <p:ext uri="{BB962C8B-B14F-4D97-AF65-F5344CB8AC3E}">
        <p14:creationId xmlns:p14="http://schemas.microsoft.com/office/powerpoint/2010/main" val="34457094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テキスト ボックス 61">
            <a:extLst>
              <a:ext uri="{FF2B5EF4-FFF2-40B4-BE49-F238E27FC236}">
                <a16:creationId xmlns:a16="http://schemas.microsoft.com/office/drawing/2014/main" id="{9FFA6BA7-E5A4-BD4D-A13B-5B5DB86DF061}"/>
              </a:ext>
            </a:extLst>
          </p:cNvPr>
          <p:cNvSpPr txBox="1"/>
          <p:nvPr/>
        </p:nvSpPr>
        <p:spPr>
          <a:xfrm>
            <a:off x="5266220" y="152303"/>
            <a:ext cx="1460656" cy="253916"/>
          </a:xfrm>
          <a:prstGeom prst="rect">
            <a:avLst/>
          </a:prstGeom>
          <a:noFill/>
        </p:spPr>
        <p:txBody>
          <a:bodyPr wrap="none" rtlCol="0">
            <a:spAutoFit/>
          </a:bodyPr>
          <a:lstStyle/>
          <a:p>
            <a:r>
              <a:rPr kumimoji="1" lang="ja-JP" altLang="en-US" sz="1050"/>
              <a:t>九星氣学 </a:t>
            </a:r>
            <a:r>
              <a:rPr kumimoji="1" lang="en-US" altLang="ja-JP" sz="1050" dirty="0"/>
              <a:t>81</a:t>
            </a:r>
            <a:r>
              <a:rPr kumimoji="1" lang="ja-JP" altLang="en-US" sz="1050"/>
              <a:t> 性格一覧</a:t>
            </a:r>
          </a:p>
        </p:txBody>
      </p:sp>
      <p:sp>
        <p:nvSpPr>
          <p:cNvPr id="65" name="スライド番号プレースホルダー 3">
            <a:extLst>
              <a:ext uri="{FF2B5EF4-FFF2-40B4-BE49-F238E27FC236}">
                <a16:creationId xmlns:a16="http://schemas.microsoft.com/office/drawing/2014/main" id="{AE2FFFCC-247B-7A4B-9029-02CBAA839F53}"/>
              </a:ext>
            </a:extLst>
          </p:cNvPr>
          <p:cNvSpPr>
            <a:spLocks noGrp="1"/>
          </p:cNvSpPr>
          <p:nvPr>
            <p:ph type="sldNum" sz="quarter" idx="12"/>
          </p:nvPr>
        </p:nvSpPr>
        <p:spPr>
          <a:xfrm>
            <a:off x="4843463" y="9181397"/>
            <a:ext cx="1543050" cy="527403"/>
          </a:xfrm>
        </p:spPr>
        <p:txBody>
          <a:bodyPr/>
          <a:lstStyle/>
          <a:p>
            <a:fld id="{1D026AE3-2BCD-4743-B55E-347788B72823}" type="slidenum">
              <a:rPr kumimoji="1" lang="ja-JP" altLang="en-US" smtClean="0"/>
              <a:t>21</a:t>
            </a:fld>
            <a:endParaRPr kumimoji="1" lang="ja-JP" altLang="en-US"/>
          </a:p>
        </p:txBody>
      </p:sp>
      <p:grpSp>
        <p:nvGrpSpPr>
          <p:cNvPr id="2" name="グループ化 1">
            <a:extLst>
              <a:ext uri="{FF2B5EF4-FFF2-40B4-BE49-F238E27FC236}">
                <a16:creationId xmlns:a16="http://schemas.microsoft.com/office/drawing/2014/main" id="{79230D85-4795-9346-954E-F9B31B0D39E1}"/>
              </a:ext>
            </a:extLst>
          </p:cNvPr>
          <p:cNvGrpSpPr/>
          <p:nvPr/>
        </p:nvGrpSpPr>
        <p:grpSpPr>
          <a:xfrm>
            <a:off x="664728" y="1894465"/>
            <a:ext cx="5877797" cy="1889595"/>
            <a:chOff x="664728" y="1894465"/>
            <a:chExt cx="5877797" cy="1889595"/>
          </a:xfrm>
        </p:grpSpPr>
        <p:grpSp>
          <p:nvGrpSpPr>
            <p:cNvPr id="6" name="グループ化 5">
              <a:extLst>
                <a:ext uri="{FF2B5EF4-FFF2-40B4-BE49-F238E27FC236}">
                  <a16:creationId xmlns:a16="http://schemas.microsoft.com/office/drawing/2014/main" id="{4637BAC8-9AE1-FF43-837F-8193B9F7E01A}"/>
                </a:ext>
              </a:extLst>
            </p:cNvPr>
            <p:cNvGrpSpPr/>
            <p:nvPr/>
          </p:nvGrpSpPr>
          <p:grpSpPr>
            <a:xfrm>
              <a:off x="664728" y="1953412"/>
              <a:ext cx="5721785" cy="1830648"/>
              <a:chOff x="534919" y="3478319"/>
              <a:chExt cx="5721785" cy="1830648"/>
            </a:xfrm>
          </p:grpSpPr>
          <p:grpSp>
            <p:nvGrpSpPr>
              <p:cNvPr id="53" name="グループ化 52">
                <a:extLst>
                  <a:ext uri="{FF2B5EF4-FFF2-40B4-BE49-F238E27FC236}">
                    <a16:creationId xmlns:a16="http://schemas.microsoft.com/office/drawing/2014/main" id="{A82D2C04-86EF-3F48-8203-B8DD489ACC37}"/>
                  </a:ext>
                </a:extLst>
              </p:cNvPr>
              <p:cNvGrpSpPr/>
              <p:nvPr/>
            </p:nvGrpSpPr>
            <p:grpSpPr>
              <a:xfrm>
                <a:off x="534919" y="3478319"/>
                <a:ext cx="5697297" cy="1384995"/>
                <a:chOff x="654076" y="1397550"/>
                <a:chExt cx="5697297" cy="1384995"/>
              </a:xfrm>
            </p:grpSpPr>
            <p:grpSp>
              <p:nvGrpSpPr>
                <p:cNvPr id="56" name="グループ化 55">
                  <a:extLst>
                    <a:ext uri="{FF2B5EF4-FFF2-40B4-BE49-F238E27FC236}">
                      <a16:creationId xmlns:a16="http://schemas.microsoft.com/office/drawing/2014/main" id="{79BDB1D1-6F53-B244-8F32-E4567E3C7107}"/>
                    </a:ext>
                  </a:extLst>
                </p:cNvPr>
                <p:cNvGrpSpPr/>
                <p:nvPr/>
              </p:nvGrpSpPr>
              <p:grpSpPr>
                <a:xfrm>
                  <a:off x="654076" y="1397550"/>
                  <a:ext cx="5697297" cy="1384995"/>
                  <a:chOff x="431653" y="1422539"/>
                  <a:chExt cx="5986852" cy="1384995"/>
                </a:xfrm>
              </p:grpSpPr>
              <p:sp>
                <p:nvSpPr>
                  <p:cNvPr id="71" name="テキスト ボックス 70">
                    <a:extLst>
                      <a:ext uri="{FF2B5EF4-FFF2-40B4-BE49-F238E27FC236}">
                        <a16:creationId xmlns:a16="http://schemas.microsoft.com/office/drawing/2014/main" id="{6E58DF3B-5A52-8544-8311-EF228C8C0BF1}"/>
                      </a:ext>
                    </a:extLst>
                  </p:cNvPr>
                  <p:cNvSpPr txBox="1"/>
                  <p:nvPr/>
                </p:nvSpPr>
                <p:spPr>
                  <a:xfrm>
                    <a:off x="431653" y="1422539"/>
                    <a:ext cx="3511408" cy="1384995"/>
                  </a:xfrm>
                  <a:prstGeom prst="rect">
                    <a:avLst/>
                  </a:prstGeom>
                  <a:noFill/>
                </p:spPr>
                <p:txBody>
                  <a:bodyPr wrap="square" rtlCol="0">
                    <a:spAutoFit/>
                  </a:bodyPr>
                  <a:lstStyle/>
                  <a:p>
                    <a:r>
                      <a:rPr lang="ja-JP" altLang="en-US" sz="1200"/>
                      <a:t>◯　</a:t>
                    </a:r>
                    <a:r>
                      <a:rPr lang="en-US" altLang="ja-JP" sz="1200" dirty="0"/>
                      <a:t> 1</a:t>
                    </a:r>
                    <a:r>
                      <a:rPr lang="ja-JP" altLang="en-US" sz="1200"/>
                      <a:t>・</a:t>
                    </a:r>
                    <a:r>
                      <a:rPr lang="en-US" altLang="ja-JP" sz="1200" dirty="0"/>
                      <a:t>2</a:t>
                    </a:r>
                    <a:r>
                      <a:rPr lang="ja-JP" altLang="en-US" sz="1200"/>
                      <a:t>・</a:t>
                    </a:r>
                    <a:r>
                      <a:rPr lang="en-US" altLang="ja-JP" sz="1200" dirty="0"/>
                      <a:t>6</a:t>
                    </a:r>
                    <a:r>
                      <a:rPr lang="ja-JP" altLang="en-US" sz="1200"/>
                      <a:t>・</a:t>
                    </a:r>
                    <a:r>
                      <a:rPr lang="en-US" altLang="ja-JP" sz="1200" dirty="0"/>
                      <a:t>8</a:t>
                    </a:r>
                    <a:r>
                      <a:rPr lang="ja-JP" altLang="en-US" sz="1200"/>
                      <a:t>　</a:t>
                    </a:r>
                    <a:endParaRPr lang="en-US" altLang="ja-JP" sz="1200" dirty="0"/>
                  </a:p>
                  <a:p>
                    <a:endParaRPr lang="en-US" altLang="ja-JP" sz="1200" dirty="0"/>
                  </a:p>
                  <a:p>
                    <a:r>
                      <a:rPr lang="ja-JP" altLang="en-US" sz="1200"/>
                      <a:t>本命星：七赤金星（快楽・合理） </a:t>
                    </a:r>
                    <a:endParaRPr kumimoji="1" lang="en-US" altLang="ja-JP" sz="1200" dirty="0"/>
                  </a:p>
                  <a:p>
                    <a:r>
                      <a:rPr lang="ja-JP" altLang="en-US" sz="1200"/>
                      <a:t>月命星：七赤金星（快楽・合理） </a:t>
                    </a:r>
                    <a:endParaRPr lang="en-US" altLang="ja-JP" sz="1200" dirty="0"/>
                  </a:p>
                  <a:p>
                    <a:r>
                      <a:rPr lang="ja-JP" altLang="en-US" sz="1200"/>
                      <a:t>潜在意識：</a:t>
                    </a:r>
                    <a:endParaRPr lang="en-US" altLang="ja-JP" sz="1200" dirty="0"/>
                  </a:p>
                  <a:p>
                    <a:r>
                      <a:rPr lang="ja-JP" altLang="en-US" sz="1200"/>
                      <a:t>五黄土星（支配）と八白土星（チャンス）</a:t>
                    </a:r>
                    <a:endParaRPr lang="en-US" altLang="ja-JP" sz="1200" dirty="0"/>
                  </a:p>
                  <a:p>
                    <a:r>
                      <a:rPr lang="ja-JP" altLang="en-US" sz="1200"/>
                      <a:t>流れ：中宮流れ</a:t>
                    </a:r>
                    <a:endParaRPr lang="en-US" altLang="ja-JP" sz="1200" dirty="0"/>
                  </a:p>
                </p:txBody>
              </p:sp>
              <p:sp>
                <p:nvSpPr>
                  <p:cNvPr id="72" name="テキスト ボックス 71">
                    <a:extLst>
                      <a:ext uri="{FF2B5EF4-FFF2-40B4-BE49-F238E27FC236}">
                        <a16:creationId xmlns:a16="http://schemas.microsoft.com/office/drawing/2014/main" id="{829A495B-730F-B84A-BB07-FFABA129D084}"/>
                      </a:ext>
                    </a:extLst>
                  </p:cNvPr>
                  <p:cNvSpPr txBox="1"/>
                  <p:nvPr/>
                </p:nvSpPr>
                <p:spPr>
                  <a:xfrm>
                    <a:off x="3997412" y="1661065"/>
                    <a:ext cx="2421093" cy="584775"/>
                  </a:xfrm>
                  <a:prstGeom prst="rect">
                    <a:avLst/>
                  </a:prstGeom>
                  <a:noFill/>
                </p:spPr>
                <p:txBody>
                  <a:bodyPr wrap="square" rtlCol="0">
                    <a:spAutoFit/>
                  </a:bodyPr>
                  <a:lstStyle/>
                  <a:p>
                    <a:r>
                      <a:rPr kumimoji="1" lang="en-US" altLang="ja-JP" sz="3200" b="1" dirty="0"/>
                      <a:t>7</a:t>
                    </a:r>
                    <a:r>
                      <a:rPr kumimoji="1" lang="ja-JP" altLang="en-US" sz="3200" b="1"/>
                      <a:t> </a:t>
                    </a:r>
                    <a:r>
                      <a:rPr lang="en-US" altLang="ja-JP" sz="3200" b="1" dirty="0"/>
                      <a:t>-</a:t>
                    </a:r>
                    <a:r>
                      <a:rPr kumimoji="1" lang="ja-JP" altLang="en-US" sz="3200" b="1"/>
                      <a:t> </a:t>
                    </a:r>
                    <a:r>
                      <a:rPr lang="en-US" altLang="ja-JP" sz="3200" b="1" dirty="0"/>
                      <a:t>7</a:t>
                    </a:r>
                    <a:r>
                      <a:rPr kumimoji="1" lang="ja-JP" altLang="en-US" sz="3200" b="1"/>
                      <a:t> </a:t>
                    </a:r>
                    <a:r>
                      <a:rPr lang="en-US" altLang="ja-JP" sz="3200" b="1" dirty="0"/>
                      <a:t>-</a:t>
                    </a:r>
                    <a:r>
                      <a:rPr kumimoji="1" lang="ja-JP" altLang="en-US" sz="3200" b="1"/>
                      <a:t> </a:t>
                    </a:r>
                    <a:r>
                      <a:rPr kumimoji="1" lang="en-US" altLang="ja-JP" sz="3200" b="1" dirty="0"/>
                      <a:t>5 </a:t>
                    </a:r>
                    <a:r>
                      <a:rPr lang="en-US" altLang="ja-JP" sz="3200" b="1" dirty="0"/>
                      <a:t>/ 8</a:t>
                    </a:r>
                    <a:endParaRPr kumimoji="1" lang="ja-JP" altLang="en-US" sz="3200" b="1"/>
                  </a:p>
                </p:txBody>
              </p:sp>
            </p:grpSp>
            <p:grpSp>
              <p:nvGrpSpPr>
                <p:cNvPr id="58" name="グループ化 57">
                  <a:extLst>
                    <a:ext uri="{FF2B5EF4-FFF2-40B4-BE49-F238E27FC236}">
                      <a16:creationId xmlns:a16="http://schemas.microsoft.com/office/drawing/2014/main" id="{E1093B48-6CC3-B645-B785-E7F4233372BC}"/>
                    </a:ext>
                  </a:extLst>
                </p:cNvPr>
                <p:cNvGrpSpPr/>
                <p:nvPr/>
              </p:nvGrpSpPr>
              <p:grpSpPr>
                <a:xfrm>
                  <a:off x="3995654" y="2323682"/>
                  <a:ext cx="1953665" cy="386973"/>
                  <a:chOff x="4334551" y="741336"/>
                  <a:chExt cx="1953665" cy="386973"/>
                </a:xfrm>
              </p:grpSpPr>
              <p:sp>
                <p:nvSpPr>
                  <p:cNvPr id="59" name="円/楕円 58">
                    <a:extLst>
                      <a:ext uri="{FF2B5EF4-FFF2-40B4-BE49-F238E27FC236}">
                        <a16:creationId xmlns:a16="http://schemas.microsoft.com/office/drawing/2014/main" id="{C9A2C664-42E1-9141-8940-49B301CE7A27}"/>
                      </a:ext>
                    </a:extLst>
                  </p:cNvPr>
                  <p:cNvSpPr/>
                  <p:nvPr/>
                </p:nvSpPr>
                <p:spPr>
                  <a:xfrm>
                    <a:off x="5396248" y="741336"/>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土</a:t>
                    </a:r>
                  </a:p>
                </p:txBody>
              </p:sp>
              <p:sp>
                <p:nvSpPr>
                  <p:cNvPr id="60" name="円/楕円 59">
                    <a:extLst>
                      <a:ext uri="{FF2B5EF4-FFF2-40B4-BE49-F238E27FC236}">
                        <a16:creationId xmlns:a16="http://schemas.microsoft.com/office/drawing/2014/main" id="{D4E28EC5-04B9-C743-9452-F522128BDE7C}"/>
                      </a:ext>
                    </a:extLst>
                  </p:cNvPr>
                  <p:cNvSpPr/>
                  <p:nvPr/>
                </p:nvSpPr>
                <p:spPr>
                  <a:xfrm>
                    <a:off x="4334551" y="747309"/>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金</a:t>
                    </a:r>
                    <a:endParaRPr kumimoji="1" lang="en-US" altLang="ja-JP" dirty="0">
                      <a:solidFill>
                        <a:schemeClr val="tx1"/>
                      </a:solidFill>
                    </a:endParaRPr>
                  </a:p>
                </p:txBody>
              </p:sp>
              <p:sp>
                <p:nvSpPr>
                  <p:cNvPr id="61" name="円/楕円 60">
                    <a:extLst>
                      <a:ext uri="{FF2B5EF4-FFF2-40B4-BE49-F238E27FC236}">
                        <a16:creationId xmlns:a16="http://schemas.microsoft.com/office/drawing/2014/main" id="{40AB1048-D3C5-AA45-8070-2973F3EF1EEE}"/>
                      </a:ext>
                    </a:extLst>
                  </p:cNvPr>
                  <p:cNvSpPr/>
                  <p:nvPr/>
                </p:nvSpPr>
                <p:spPr>
                  <a:xfrm>
                    <a:off x="4869447" y="741336"/>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金</a:t>
                    </a:r>
                  </a:p>
                </p:txBody>
              </p:sp>
              <p:sp>
                <p:nvSpPr>
                  <p:cNvPr id="66" name="円/楕円 65">
                    <a:extLst>
                      <a:ext uri="{FF2B5EF4-FFF2-40B4-BE49-F238E27FC236}">
                        <a16:creationId xmlns:a16="http://schemas.microsoft.com/office/drawing/2014/main" id="{C01321AC-5E03-3446-9924-295EC072737A}"/>
                      </a:ext>
                    </a:extLst>
                  </p:cNvPr>
                  <p:cNvSpPr/>
                  <p:nvPr/>
                </p:nvSpPr>
                <p:spPr>
                  <a:xfrm>
                    <a:off x="5911087" y="741971"/>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en-US" altLang="ja-JP" dirty="0">
                      <a:solidFill>
                        <a:schemeClr val="tx1"/>
                      </a:solidFill>
                    </a:endParaRPr>
                  </a:p>
                </p:txBody>
              </p:sp>
            </p:grpSp>
          </p:grpSp>
          <p:sp>
            <p:nvSpPr>
              <p:cNvPr id="40" name="テキスト ボックス 39">
                <a:extLst>
                  <a:ext uri="{FF2B5EF4-FFF2-40B4-BE49-F238E27FC236}">
                    <a16:creationId xmlns:a16="http://schemas.microsoft.com/office/drawing/2014/main" id="{86220015-D8DB-164D-8ADB-F3CDE0198FD9}"/>
                  </a:ext>
                </a:extLst>
              </p:cNvPr>
              <p:cNvSpPr txBox="1"/>
              <p:nvPr/>
            </p:nvSpPr>
            <p:spPr>
              <a:xfrm>
                <a:off x="534919" y="4893469"/>
                <a:ext cx="5721785" cy="415498"/>
              </a:xfrm>
              <a:prstGeom prst="rect">
                <a:avLst/>
              </a:prstGeom>
              <a:noFill/>
            </p:spPr>
            <p:txBody>
              <a:bodyPr wrap="square" rtlCol="0">
                <a:spAutoFit/>
              </a:bodyPr>
              <a:lstStyle/>
              <a:p>
                <a:r>
                  <a:rPr lang="ja-JP" altLang="en-US" sz="1050">
                    <a:solidFill>
                      <a:srgbClr val="FF0000"/>
                    </a:solidFill>
                  </a:rPr>
                  <a:t>非常に個性的で裏表のない性格を持つ。本質的に金運に恵まれドライな気質を持つ。潜在意識にはリーダーシップが強く自分流な面と、野心が強くチャンスに強い面を合わせ持つ。</a:t>
                </a:r>
                <a:endParaRPr lang="en-US" altLang="ja-JP" sz="1050" dirty="0">
                  <a:solidFill>
                    <a:srgbClr val="FF0000"/>
                  </a:solidFill>
                </a:endParaRPr>
              </a:p>
            </p:txBody>
          </p:sp>
        </p:grpSp>
        <p:sp>
          <p:nvSpPr>
            <p:cNvPr id="77" name="テキスト ボックス 76">
              <a:extLst>
                <a:ext uri="{FF2B5EF4-FFF2-40B4-BE49-F238E27FC236}">
                  <a16:creationId xmlns:a16="http://schemas.microsoft.com/office/drawing/2014/main" id="{C599DA23-CB82-034E-9615-DD83A9CF3363}"/>
                </a:ext>
              </a:extLst>
            </p:cNvPr>
            <p:cNvSpPr txBox="1"/>
            <p:nvPr/>
          </p:nvSpPr>
          <p:spPr>
            <a:xfrm>
              <a:off x="3280093" y="1894465"/>
              <a:ext cx="3262432" cy="338554"/>
            </a:xfrm>
            <a:prstGeom prst="rect">
              <a:avLst/>
            </a:prstGeom>
            <a:noFill/>
          </p:spPr>
          <p:txBody>
            <a:bodyPr wrap="none" rtlCol="0">
              <a:spAutoFit/>
            </a:bodyPr>
            <a:lstStyle/>
            <a:p>
              <a:r>
                <a:rPr lang="ja-JP" altLang="en-US" sz="1600"/>
                <a:t>（大吉・中吉・小吉・小凶・凶）</a:t>
              </a:r>
              <a:endParaRPr lang="en-US" altLang="ja-JP" sz="1600" dirty="0"/>
            </a:p>
          </p:txBody>
        </p:sp>
      </p:grpSp>
      <p:grpSp>
        <p:nvGrpSpPr>
          <p:cNvPr id="3" name="グループ化 2">
            <a:extLst>
              <a:ext uri="{FF2B5EF4-FFF2-40B4-BE49-F238E27FC236}">
                <a16:creationId xmlns:a16="http://schemas.microsoft.com/office/drawing/2014/main" id="{CC7D5138-52A3-A04C-82F8-E8673CB35EAF}"/>
              </a:ext>
            </a:extLst>
          </p:cNvPr>
          <p:cNvGrpSpPr/>
          <p:nvPr/>
        </p:nvGrpSpPr>
        <p:grpSpPr>
          <a:xfrm>
            <a:off x="554208" y="4544145"/>
            <a:ext cx="6060307" cy="1943652"/>
            <a:chOff x="554208" y="4544145"/>
            <a:chExt cx="6060307" cy="1943652"/>
          </a:xfrm>
        </p:grpSpPr>
        <p:grpSp>
          <p:nvGrpSpPr>
            <p:cNvPr id="5" name="グループ化 4">
              <a:extLst>
                <a:ext uri="{FF2B5EF4-FFF2-40B4-BE49-F238E27FC236}">
                  <a16:creationId xmlns:a16="http://schemas.microsoft.com/office/drawing/2014/main" id="{433B5F1E-D9A0-2243-A553-CB535D4F4DCE}"/>
                </a:ext>
              </a:extLst>
            </p:cNvPr>
            <p:cNvGrpSpPr/>
            <p:nvPr/>
          </p:nvGrpSpPr>
          <p:grpSpPr>
            <a:xfrm>
              <a:off x="554208" y="4671851"/>
              <a:ext cx="5721785" cy="1815946"/>
              <a:chOff x="510431" y="5648383"/>
              <a:chExt cx="5721785" cy="1815946"/>
            </a:xfrm>
          </p:grpSpPr>
          <p:grpSp>
            <p:nvGrpSpPr>
              <p:cNvPr id="83" name="グループ化 82">
                <a:extLst>
                  <a:ext uri="{FF2B5EF4-FFF2-40B4-BE49-F238E27FC236}">
                    <a16:creationId xmlns:a16="http://schemas.microsoft.com/office/drawing/2014/main" id="{584807DE-0801-9E44-9725-A88EEEE7AF5A}"/>
                  </a:ext>
                </a:extLst>
              </p:cNvPr>
              <p:cNvGrpSpPr/>
              <p:nvPr/>
            </p:nvGrpSpPr>
            <p:grpSpPr>
              <a:xfrm>
                <a:off x="534919" y="5648383"/>
                <a:ext cx="5697297" cy="1238230"/>
                <a:chOff x="654076" y="1397550"/>
                <a:chExt cx="5697297" cy="1238230"/>
              </a:xfrm>
            </p:grpSpPr>
            <p:grpSp>
              <p:nvGrpSpPr>
                <p:cNvPr id="84" name="グループ化 83">
                  <a:extLst>
                    <a:ext uri="{FF2B5EF4-FFF2-40B4-BE49-F238E27FC236}">
                      <a16:creationId xmlns:a16="http://schemas.microsoft.com/office/drawing/2014/main" id="{7C0A3F7B-F835-8644-8E5C-CF4AE31A5611}"/>
                    </a:ext>
                  </a:extLst>
                </p:cNvPr>
                <p:cNvGrpSpPr/>
                <p:nvPr/>
              </p:nvGrpSpPr>
              <p:grpSpPr>
                <a:xfrm>
                  <a:off x="654076" y="1397550"/>
                  <a:ext cx="5697297" cy="1200329"/>
                  <a:chOff x="431653" y="1422539"/>
                  <a:chExt cx="5986852" cy="1200329"/>
                </a:xfrm>
              </p:grpSpPr>
              <p:sp>
                <p:nvSpPr>
                  <p:cNvPr id="90" name="テキスト ボックス 89">
                    <a:extLst>
                      <a:ext uri="{FF2B5EF4-FFF2-40B4-BE49-F238E27FC236}">
                        <a16:creationId xmlns:a16="http://schemas.microsoft.com/office/drawing/2014/main" id="{8F23F334-298F-E84A-A5F3-959E1C94B2FE}"/>
                      </a:ext>
                    </a:extLst>
                  </p:cNvPr>
                  <p:cNvSpPr txBox="1"/>
                  <p:nvPr/>
                </p:nvSpPr>
                <p:spPr>
                  <a:xfrm>
                    <a:off x="431653" y="1422539"/>
                    <a:ext cx="3158353" cy="1200329"/>
                  </a:xfrm>
                  <a:prstGeom prst="rect">
                    <a:avLst/>
                  </a:prstGeom>
                  <a:noFill/>
                </p:spPr>
                <p:txBody>
                  <a:bodyPr wrap="square" rtlCol="0">
                    <a:spAutoFit/>
                  </a:bodyPr>
                  <a:lstStyle/>
                  <a:p>
                    <a:r>
                      <a:rPr lang="ja-JP" altLang="en-US" sz="1200"/>
                      <a:t>◯　</a:t>
                    </a:r>
                    <a:r>
                      <a:rPr lang="en-US" altLang="ja-JP" sz="1200" dirty="0"/>
                      <a:t>6</a:t>
                    </a:r>
                    <a:r>
                      <a:rPr lang="ja-JP" altLang="en-US" sz="1200"/>
                      <a:t>・</a:t>
                    </a:r>
                    <a:r>
                      <a:rPr lang="en-US" altLang="ja-JP" sz="1200" dirty="0"/>
                      <a:t>2 </a:t>
                    </a:r>
                    <a:r>
                      <a:rPr lang="ja-JP" altLang="en-US" sz="1200"/>
                      <a:t>　△  </a:t>
                    </a:r>
                    <a:r>
                      <a:rPr lang="en-US" altLang="ja-JP" sz="1200" dirty="0"/>
                      <a:t>1</a:t>
                    </a:r>
                    <a:r>
                      <a:rPr lang="ja-JP" altLang="en-US" sz="1200"/>
                      <a:t>　</a:t>
                    </a:r>
                    <a:endParaRPr lang="en-US" altLang="ja-JP" sz="1200" dirty="0"/>
                  </a:p>
                  <a:p>
                    <a:endParaRPr lang="en-US" altLang="ja-JP" sz="1200" dirty="0"/>
                  </a:p>
                  <a:p>
                    <a:r>
                      <a:rPr lang="ja-JP" altLang="en-US" sz="1200"/>
                      <a:t>本命星：七赤金星（快楽・合理） </a:t>
                    </a:r>
                    <a:endParaRPr kumimoji="1" lang="en-US" altLang="ja-JP" sz="1200" dirty="0"/>
                  </a:p>
                  <a:p>
                    <a:r>
                      <a:rPr lang="ja-JP" altLang="en-US" sz="1200"/>
                      <a:t>月命星：八白土星（チャンス・変化）</a:t>
                    </a:r>
                    <a:endParaRPr lang="en-US" altLang="ja-JP" sz="1200" dirty="0"/>
                  </a:p>
                  <a:p>
                    <a:r>
                      <a:rPr lang="ja-JP" altLang="en-US" sz="1200"/>
                      <a:t>潜在意識：六白金星（仕事・ルール）</a:t>
                    </a:r>
                    <a:endParaRPr kumimoji="1" lang="en-US" altLang="ja-JP" sz="1200" dirty="0"/>
                  </a:p>
                  <a:p>
                    <a:r>
                      <a:rPr lang="ja-JP" altLang="en-US" sz="1200"/>
                      <a:t>流れ：六白金星（仕事・ルール）</a:t>
                    </a:r>
                    <a:endParaRPr lang="en-US" altLang="ja-JP" sz="1200" dirty="0"/>
                  </a:p>
                </p:txBody>
              </p:sp>
              <p:sp>
                <p:nvSpPr>
                  <p:cNvPr id="91" name="テキスト ボックス 90">
                    <a:extLst>
                      <a:ext uri="{FF2B5EF4-FFF2-40B4-BE49-F238E27FC236}">
                        <a16:creationId xmlns:a16="http://schemas.microsoft.com/office/drawing/2014/main" id="{C675EE39-B917-DA4E-A678-0C913B832519}"/>
                      </a:ext>
                    </a:extLst>
                  </p:cNvPr>
                  <p:cNvSpPr txBox="1"/>
                  <p:nvPr/>
                </p:nvSpPr>
                <p:spPr>
                  <a:xfrm>
                    <a:off x="3997412" y="1661065"/>
                    <a:ext cx="2421093" cy="584775"/>
                  </a:xfrm>
                  <a:prstGeom prst="rect">
                    <a:avLst/>
                  </a:prstGeom>
                  <a:noFill/>
                </p:spPr>
                <p:txBody>
                  <a:bodyPr wrap="square" rtlCol="0">
                    <a:spAutoFit/>
                  </a:bodyPr>
                  <a:lstStyle/>
                  <a:p>
                    <a:r>
                      <a:rPr kumimoji="1" lang="en-US" altLang="ja-JP" sz="3200" b="1" dirty="0"/>
                      <a:t>7</a:t>
                    </a:r>
                    <a:r>
                      <a:rPr kumimoji="1" lang="ja-JP" altLang="en-US" sz="3200" b="1"/>
                      <a:t> </a:t>
                    </a:r>
                    <a:r>
                      <a:rPr lang="en-US" altLang="ja-JP" sz="3200" b="1" dirty="0"/>
                      <a:t>-</a:t>
                    </a:r>
                    <a:r>
                      <a:rPr kumimoji="1" lang="ja-JP" altLang="en-US" sz="3200" b="1"/>
                      <a:t> </a:t>
                    </a:r>
                    <a:r>
                      <a:rPr kumimoji="1" lang="en-US" altLang="ja-JP" sz="3200" b="1" dirty="0"/>
                      <a:t>8</a:t>
                    </a:r>
                    <a:r>
                      <a:rPr kumimoji="1" lang="ja-JP" altLang="en-US" sz="3200" b="1"/>
                      <a:t> </a:t>
                    </a:r>
                    <a:r>
                      <a:rPr lang="en-US" altLang="ja-JP" sz="3200" b="1" dirty="0"/>
                      <a:t>-</a:t>
                    </a:r>
                    <a:r>
                      <a:rPr kumimoji="1" lang="ja-JP" altLang="en-US" sz="3200" b="1"/>
                      <a:t> </a:t>
                    </a:r>
                    <a:r>
                      <a:rPr lang="en-US" altLang="ja-JP" sz="3200" b="1" dirty="0"/>
                      <a:t>6</a:t>
                    </a:r>
                    <a:r>
                      <a:rPr kumimoji="1" lang="en-US" altLang="ja-JP" sz="3200" b="1" dirty="0"/>
                      <a:t> - </a:t>
                    </a:r>
                    <a:r>
                      <a:rPr lang="en-US" altLang="ja-JP" sz="3200" b="1" dirty="0"/>
                      <a:t>6</a:t>
                    </a:r>
                    <a:endParaRPr kumimoji="1" lang="ja-JP" altLang="en-US" sz="3200" b="1"/>
                  </a:p>
                </p:txBody>
              </p:sp>
            </p:grpSp>
            <p:grpSp>
              <p:nvGrpSpPr>
                <p:cNvPr id="85" name="グループ化 84">
                  <a:extLst>
                    <a:ext uri="{FF2B5EF4-FFF2-40B4-BE49-F238E27FC236}">
                      <a16:creationId xmlns:a16="http://schemas.microsoft.com/office/drawing/2014/main" id="{FDA95475-EBA7-D14E-BB21-8C2B0278777D}"/>
                    </a:ext>
                  </a:extLst>
                </p:cNvPr>
                <p:cNvGrpSpPr/>
                <p:nvPr/>
              </p:nvGrpSpPr>
              <p:grpSpPr>
                <a:xfrm>
                  <a:off x="4047377" y="2248807"/>
                  <a:ext cx="1953665" cy="386973"/>
                  <a:chOff x="4334551" y="741336"/>
                  <a:chExt cx="1953665" cy="386973"/>
                </a:xfrm>
              </p:grpSpPr>
              <p:sp>
                <p:nvSpPr>
                  <p:cNvPr id="86" name="円/楕円 85">
                    <a:extLst>
                      <a:ext uri="{FF2B5EF4-FFF2-40B4-BE49-F238E27FC236}">
                        <a16:creationId xmlns:a16="http://schemas.microsoft.com/office/drawing/2014/main" id="{AEDFBCE5-FE48-514B-A683-65F638D6CFAA}"/>
                      </a:ext>
                    </a:extLst>
                  </p:cNvPr>
                  <p:cNvSpPr/>
                  <p:nvPr/>
                </p:nvSpPr>
                <p:spPr>
                  <a:xfrm>
                    <a:off x="5396248" y="741336"/>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金</a:t>
                    </a:r>
                    <a:endParaRPr kumimoji="1" lang="ja-JP" altLang="en-US">
                      <a:solidFill>
                        <a:schemeClr val="tx1"/>
                      </a:solidFill>
                    </a:endParaRPr>
                  </a:p>
                </p:txBody>
              </p:sp>
              <p:sp>
                <p:nvSpPr>
                  <p:cNvPr id="87" name="円/楕円 86">
                    <a:extLst>
                      <a:ext uri="{FF2B5EF4-FFF2-40B4-BE49-F238E27FC236}">
                        <a16:creationId xmlns:a16="http://schemas.microsoft.com/office/drawing/2014/main" id="{A7E685B3-B0B9-354E-961A-26DF1E832E59}"/>
                      </a:ext>
                    </a:extLst>
                  </p:cNvPr>
                  <p:cNvSpPr/>
                  <p:nvPr/>
                </p:nvSpPr>
                <p:spPr>
                  <a:xfrm>
                    <a:off x="4334551" y="747309"/>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金</a:t>
                    </a:r>
                    <a:endParaRPr kumimoji="1" lang="en-US" altLang="ja-JP" dirty="0">
                      <a:solidFill>
                        <a:schemeClr val="tx1"/>
                      </a:solidFill>
                    </a:endParaRPr>
                  </a:p>
                </p:txBody>
              </p:sp>
              <p:sp>
                <p:nvSpPr>
                  <p:cNvPr id="88" name="円/楕円 87">
                    <a:extLst>
                      <a:ext uri="{FF2B5EF4-FFF2-40B4-BE49-F238E27FC236}">
                        <a16:creationId xmlns:a16="http://schemas.microsoft.com/office/drawing/2014/main" id="{43F0280C-B7EA-A744-8815-DCB26DF8D5CE}"/>
                      </a:ext>
                    </a:extLst>
                  </p:cNvPr>
                  <p:cNvSpPr/>
                  <p:nvPr/>
                </p:nvSpPr>
                <p:spPr>
                  <a:xfrm>
                    <a:off x="4869447" y="741336"/>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ja-JP" altLang="en-US">
                      <a:solidFill>
                        <a:schemeClr val="tx1"/>
                      </a:solidFill>
                    </a:endParaRPr>
                  </a:p>
                </p:txBody>
              </p:sp>
              <p:sp>
                <p:nvSpPr>
                  <p:cNvPr id="89" name="円/楕円 88">
                    <a:extLst>
                      <a:ext uri="{FF2B5EF4-FFF2-40B4-BE49-F238E27FC236}">
                        <a16:creationId xmlns:a16="http://schemas.microsoft.com/office/drawing/2014/main" id="{B7775E3E-2A97-9640-A288-72CB362E0AAA}"/>
                      </a:ext>
                    </a:extLst>
                  </p:cNvPr>
                  <p:cNvSpPr/>
                  <p:nvPr/>
                </p:nvSpPr>
                <p:spPr>
                  <a:xfrm>
                    <a:off x="5911087" y="741971"/>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金</a:t>
                    </a:r>
                    <a:endParaRPr kumimoji="1" lang="en-US" altLang="ja-JP" dirty="0">
                      <a:solidFill>
                        <a:schemeClr val="tx1"/>
                      </a:solidFill>
                    </a:endParaRPr>
                  </a:p>
                </p:txBody>
              </p:sp>
            </p:grpSp>
          </p:grpSp>
          <p:sp>
            <p:nvSpPr>
              <p:cNvPr id="38" name="テキスト ボックス 37">
                <a:extLst>
                  <a:ext uri="{FF2B5EF4-FFF2-40B4-BE49-F238E27FC236}">
                    <a16:creationId xmlns:a16="http://schemas.microsoft.com/office/drawing/2014/main" id="{03A0CE9A-DEDF-E54F-8D2F-E79507598B44}"/>
                  </a:ext>
                </a:extLst>
              </p:cNvPr>
              <p:cNvSpPr txBox="1"/>
              <p:nvPr/>
            </p:nvSpPr>
            <p:spPr>
              <a:xfrm>
                <a:off x="510431" y="6887248"/>
                <a:ext cx="5721785" cy="577081"/>
              </a:xfrm>
              <a:prstGeom prst="rect">
                <a:avLst/>
              </a:prstGeom>
              <a:noFill/>
            </p:spPr>
            <p:txBody>
              <a:bodyPr wrap="square" rtlCol="0">
                <a:spAutoFit/>
              </a:bodyPr>
              <a:lstStyle/>
              <a:p>
                <a:r>
                  <a:rPr lang="ja-JP" altLang="en-US" sz="1050">
                    <a:solidFill>
                      <a:srgbClr val="FF0000"/>
                    </a:solidFill>
                  </a:rPr>
                  <a:t>本質的に金運に恵まれドライな気質を持つ。対人的には野心が強くチャンスをつかむ力を持つ。潜在意識には仕事熱心でルールを重んじる面があり、この傾向は強い。ご先祖様とのご縁が深く墓守役となる。</a:t>
                </a:r>
              </a:p>
            </p:txBody>
          </p:sp>
        </p:grpSp>
        <p:sp>
          <p:nvSpPr>
            <p:cNvPr id="78" name="テキスト ボックス 77">
              <a:extLst>
                <a:ext uri="{FF2B5EF4-FFF2-40B4-BE49-F238E27FC236}">
                  <a16:creationId xmlns:a16="http://schemas.microsoft.com/office/drawing/2014/main" id="{4ACC3F02-C3A1-0B4D-9138-7597F6873C34}"/>
                </a:ext>
              </a:extLst>
            </p:cNvPr>
            <p:cNvSpPr txBox="1"/>
            <p:nvPr/>
          </p:nvSpPr>
          <p:spPr>
            <a:xfrm>
              <a:off x="3352083" y="4544145"/>
              <a:ext cx="3262432" cy="338554"/>
            </a:xfrm>
            <a:prstGeom prst="rect">
              <a:avLst/>
            </a:prstGeom>
            <a:noFill/>
          </p:spPr>
          <p:txBody>
            <a:bodyPr wrap="none" rtlCol="0">
              <a:spAutoFit/>
            </a:bodyPr>
            <a:lstStyle/>
            <a:p>
              <a:r>
                <a:rPr lang="ja-JP" altLang="en-US" sz="1600"/>
                <a:t>（大吉・中吉・小吉・小凶・凶）</a:t>
              </a:r>
              <a:endParaRPr lang="en-US" altLang="ja-JP" sz="1600" dirty="0"/>
            </a:p>
          </p:txBody>
        </p:sp>
      </p:grpSp>
      <p:grpSp>
        <p:nvGrpSpPr>
          <p:cNvPr id="4" name="グループ化 3">
            <a:extLst>
              <a:ext uri="{FF2B5EF4-FFF2-40B4-BE49-F238E27FC236}">
                <a16:creationId xmlns:a16="http://schemas.microsoft.com/office/drawing/2014/main" id="{026E083F-4676-3B4F-9F43-E83B30EE2DD9}"/>
              </a:ext>
            </a:extLst>
          </p:cNvPr>
          <p:cNvGrpSpPr/>
          <p:nvPr/>
        </p:nvGrpSpPr>
        <p:grpSpPr>
          <a:xfrm>
            <a:off x="578696" y="7120477"/>
            <a:ext cx="6098837" cy="2094794"/>
            <a:chOff x="578696" y="7120477"/>
            <a:chExt cx="6098837" cy="2094794"/>
          </a:xfrm>
        </p:grpSpPr>
        <p:grpSp>
          <p:nvGrpSpPr>
            <p:cNvPr id="7" name="グループ化 6">
              <a:extLst>
                <a:ext uri="{FF2B5EF4-FFF2-40B4-BE49-F238E27FC236}">
                  <a16:creationId xmlns:a16="http://schemas.microsoft.com/office/drawing/2014/main" id="{C2690234-87AB-A842-8F9E-C975F21E5680}"/>
                </a:ext>
              </a:extLst>
            </p:cNvPr>
            <p:cNvGrpSpPr/>
            <p:nvPr/>
          </p:nvGrpSpPr>
          <p:grpSpPr>
            <a:xfrm>
              <a:off x="578696" y="7446037"/>
              <a:ext cx="5735091" cy="1769234"/>
              <a:chOff x="534919" y="7648449"/>
              <a:chExt cx="5735091" cy="1769234"/>
            </a:xfrm>
          </p:grpSpPr>
          <p:grpSp>
            <p:nvGrpSpPr>
              <p:cNvPr id="94" name="グループ化 93">
                <a:extLst>
                  <a:ext uri="{FF2B5EF4-FFF2-40B4-BE49-F238E27FC236}">
                    <a16:creationId xmlns:a16="http://schemas.microsoft.com/office/drawing/2014/main" id="{9D0EA3D0-DAE1-7F42-B017-4BAD004015A3}"/>
                  </a:ext>
                </a:extLst>
              </p:cNvPr>
              <p:cNvGrpSpPr/>
              <p:nvPr/>
            </p:nvGrpSpPr>
            <p:grpSpPr>
              <a:xfrm>
                <a:off x="572714" y="7648449"/>
                <a:ext cx="5697296" cy="1210274"/>
                <a:chOff x="654077" y="1397550"/>
                <a:chExt cx="5697296" cy="1210274"/>
              </a:xfrm>
            </p:grpSpPr>
            <p:grpSp>
              <p:nvGrpSpPr>
                <p:cNvPr id="95" name="グループ化 94">
                  <a:extLst>
                    <a:ext uri="{FF2B5EF4-FFF2-40B4-BE49-F238E27FC236}">
                      <a16:creationId xmlns:a16="http://schemas.microsoft.com/office/drawing/2014/main" id="{FC88BF39-1356-654E-9256-C36BDCC3C999}"/>
                    </a:ext>
                  </a:extLst>
                </p:cNvPr>
                <p:cNvGrpSpPr/>
                <p:nvPr/>
              </p:nvGrpSpPr>
              <p:grpSpPr>
                <a:xfrm>
                  <a:off x="654077" y="1397550"/>
                  <a:ext cx="5697296" cy="1200329"/>
                  <a:chOff x="431654" y="1422539"/>
                  <a:chExt cx="5986851" cy="1200329"/>
                </a:xfrm>
              </p:grpSpPr>
              <p:sp>
                <p:nvSpPr>
                  <p:cNvPr id="101" name="テキスト ボックス 100">
                    <a:extLst>
                      <a:ext uri="{FF2B5EF4-FFF2-40B4-BE49-F238E27FC236}">
                        <a16:creationId xmlns:a16="http://schemas.microsoft.com/office/drawing/2014/main" id="{A2EA9D28-7B7A-9449-9CF0-848C6606B73D}"/>
                      </a:ext>
                    </a:extLst>
                  </p:cNvPr>
                  <p:cNvSpPr txBox="1"/>
                  <p:nvPr/>
                </p:nvSpPr>
                <p:spPr>
                  <a:xfrm>
                    <a:off x="431654" y="1422539"/>
                    <a:ext cx="3228856" cy="1200329"/>
                  </a:xfrm>
                  <a:prstGeom prst="rect">
                    <a:avLst/>
                  </a:prstGeom>
                  <a:noFill/>
                </p:spPr>
                <p:txBody>
                  <a:bodyPr wrap="square" rtlCol="0">
                    <a:spAutoFit/>
                  </a:bodyPr>
                  <a:lstStyle/>
                  <a:p>
                    <a:r>
                      <a:rPr lang="ja-JP" altLang="en-US" sz="1200"/>
                      <a:t>◯　</a:t>
                    </a:r>
                    <a:r>
                      <a:rPr lang="en-US" altLang="ja-JP" sz="1200" dirty="0"/>
                      <a:t> 2</a:t>
                    </a:r>
                    <a:r>
                      <a:rPr lang="ja-JP" altLang="en-US" sz="1200"/>
                      <a:t>・</a:t>
                    </a:r>
                    <a:r>
                      <a:rPr lang="en-US" altLang="ja-JP" sz="1200" dirty="0"/>
                      <a:t>8 </a:t>
                    </a:r>
                    <a:r>
                      <a:rPr lang="ja-JP" altLang="en-US" sz="1200"/>
                      <a:t>　△  </a:t>
                    </a:r>
                    <a:r>
                      <a:rPr lang="en-US" altLang="ja-JP" sz="1200" dirty="0"/>
                      <a:t>6</a:t>
                    </a:r>
                    <a:r>
                      <a:rPr lang="ja-JP" altLang="en-US" sz="1200"/>
                      <a:t>・</a:t>
                    </a:r>
                    <a:r>
                      <a:rPr lang="en-US" altLang="ja-JP" sz="1200" dirty="0"/>
                      <a:t>1</a:t>
                    </a:r>
                    <a:r>
                      <a:rPr lang="ja-JP" altLang="en-US" sz="1200"/>
                      <a:t>　</a:t>
                    </a:r>
                    <a:endParaRPr lang="en-US" altLang="ja-JP" sz="1200" dirty="0"/>
                  </a:p>
                  <a:p>
                    <a:endParaRPr lang="en-US" altLang="ja-JP" sz="1200" dirty="0"/>
                  </a:p>
                  <a:p>
                    <a:r>
                      <a:rPr lang="ja-JP" altLang="en-US" sz="1200"/>
                      <a:t>本命星：七赤金星（快楽・合理） </a:t>
                    </a:r>
                    <a:endParaRPr kumimoji="1" lang="en-US" altLang="ja-JP" sz="1200" dirty="0"/>
                  </a:p>
                  <a:p>
                    <a:r>
                      <a:rPr lang="ja-JP" altLang="en-US" sz="1200"/>
                      <a:t>月命星：九紫火星（頭脳・カリスマ）</a:t>
                    </a:r>
                    <a:endParaRPr lang="en-US" altLang="ja-JP" sz="1200" dirty="0"/>
                  </a:p>
                  <a:p>
                    <a:r>
                      <a:rPr lang="ja-JP" altLang="en-US" sz="1200"/>
                      <a:t>潜在意識：五黄土星（支配・リーダー）</a:t>
                    </a:r>
                    <a:endParaRPr kumimoji="1" lang="en-US" altLang="ja-JP" sz="1200" dirty="0"/>
                  </a:p>
                  <a:p>
                    <a:r>
                      <a:rPr lang="ja-JP" altLang="en-US" sz="1200"/>
                      <a:t>流れ：七赤金星（快楽・合理） </a:t>
                    </a:r>
                    <a:endParaRPr lang="en-US" altLang="ja-JP" sz="1200" dirty="0"/>
                  </a:p>
                </p:txBody>
              </p:sp>
              <p:sp>
                <p:nvSpPr>
                  <p:cNvPr id="102" name="テキスト ボックス 101">
                    <a:extLst>
                      <a:ext uri="{FF2B5EF4-FFF2-40B4-BE49-F238E27FC236}">
                        <a16:creationId xmlns:a16="http://schemas.microsoft.com/office/drawing/2014/main" id="{BBA0B814-8CD1-7849-A880-BF6AB4542860}"/>
                      </a:ext>
                    </a:extLst>
                  </p:cNvPr>
                  <p:cNvSpPr txBox="1"/>
                  <p:nvPr/>
                </p:nvSpPr>
                <p:spPr>
                  <a:xfrm>
                    <a:off x="3997412" y="1661065"/>
                    <a:ext cx="2421093" cy="584775"/>
                  </a:xfrm>
                  <a:prstGeom prst="rect">
                    <a:avLst/>
                  </a:prstGeom>
                  <a:noFill/>
                </p:spPr>
                <p:txBody>
                  <a:bodyPr wrap="square" rtlCol="0">
                    <a:spAutoFit/>
                  </a:bodyPr>
                  <a:lstStyle/>
                  <a:p>
                    <a:r>
                      <a:rPr kumimoji="1" lang="en-US" altLang="ja-JP" sz="3200" b="1" dirty="0"/>
                      <a:t>7</a:t>
                    </a:r>
                    <a:r>
                      <a:rPr kumimoji="1" lang="ja-JP" altLang="en-US" sz="3200" b="1"/>
                      <a:t> </a:t>
                    </a:r>
                    <a:r>
                      <a:rPr lang="en-US" altLang="ja-JP" sz="3200" b="1" dirty="0"/>
                      <a:t>-</a:t>
                    </a:r>
                    <a:r>
                      <a:rPr kumimoji="1" lang="ja-JP" altLang="en-US" sz="3200" b="1"/>
                      <a:t> </a:t>
                    </a:r>
                    <a:r>
                      <a:rPr lang="en-US" altLang="ja-JP" sz="3200" b="1" dirty="0"/>
                      <a:t>9</a:t>
                    </a:r>
                    <a:r>
                      <a:rPr kumimoji="1" lang="ja-JP" altLang="en-US" sz="3200" b="1"/>
                      <a:t> </a:t>
                    </a:r>
                    <a:r>
                      <a:rPr lang="en-US" altLang="ja-JP" sz="3200" b="1" dirty="0"/>
                      <a:t>-</a:t>
                    </a:r>
                    <a:r>
                      <a:rPr kumimoji="1" lang="ja-JP" altLang="en-US" sz="3200" b="1"/>
                      <a:t> </a:t>
                    </a:r>
                    <a:r>
                      <a:rPr kumimoji="1" lang="en-US" altLang="ja-JP" sz="3200" b="1" dirty="0"/>
                      <a:t>5 - 7</a:t>
                    </a:r>
                    <a:endParaRPr kumimoji="1" lang="ja-JP" altLang="en-US" sz="3200" b="1"/>
                  </a:p>
                </p:txBody>
              </p:sp>
            </p:grpSp>
            <p:grpSp>
              <p:nvGrpSpPr>
                <p:cNvPr id="96" name="グループ化 95">
                  <a:extLst>
                    <a:ext uri="{FF2B5EF4-FFF2-40B4-BE49-F238E27FC236}">
                      <a16:creationId xmlns:a16="http://schemas.microsoft.com/office/drawing/2014/main" id="{415B0B65-ED6C-AD40-A91E-2464F1C740FC}"/>
                    </a:ext>
                  </a:extLst>
                </p:cNvPr>
                <p:cNvGrpSpPr/>
                <p:nvPr/>
              </p:nvGrpSpPr>
              <p:grpSpPr>
                <a:xfrm>
                  <a:off x="3995654" y="2220851"/>
                  <a:ext cx="1953665" cy="386973"/>
                  <a:chOff x="4334551" y="741336"/>
                  <a:chExt cx="1953665" cy="386973"/>
                </a:xfrm>
              </p:grpSpPr>
              <p:sp>
                <p:nvSpPr>
                  <p:cNvPr id="97" name="円/楕円 96">
                    <a:extLst>
                      <a:ext uri="{FF2B5EF4-FFF2-40B4-BE49-F238E27FC236}">
                        <a16:creationId xmlns:a16="http://schemas.microsoft.com/office/drawing/2014/main" id="{E7BF62DD-D596-EC41-81C1-45E3B025297A}"/>
                      </a:ext>
                    </a:extLst>
                  </p:cNvPr>
                  <p:cNvSpPr/>
                  <p:nvPr/>
                </p:nvSpPr>
                <p:spPr>
                  <a:xfrm>
                    <a:off x="5396248" y="741336"/>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土</a:t>
                    </a:r>
                  </a:p>
                </p:txBody>
              </p:sp>
              <p:sp>
                <p:nvSpPr>
                  <p:cNvPr id="98" name="円/楕円 97">
                    <a:extLst>
                      <a:ext uri="{FF2B5EF4-FFF2-40B4-BE49-F238E27FC236}">
                        <a16:creationId xmlns:a16="http://schemas.microsoft.com/office/drawing/2014/main" id="{9067241D-5CE5-6840-A95C-11FA5729755C}"/>
                      </a:ext>
                    </a:extLst>
                  </p:cNvPr>
                  <p:cNvSpPr/>
                  <p:nvPr/>
                </p:nvSpPr>
                <p:spPr>
                  <a:xfrm>
                    <a:off x="4334551" y="747309"/>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金</a:t>
                    </a:r>
                    <a:endParaRPr kumimoji="1" lang="en-US" altLang="ja-JP" dirty="0">
                      <a:solidFill>
                        <a:schemeClr val="tx1"/>
                      </a:solidFill>
                    </a:endParaRPr>
                  </a:p>
                </p:txBody>
              </p:sp>
              <p:sp>
                <p:nvSpPr>
                  <p:cNvPr id="99" name="円/楕円 98">
                    <a:extLst>
                      <a:ext uri="{FF2B5EF4-FFF2-40B4-BE49-F238E27FC236}">
                        <a16:creationId xmlns:a16="http://schemas.microsoft.com/office/drawing/2014/main" id="{7D5B3DC8-7334-BB48-8247-32E08EC3C049}"/>
                      </a:ext>
                    </a:extLst>
                  </p:cNvPr>
                  <p:cNvSpPr/>
                  <p:nvPr/>
                </p:nvSpPr>
                <p:spPr>
                  <a:xfrm>
                    <a:off x="4869447" y="741336"/>
                    <a:ext cx="377129" cy="381000"/>
                  </a:xfrm>
                  <a:prstGeom prst="ellipse">
                    <a:avLst/>
                  </a:prstGeom>
                  <a:solidFill>
                    <a:srgbClr val="FEE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火</a:t>
                    </a:r>
                  </a:p>
                </p:txBody>
              </p:sp>
              <p:sp>
                <p:nvSpPr>
                  <p:cNvPr id="100" name="円/楕円 99">
                    <a:extLst>
                      <a:ext uri="{FF2B5EF4-FFF2-40B4-BE49-F238E27FC236}">
                        <a16:creationId xmlns:a16="http://schemas.microsoft.com/office/drawing/2014/main" id="{29C4BAE5-AA63-4E48-A534-BA8897E98400}"/>
                      </a:ext>
                    </a:extLst>
                  </p:cNvPr>
                  <p:cNvSpPr/>
                  <p:nvPr/>
                </p:nvSpPr>
                <p:spPr>
                  <a:xfrm>
                    <a:off x="5911087" y="741971"/>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金</a:t>
                    </a:r>
                    <a:endParaRPr kumimoji="1" lang="en-US" altLang="ja-JP" dirty="0">
                      <a:solidFill>
                        <a:schemeClr val="tx1"/>
                      </a:solidFill>
                    </a:endParaRPr>
                  </a:p>
                </p:txBody>
              </p:sp>
            </p:grpSp>
          </p:grpSp>
          <p:sp>
            <p:nvSpPr>
              <p:cNvPr id="41" name="テキスト ボックス 40">
                <a:extLst>
                  <a:ext uri="{FF2B5EF4-FFF2-40B4-BE49-F238E27FC236}">
                    <a16:creationId xmlns:a16="http://schemas.microsoft.com/office/drawing/2014/main" id="{E68739F6-3073-AA4C-AB78-9F75384D6241}"/>
                  </a:ext>
                </a:extLst>
              </p:cNvPr>
              <p:cNvSpPr txBox="1"/>
              <p:nvPr/>
            </p:nvSpPr>
            <p:spPr>
              <a:xfrm>
                <a:off x="534919" y="9002185"/>
                <a:ext cx="5721785" cy="415498"/>
              </a:xfrm>
              <a:prstGeom prst="rect">
                <a:avLst/>
              </a:prstGeom>
              <a:noFill/>
            </p:spPr>
            <p:txBody>
              <a:bodyPr wrap="square" rtlCol="0">
                <a:spAutoFit/>
              </a:bodyPr>
              <a:lstStyle/>
              <a:p>
                <a:r>
                  <a:rPr lang="ja-JP" altLang="en-US" sz="1050">
                    <a:solidFill>
                      <a:srgbClr val="FF0000"/>
                    </a:solidFill>
                  </a:rPr>
                  <a:t>本質的に金運に恵まれドライな気質を持ち、この傾向は強い。対人的には頭脳明晰で強い信念を持つ。潜在意識にはリーダーシップが強く自分流な面がある。</a:t>
                </a:r>
                <a:endParaRPr lang="en-US" altLang="ja-JP" sz="1050" dirty="0">
                  <a:solidFill>
                    <a:srgbClr val="FF0000"/>
                  </a:solidFill>
                </a:endParaRPr>
              </a:p>
            </p:txBody>
          </p:sp>
        </p:grpSp>
        <p:sp>
          <p:nvSpPr>
            <p:cNvPr id="79" name="テキスト ボックス 78">
              <a:extLst>
                <a:ext uri="{FF2B5EF4-FFF2-40B4-BE49-F238E27FC236}">
                  <a16:creationId xmlns:a16="http://schemas.microsoft.com/office/drawing/2014/main" id="{68F2AD50-5019-6F4A-8B1C-E9FD3F2699C1}"/>
                </a:ext>
              </a:extLst>
            </p:cNvPr>
            <p:cNvSpPr txBox="1"/>
            <p:nvPr/>
          </p:nvSpPr>
          <p:spPr>
            <a:xfrm>
              <a:off x="3415101" y="7120477"/>
              <a:ext cx="3262432" cy="338554"/>
            </a:xfrm>
            <a:prstGeom prst="rect">
              <a:avLst/>
            </a:prstGeom>
            <a:noFill/>
          </p:spPr>
          <p:txBody>
            <a:bodyPr wrap="none" rtlCol="0">
              <a:spAutoFit/>
            </a:bodyPr>
            <a:lstStyle/>
            <a:p>
              <a:r>
                <a:rPr lang="ja-JP" altLang="en-US" sz="1600"/>
                <a:t>（大吉・中吉・小吉・小凶・凶）</a:t>
              </a:r>
              <a:endParaRPr lang="en-US" altLang="ja-JP" sz="1600" dirty="0"/>
            </a:p>
          </p:txBody>
        </p:sp>
      </p:grpSp>
    </p:spTree>
    <p:extLst>
      <p:ext uri="{BB962C8B-B14F-4D97-AF65-F5344CB8AC3E}">
        <p14:creationId xmlns:p14="http://schemas.microsoft.com/office/powerpoint/2010/main" val="34515200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テキスト ボックス 60">
            <a:extLst>
              <a:ext uri="{FF2B5EF4-FFF2-40B4-BE49-F238E27FC236}">
                <a16:creationId xmlns:a16="http://schemas.microsoft.com/office/drawing/2014/main" id="{9F6ADDD9-786B-7B4E-9FAB-18034DBBD518}"/>
              </a:ext>
            </a:extLst>
          </p:cNvPr>
          <p:cNvSpPr txBox="1"/>
          <p:nvPr/>
        </p:nvSpPr>
        <p:spPr>
          <a:xfrm>
            <a:off x="634838" y="331424"/>
            <a:ext cx="6223162" cy="584775"/>
          </a:xfrm>
          <a:prstGeom prst="rect">
            <a:avLst/>
          </a:prstGeom>
          <a:noFill/>
        </p:spPr>
        <p:txBody>
          <a:bodyPr wrap="square" rtlCol="0">
            <a:spAutoFit/>
          </a:bodyPr>
          <a:lstStyle/>
          <a:p>
            <a:r>
              <a:rPr lang="ja-JP" altLang="en-US" sz="3200" b="1"/>
              <a:t>八白土星</a:t>
            </a:r>
            <a:r>
              <a:rPr lang="ja-JP" altLang="en-US" sz="2000" b="1"/>
              <a:t>（はっぱくどせい）</a:t>
            </a:r>
            <a:endParaRPr kumimoji="1" lang="ja-JP" altLang="en-US" sz="2000" b="1"/>
          </a:p>
        </p:txBody>
      </p:sp>
      <p:sp>
        <p:nvSpPr>
          <p:cNvPr id="58" name="テキスト ボックス 57">
            <a:extLst>
              <a:ext uri="{FF2B5EF4-FFF2-40B4-BE49-F238E27FC236}">
                <a16:creationId xmlns:a16="http://schemas.microsoft.com/office/drawing/2014/main" id="{00216817-574F-EC4E-81A5-0CBB8E9CDA72}"/>
              </a:ext>
            </a:extLst>
          </p:cNvPr>
          <p:cNvSpPr txBox="1"/>
          <p:nvPr/>
        </p:nvSpPr>
        <p:spPr>
          <a:xfrm>
            <a:off x="5266220" y="152303"/>
            <a:ext cx="1460656" cy="253916"/>
          </a:xfrm>
          <a:prstGeom prst="rect">
            <a:avLst/>
          </a:prstGeom>
          <a:noFill/>
        </p:spPr>
        <p:txBody>
          <a:bodyPr wrap="none" rtlCol="0">
            <a:spAutoFit/>
          </a:bodyPr>
          <a:lstStyle/>
          <a:p>
            <a:r>
              <a:rPr kumimoji="1" lang="ja-JP" altLang="en-US" sz="1050"/>
              <a:t>九星氣学 </a:t>
            </a:r>
            <a:r>
              <a:rPr kumimoji="1" lang="en-US" altLang="ja-JP" sz="1050" dirty="0"/>
              <a:t>81</a:t>
            </a:r>
            <a:r>
              <a:rPr kumimoji="1" lang="ja-JP" altLang="en-US" sz="1050"/>
              <a:t> 性格一覧</a:t>
            </a:r>
          </a:p>
        </p:txBody>
      </p:sp>
      <p:sp>
        <p:nvSpPr>
          <p:cNvPr id="49" name="スライド番号プレースホルダー 3">
            <a:extLst>
              <a:ext uri="{FF2B5EF4-FFF2-40B4-BE49-F238E27FC236}">
                <a16:creationId xmlns:a16="http://schemas.microsoft.com/office/drawing/2014/main" id="{38221E68-11A5-724D-A48F-CC35847A4D21}"/>
              </a:ext>
            </a:extLst>
          </p:cNvPr>
          <p:cNvSpPr>
            <a:spLocks noGrp="1"/>
          </p:cNvSpPr>
          <p:nvPr>
            <p:ph type="sldNum" sz="quarter" idx="12"/>
          </p:nvPr>
        </p:nvSpPr>
        <p:spPr>
          <a:xfrm>
            <a:off x="4843463" y="9181397"/>
            <a:ext cx="1543050" cy="527403"/>
          </a:xfrm>
        </p:spPr>
        <p:txBody>
          <a:bodyPr/>
          <a:lstStyle/>
          <a:p>
            <a:fld id="{1D026AE3-2BCD-4743-B55E-347788B72823}" type="slidenum">
              <a:rPr kumimoji="1" lang="ja-JP" altLang="en-US" smtClean="0"/>
              <a:t>22</a:t>
            </a:fld>
            <a:endParaRPr kumimoji="1" lang="ja-JP" altLang="en-US"/>
          </a:p>
        </p:txBody>
      </p:sp>
      <p:grpSp>
        <p:nvGrpSpPr>
          <p:cNvPr id="5" name="グループ化 4">
            <a:extLst>
              <a:ext uri="{FF2B5EF4-FFF2-40B4-BE49-F238E27FC236}">
                <a16:creationId xmlns:a16="http://schemas.microsoft.com/office/drawing/2014/main" id="{217AB9C3-5715-C848-8480-F0C3E2FCE4E1}"/>
              </a:ext>
            </a:extLst>
          </p:cNvPr>
          <p:cNvGrpSpPr/>
          <p:nvPr/>
        </p:nvGrpSpPr>
        <p:grpSpPr>
          <a:xfrm>
            <a:off x="486134" y="1894465"/>
            <a:ext cx="6056391" cy="1829052"/>
            <a:chOff x="486134" y="1894465"/>
            <a:chExt cx="6056391" cy="1829052"/>
          </a:xfrm>
        </p:grpSpPr>
        <p:grpSp>
          <p:nvGrpSpPr>
            <p:cNvPr id="2" name="グループ化 1">
              <a:extLst>
                <a:ext uri="{FF2B5EF4-FFF2-40B4-BE49-F238E27FC236}">
                  <a16:creationId xmlns:a16="http://schemas.microsoft.com/office/drawing/2014/main" id="{A40532F1-99D6-EF49-BAEE-B3EB11700BFD}"/>
                </a:ext>
              </a:extLst>
            </p:cNvPr>
            <p:cNvGrpSpPr/>
            <p:nvPr/>
          </p:nvGrpSpPr>
          <p:grpSpPr>
            <a:xfrm>
              <a:off x="486134" y="1960934"/>
              <a:ext cx="5794169" cy="1762583"/>
              <a:chOff x="593080" y="3614828"/>
              <a:chExt cx="5794169" cy="1762583"/>
            </a:xfrm>
          </p:grpSpPr>
          <p:grpSp>
            <p:nvGrpSpPr>
              <p:cNvPr id="40" name="グループ化 39">
                <a:extLst>
                  <a:ext uri="{FF2B5EF4-FFF2-40B4-BE49-F238E27FC236}">
                    <a16:creationId xmlns:a16="http://schemas.microsoft.com/office/drawing/2014/main" id="{92F77602-4F93-AE43-8CAA-63C32F90714B}"/>
                  </a:ext>
                </a:extLst>
              </p:cNvPr>
              <p:cNvGrpSpPr/>
              <p:nvPr/>
            </p:nvGrpSpPr>
            <p:grpSpPr>
              <a:xfrm>
                <a:off x="689953" y="3614828"/>
                <a:ext cx="5697296" cy="1249907"/>
                <a:chOff x="654077" y="1397550"/>
                <a:chExt cx="5697296" cy="1249907"/>
              </a:xfrm>
            </p:grpSpPr>
            <p:grpSp>
              <p:nvGrpSpPr>
                <p:cNvPr id="41" name="グループ化 40">
                  <a:extLst>
                    <a:ext uri="{FF2B5EF4-FFF2-40B4-BE49-F238E27FC236}">
                      <a16:creationId xmlns:a16="http://schemas.microsoft.com/office/drawing/2014/main" id="{76AB0092-1FF4-A64A-BF18-32F306DF8A97}"/>
                    </a:ext>
                  </a:extLst>
                </p:cNvPr>
                <p:cNvGrpSpPr/>
                <p:nvPr/>
              </p:nvGrpSpPr>
              <p:grpSpPr>
                <a:xfrm>
                  <a:off x="654077" y="1397550"/>
                  <a:ext cx="5697296" cy="1200329"/>
                  <a:chOff x="431654" y="1422539"/>
                  <a:chExt cx="5986851" cy="1200329"/>
                </a:xfrm>
              </p:grpSpPr>
              <p:sp>
                <p:nvSpPr>
                  <p:cNvPr id="47" name="テキスト ボックス 46">
                    <a:extLst>
                      <a:ext uri="{FF2B5EF4-FFF2-40B4-BE49-F238E27FC236}">
                        <a16:creationId xmlns:a16="http://schemas.microsoft.com/office/drawing/2014/main" id="{8DFC6B2B-81C6-B446-B9E3-452DD3094AA5}"/>
                      </a:ext>
                    </a:extLst>
                  </p:cNvPr>
                  <p:cNvSpPr txBox="1"/>
                  <p:nvPr/>
                </p:nvSpPr>
                <p:spPr>
                  <a:xfrm>
                    <a:off x="431654" y="1422539"/>
                    <a:ext cx="3006882" cy="1200329"/>
                  </a:xfrm>
                  <a:prstGeom prst="rect">
                    <a:avLst/>
                  </a:prstGeom>
                  <a:noFill/>
                </p:spPr>
                <p:txBody>
                  <a:bodyPr wrap="square" rtlCol="0">
                    <a:spAutoFit/>
                  </a:bodyPr>
                  <a:lstStyle/>
                  <a:p>
                    <a:r>
                      <a:rPr lang="ja-JP" altLang="en-US" sz="1200"/>
                      <a:t>◯</a:t>
                    </a:r>
                    <a:r>
                      <a:rPr lang="ja-JP" altLang="en-US" sz="1200" dirty="0"/>
                      <a:t>　</a:t>
                    </a:r>
                    <a:r>
                      <a:rPr lang="en-US" altLang="ja-JP" sz="1200" dirty="0"/>
                      <a:t> 6 </a:t>
                    </a:r>
                    <a:r>
                      <a:rPr lang="ja-JP" altLang="en-US" sz="1200" dirty="0"/>
                      <a:t>・  </a:t>
                    </a:r>
                    <a:r>
                      <a:rPr lang="en-US" altLang="ja-JP" sz="1200" dirty="0"/>
                      <a:t>7</a:t>
                    </a:r>
                    <a:r>
                      <a:rPr lang="ja-JP" altLang="en-US" sz="1200" dirty="0"/>
                      <a:t>   △</a:t>
                    </a:r>
                    <a:r>
                      <a:rPr lang="en-US" altLang="ja-JP" sz="1200" dirty="0"/>
                      <a:t>  9</a:t>
                    </a:r>
                    <a:r>
                      <a:rPr lang="ja-JP" altLang="en-US" sz="1200" dirty="0"/>
                      <a:t>・</a:t>
                    </a:r>
                    <a:r>
                      <a:rPr lang="en-US" altLang="ja-JP" sz="1200" dirty="0"/>
                      <a:t>2</a:t>
                    </a:r>
                    <a:r>
                      <a:rPr lang="ja-JP" altLang="en-US" sz="1200" dirty="0"/>
                      <a:t>　</a:t>
                    </a:r>
                    <a:endParaRPr kumimoji="1" lang="en-US" altLang="ja-JP" sz="1200" dirty="0"/>
                  </a:p>
                  <a:p>
                    <a:endParaRPr lang="en-US" altLang="ja-JP" sz="1200" dirty="0"/>
                  </a:p>
                  <a:p>
                    <a:r>
                      <a:rPr lang="ja-JP" altLang="en-US" sz="1200" dirty="0"/>
                      <a:t>本命星：八白土星（チャンス・変化）</a:t>
                    </a:r>
                    <a:endParaRPr kumimoji="1" lang="en-US" altLang="ja-JP" sz="1200" dirty="0"/>
                  </a:p>
                  <a:p>
                    <a:r>
                      <a:rPr lang="ja-JP" altLang="en-US" sz="1200" dirty="0"/>
                      <a:t>月命星：一白水星（人情・アイデア）</a:t>
                    </a:r>
                    <a:endParaRPr lang="en-US" altLang="ja-JP" sz="1200" dirty="0"/>
                  </a:p>
                  <a:p>
                    <a:r>
                      <a:rPr lang="ja-JP" altLang="en-US" sz="1200" dirty="0"/>
                      <a:t>潜在意識：六白金星（仕事・ルール）</a:t>
                    </a:r>
                    <a:endParaRPr kumimoji="1" lang="en-US" altLang="ja-JP" sz="1200" dirty="0"/>
                  </a:p>
                  <a:p>
                    <a:r>
                      <a:rPr lang="ja-JP" altLang="en-US" sz="1200" dirty="0"/>
                      <a:t>流れ：七赤金星（快楽・合理） </a:t>
                    </a:r>
                    <a:endParaRPr lang="en-US" altLang="ja-JP" sz="1200" dirty="0"/>
                  </a:p>
                </p:txBody>
              </p:sp>
              <p:sp>
                <p:nvSpPr>
                  <p:cNvPr id="48" name="テキスト ボックス 47">
                    <a:extLst>
                      <a:ext uri="{FF2B5EF4-FFF2-40B4-BE49-F238E27FC236}">
                        <a16:creationId xmlns:a16="http://schemas.microsoft.com/office/drawing/2014/main" id="{615C4996-2BF2-C14A-B699-DA5B04149E35}"/>
                      </a:ext>
                    </a:extLst>
                  </p:cNvPr>
                  <p:cNvSpPr txBox="1"/>
                  <p:nvPr/>
                </p:nvSpPr>
                <p:spPr>
                  <a:xfrm>
                    <a:off x="3997412" y="1661065"/>
                    <a:ext cx="2421093" cy="584775"/>
                  </a:xfrm>
                  <a:prstGeom prst="rect">
                    <a:avLst/>
                  </a:prstGeom>
                  <a:noFill/>
                </p:spPr>
                <p:txBody>
                  <a:bodyPr wrap="square" rtlCol="0">
                    <a:spAutoFit/>
                  </a:bodyPr>
                  <a:lstStyle/>
                  <a:p>
                    <a:r>
                      <a:rPr lang="en-US" altLang="ja-JP" sz="3200" b="1" dirty="0"/>
                      <a:t>8</a:t>
                    </a:r>
                    <a:r>
                      <a:rPr kumimoji="1" lang="ja-JP" altLang="en-US" sz="3200" b="1"/>
                      <a:t> </a:t>
                    </a:r>
                    <a:r>
                      <a:rPr lang="en-US" altLang="ja-JP" sz="3200" b="1" dirty="0"/>
                      <a:t>-</a:t>
                    </a:r>
                    <a:r>
                      <a:rPr kumimoji="1" lang="ja-JP" altLang="en-US" sz="3200" b="1"/>
                      <a:t> </a:t>
                    </a:r>
                    <a:r>
                      <a:rPr lang="en-US" altLang="ja-JP" sz="3200" b="1" dirty="0"/>
                      <a:t>1</a:t>
                    </a:r>
                    <a:r>
                      <a:rPr kumimoji="1" lang="ja-JP" altLang="en-US" sz="3200" b="1"/>
                      <a:t> </a:t>
                    </a:r>
                    <a:r>
                      <a:rPr lang="en-US" altLang="ja-JP" sz="3200" b="1" dirty="0"/>
                      <a:t>-</a:t>
                    </a:r>
                    <a:r>
                      <a:rPr kumimoji="1" lang="ja-JP" altLang="en-US" sz="3200" b="1"/>
                      <a:t> </a:t>
                    </a:r>
                    <a:r>
                      <a:rPr lang="en-US" altLang="ja-JP" sz="3200" b="1" dirty="0"/>
                      <a:t>6</a:t>
                    </a:r>
                    <a:r>
                      <a:rPr kumimoji="1" lang="en-US" altLang="ja-JP" sz="3200" b="1" dirty="0"/>
                      <a:t> - 7</a:t>
                    </a:r>
                    <a:endParaRPr kumimoji="1" lang="ja-JP" altLang="en-US" sz="3200" b="1"/>
                  </a:p>
                </p:txBody>
              </p:sp>
            </p:grpSp>
            <p:grpSp>
              <p:nvGrpSpPr>
                <p:cNvPr id="42" name="グループ化 41">
                  <a:extLst>
                    <a:ext uri="{FF2B5EF4-FFF2-40B4-BE49-F238E27FC236}">
                      <a16:creationId xmlns:a16="http://schemas.microsoft.com/office/drawing/2014/main" id="{93A1EABE-0C3A-2B45-80DC-9C1D09EF3F10}"/>
                    </a:ext>
                  </a:extLst>
                </p:cNvPr>
                <p:cNvGrpSpPr/>
                <p:nvPr/>
              </p:nvGrpSpPr>
              <p:grpSpPr>
                <a:xfrm>
                  <a:off x="4047377" y="2260484"/>
                  <a:ext cx="1953665" cy="386973"/>
                  <a:chOff x="4334551" y="741336"/>
                  <a:chExt cx="1953665" cy="386973"/>
                </a:xfrm>
              </p:grpSpPr>
              <p:sp>
                <p:nvSpPr>
                  <p:cNvPr id="43" name="円/楕円 42">
                    <a:extLst>
                      <a:ext uri="{FF2B5EF4-FFF2-40B4-BE49-F238E27FC236}">
                        <a16:creationId xmlns:a16="http://schemas.microsoft.com/office/drawing/2014/main" id="{120715F0-5522-2F44-9C88-C4FD26698C8F}"/>
                      </a:ext>
                    </a:extLst>
                  </p:cNvPr>
                  <p:cNvSpPr/>
                  <p:nvPr/>
                </p:nvSpPr>
                <p:spPr>
                  <a:xfrm>
                    <a:off x="5396248" y="741336"/>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金</a:t>
                    </a:r>
                  </a:p>
                </p:txBody>
              </p:sp>
              <p:sp>
                <p:nvSpPr>
                  <p:cNvPr id="44" name="円/楕円 43">
                    <a:extLst>
                      <a:ext uri="{FF2B5EF4-FFF2-40B4-BE49-F238E27FC236}">
                        <a16:creationId xmlns:a16="http://schemas.microsoft.com/office/drawing/2014/main" id="{5ACCE402-3356-B542-AD93-FE6E8E503071}"/>
                      </a:ext>
                    </a:extLst>
                  </p:cNvPr>
                  <p:cNvSpPr/>
                  <p:nvPr/>
                </p:nvSpPr>
                <p:spPr>
                  <a:xfrm>
                    <a:off x="4334551" y="747309"/>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en-US" altLang="ja-JP" dirty="0">
                      <a:solidFill>
                        <a:schemeClr val="tx1"/>
                      </a:solidFill>
                    </a:endParaRPr>
                  </a:p>
                </p:txBody>
              </p:sp>
              <p:sp>
                <p:nvSpPr>
                  <p:cNvPr id="45" name="円/楕円 44">
                    <a:extLst>
                      <a:ext uri="{FF2B5EF4-FFF2-40B4-BE49-F238E27FC236}">
                        <a16:creationId xmlns:a16="http://schemas.microsoft.com/office/drawing/2014/main" id="{3F08DD6A-B5E0-804E-9351-2BAB36E0888F}"/>
                      </a:ext>
                    </a:extLst>
                  </p:cNvPr>
                  <p:cNvSpPr/>
                  <p:nvPr/>
                </p:nvSpPr>
                <p:spPr>
                  <a:xfrm>
                    <a:off x="4869447" y="741336"/>
                    <a:ext cx="377129" cy="381000"/>
                  </a:xfrm>
                  <a:prstGeom prst="ellips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水</a:t>
                    </a:r>
                  </a:p>
                </p:txBody>
              </p:sp>
              <p:sp>
                <p:nvSpPr>
                  <p:cNvPr id="46" name="円/楕円 45">
                    <a:extLst>
                      <a:ext uri="{FF2B5EF4-FFF2-40B4-BE49-F238E27FC236}">
                        <a16:creationId xmlns:a16="http://schemas.microsoft.com/office/drawing/2014/main" id="{3732C1B1-F782-8E46-A3CA-E1412AC45465}"/>
                      </a:ext>
                    </a:extLst>
                  </p:cNvPr>
                  <p:cNvSpPr/>
                  <p:nvPr/>
                </p:nvSpPr>
                <p:spPr>
                  <a:xfrm>
                    <a:off x="5911087" y="741971"/>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金</a:t>
                    </a:r>
                    <a:endParaRPr kumimoji="1" lang="en-US" altLang="ja-JP" dirty="0">
                      <a:solidFill>
                        <a:schemeClr val="tx1"/>
                      </a:solidFill>
                    </a:endParaRPr>
                  </a:p>
                </p:txBody>
              </p:sp>
            </p:grpSp>
          </p:grpSp>
          <p:sp>
            <p:nvSpPr>
              <p:cNvPr id="53" name="テキスト ボックス 52">
                <a:extLst>
                  <a:ext uri="{FF2B5EF4-FFF2-40B4-BE49-F238E27FC236}">
                    <a16:creationId xmlns:a16="http://schemas.microsoft.com/office/drawing/2014/main" id="{4028DA74-6148-474D-91ED-284060974DE4}"/>
                  </a:ext>
                </a:extLst>
              </p:cNvPr>
              <p:cNvSpPr txBox="1"/>
              <p:nvPr/>
            </p:nvSpPr>
            <p:spPr>
              <a:xfrm>
                <a:off x="593080" y="4961913"/>
                <a:ext cx="5721785" cy="415498"/>
              </a:xfrm>
              <a:prstGeom prst="rect">
                <a:avLst/>
              </a:prstGeom>
              <a:noFill/>
            </p:spPr>
            <p:txBody>
              <a:bodyPr wrap="square" rtlCol="0">
                <a:spAutoFit/>
              </a:bodyPr>
              <a:lstStyle/>
              <a:p>
                <a:r>
                  <a:rPr lang="ja-JP" altLang="en-US" sz="1050">
                    <a:solidFill>
                      <a:srgbClr val="FF0000"/>
                    </a:solidFill>
                  </a:rPr>
                  <a:t>本質的に野心が強くチャンスに強い。対人的には人情に厚く、人に優しい 。潜在意識にはルールを重んじ仕事熱心な面がある。金運に恵まれドライな気質を持つ。</a:t>
                </a:r>
              </a:p>
            </p:txBody>
          </p:sp>
        </p:grpSp>
        <p:sp>
          <p:nvSpPr>
            <p:cNvPr id="59" name="テキスト ボックス 58">
              <a:extLst>
                <a:ext uri="{FF2B5EF4-FFF2-40B4-BE49-F238E27FC236}">
                  <a16:creationId xmlns:a16="http://schemas.microsoft.com/office/drawing/2014/main" id="{47099411-F269-524B-A73F-5E156E9D2BCF}"/>
                </a:ext>
              </a:extLst>
            </p:cNvPr>
            <p:cNvSpPr txBox="1"/>
            <p:nvPr/>
          </p:nvSpPr>
          <p:spPr>
            <a:xfrm>
              <a:off x="3280093" y="1894465"/>
              <a:ext cx="3262432" cy="338554"/>
            </a:xfrm>
            <a:prstGeom prst="rect">
              <a:avLst/>
            </a:prstGeom>
            <a:noFill/>
          </p:spPr>
          <p:txBody>
            <a:bodyPr wrap="none" rtlCol="0">
              <a:spAutoFit/>
            </a:bodyPr>
            <a:lstStyle/>
            <a:p>
              <a:r>
                <a:rPr lang="ja-JP" altLang="en-US" sz="1600"/>
                <a:t>（大吉・中吉・小吉・小凶・凶）</a:t>
              </a:r>
              <a:endParaRPr lang="en-US" altLang="ja-JP" sz="1600" dirty="0"/>
            </a:p>
          </p:txBody>
        </p:sp>
      </p:grpSp>
      <p:grpSp>
        <p:nvGrpSpPr>
          <p:cNvPr id="6" name="グループ化 5">
            <a:extLst>
              <a:ext uri="{FF2B5EF4-FFF2-40B4-BE49-F238E27FC236}">
                <a16:creationId xmlns:a16="http://schemas.microsoft.com/office/drawing/2014/main" id="{397852B8-7F04-9947-8CFB-839BCE8C5F82}"/>
              </a:ext>
            </a:extLst>
          </p:cNvPr>
          <p:cNvGrpSpPr/>
          <p:nvPr/>
        </p:nvGrpSpPr>
        <p:grpSpPr>
          <a:xfrm>
            <a:off x="511213" y="4544145"/>
            <a:ext cx="6103302" cy="1800583"/>
            <a:chOff x="511213" y="4544145"/>
            <a:chExt cx="6103302" cy="1800583"/>
          </a:xfrm>
        </p:grpSpPr>
        <p:grpSp>
          <p:nvGrpSpPr>
            <p:cNvPr id="3" name="グループ化 2">
              <a:extLst>
                <a:ext uri="{FF2B5EF4-FFF2-40B4-BE49-F238E27FC236}">
                  <a16:creationId xmlns:a16="http://schemas.microsoft.com/office/drawing/2014/main" id="{38B017BB-50C3-3144-9858-C630303881E9}"/>
                </a:ext>
              </a:extLst>
            </p:cNvPr>
            <p:cNvGrpSpPr/>
            <p:nvPr/>
          </p:nvGrpSpPr>
          <p:grpSpPr>
            <a:xfrm>
              <a:off x="511213" y="4654669"/>
              <a:ext cx="5764700" cy="1690059"/>
              <a:chOff x="694103" y="5725715"/>
              <a:chExt cx="5764700" cy="1690059"/>
            </a:xfrm>
          </p:grpSpPr>
          <p:grpSp>
            <p:nvGrpSpPr>
              <p:cNvPr id="51" name="グループ化 50">
                <a:extLst>
                  <a:ext uri="{FF2B5EF4-FFF2-40B4-BE49-F238E27FC236}">
                    <a16:creationId xmlns:a16="http://schemas.microsoft.com/office/drawing/2014/main" id="{A5C07DA2-60F1-9F44-85FE-E63D9BC4C942}"/>
                  </a:ext>
                </a:extLst>
              </p:cNvPr>
              <p:cNvGrpSpPr/>
              <p:nvPr/>
            </p:nvGrpSpPr>
            <p:grpSpPr>
              <a:xfrm>
                <a:off x="694103" y="5725715"/>
                <a:ext cx="5697297" cy="1200329"/>
                <a:chOff x="654076" y="1397550"/>
                <a:chExt cx="5697297" cy="1200329"/>
              </a:xfrm>
            </p:grpSpPr>
            <p:grpSp>
              <p:nvGrpSpPr>
                <p:cNvPr id="52" name="グループ化 51">
                  <a:extLst>
                    <a:ext uri="{FF2B5EF4-FFF2-40B4-BE49-F238E27FC236}">
                      <a16:creationId xmlns:a16="http://schemas.microsoft.com/office/drawing/2014/main" id="{E74F98F5-EFA2-2D4C-A2E4-ACD80AB47777}"/>
                    </a:ext>
                  </a:extLst>
                </p:cNvPr>
                <p:cNvGrpSpPr/>
                <p:nvPr/>
              </p:nvGrpSpPr>
              <p:grpSpPr>
                <a:xfrm>
                  <a:off x="654076" y="1397550"/>
                  <a:ext cx="5697297" cy="1200329"/>
                  <a:chOff x="431653" y="1422539"/>
                  <a:chExt cx="5986852" cy="1200329"/>
                </a:xfrm>
              </p:grpSpPr>
              <p:sp>
                <p:nvSpPr>
                  <p:cNvPr id="64" name="テキスト ボックス 63">
                    <a:extLst>
                      <a:ext uri="{FF2B5EF4-FFF2-40B4-BE49-F238E27FC236}">
                        <a16:creationId xmlns:a16="http://schemas.microsoft.com/office/drawing/2014/main" id="{4231F9CE-22A9-D740-9C31-25C57816B190}"/>
                      </a:ext>
                    </a:extLst>
                  </p:cNvPr>
                  <p:cNvSpPr txBox="1"/>
                  <p:nvPr/>
                </p:nvSpPr>
                <p:spPr>
                  <a:xfrm>
                    <a:off x="431653" y="1422539"/>
                    <a:ext cx="3218700" cy="1200329"/>
                  </a:xfrm>
                  <a:prstGeom prst="rect">
                    <a:avLst/>
                  </a:prstGeom>
                  <a:noFill/>
                </p:spPr>
                <p:txBody>
                  <a:bodyPr wrap="square" rtlCol="0">
                    <a:spAutoFit/>
                  </a:bodyPr>
                  <a:lstStyle/>
                  <a:p>
                    <a:r>
                      <a:rPr lang="ja-JP" altLang="en-US" sz="1200"/>
                      <a:t>◯　</a:t>
                    </a:r>
                    <a:r>
                      <a:rPr lang="en-US" altLang="ja-JP" sz="1200" dirty="0"/>
                      <a:t>6 </a:t>
                    </a:r>
                    <a:r>
                      <a:rPr lang="ja-JP" altLang="en-US" sz="1200"/>
                      <a:t>・ </a:t>
                    </a:r>
                    <a:r>
                      <a:rPr lang="en-US" altLang="ja-JP" sz="1200" dirty="0"/>
                      <a:t>7</a:t>
                    </a:r>
                    <a:r>
                      <a:rPr lang="ja-JP" altLang="en-US" sz="1200"/>
                      <a:t>・</a:t>
                    </a:r>
                    <a:r>
                      <a:rPr lang="en-US" altLang="ja-JP" sz="1200" dirty="0"/>
                      <a:t>9</a:t>
                    </a:r>
                    <a:r>
                      <a:rPr lang="ja-JP" altLang="en-US" sz="1200"/>
                      <a:t>　</a:t>
                    </a:r>
                    <a:endParaRPr lang="en-US" altLang="ja-JP" sz="1200" dirty="0"/>
                  </a:p>
                  <a:p>
                    <a:r>
                      <a:rPr kumimoji="1" lang="ja-JP" altLang="en-US" sz="1200"/>
                      <a:t>　</a:t>
                    </a:r>
                    <a:endParaRPr lang="en-US" altLang="ja-JP" sz="1200" dirty="0"/>
                  </a:p>
                  <a:p>
                    <a:r>
                      <a:rPr lang="ja-JP" altLang="en-US" sz="1200"/>
                      <a:t>本命星：八白土星（チャンス・変化）</a:t>
                    </a:r>
                    <a:endParaRPr kumimoji="1" lang="en-US" altLang="ja-JP" sz="1200" dirty="0"/>
                  </a:p>
                  <a:p>
                    <a:r>
                      <a:rPr lang="ja-JP" altLang="en-US" sz="1200"/>
                      <a:t>月命星：二黒土星（家庭・地道）</a:t>
                    </a:r>
                    <a:endParaRPr lang="en-US" altLang="ja-JP" sz="1200" dirty="0"/>
                  </a:p>
                  <a:p>
                    <a:r>
                      <a:rPr lang="ja-JP" altLang="en-US" sz="1200"/>
                      <a:t>潜在意識：五黄土星（支配・リーダー）</a:t>
                    </a:r>
                    <a:endParaRPr kumimoji="1" lang="en-US" altLang="ja-JP" sz="1200" dirty="0"/>
                  </a:p>
                  <a:p>
                    <a:r>
                      <a:rPr lang="ja-JP" altLang="en-US" sz="1200"/>
                      <a:t>流れ：八白土星（チャンス・変化）</a:t>
                    </a:r>
                    <a:endParaRPr lang="en-US" altLang="ja-JP" sz="1200" dirty="0"/>
                  </a:p>
                </p:txBody>
              </p:sp>
              <p:sp>
                <p:nvSpPr>
                  <p:cNvPr id="65" name="テキスト ボックス 64">
                    <a:extLst>
                      <a:ext uri="{FF2B5EF4-FFF2-40B4-BE49-F238E27FC236}">
                        <a16:creationId xmlns:a16="http://schemas.microsoft.com/office/drawing/2014/main" id="{1D0E88CC-6B78-1942-8CAD-31255E947EF8}"/>
                      </a:ext>
                    </a:extLst>
                  </p:cNvPr>
                  <p:cNvSpPr txBox="1"/>
                  <p:nvPr/>
                </p:nvSpPr>
                <p:spPr>
                  <a:xfrm>
                    <a:off x="3997412" y="1661065"/>
                    <a:ext cx="2421093" cy="584775"/>
                  </a:xfrm>
                  <a:prstGeom prst="rect">
                    <a:avLst/>
                  </a:prstGeom>
                  <a:noFill/>
                </p:spPr>
                <p:txBody>
                  <a:bodyPr wrap="square" rtlCol="0">
                    <a:spAutoFit/>
                  </a:bodyPr>
                  <a:lstStyle/>
                  <a:p>
                    <a:r>
                      <a:rPr lang="en-US" altLang="ja-JP" sz="3200" b="1" dirty="0"/>
                      <a:t>8</a:t>
                    </a:r>
                    <a:r>
                      <a:rPr kumimoji="1" lang="ja-JP" altLang="en-US" sz="3200" b="1"/>
                      <a:t> </a:t>
                    </a:r>
                    <a:r>
                      <a:rPr lang="en-US" altLang="ja-JP" sz="3200" b="1" dirty="0"/>
                      <a:t>-</a:t>
                    </a:r>
                    <a:r>
                      <a:rPr kumimoji="1" lang="ja-JP" altLang="en-US" sz="3200" b="1"/>
                      <a:t> </a:t>
                    </a:r>
                    <a:r>
                      <a:rPr kumimoji="1" lang="en-US" altLang="ja-JP" sz="3200" b="1" dirty="0"/>
                      <a:t>2</a:t>
                    </a:r>
                    <a:r>
                      <a:rPr kumimoji="1" lang="ja-JP" altLang="en-US" sz="3200" b="1"/>
                      <a:t> </a:t>
                    </a:r>
                    <a:r>
                      <a:rPr lang="en-US" altLang="ja-JP" sz="3200" b="1" dirty="0"/>
                      <a:t>-</a:t>
                    </a:r>
                    <a:r>
                      <a:rPr kumimoji="1" lang="ja-JP" altLang="en-US" sz="3200" b="1"/>
                      <a:t> </a:t>
                    </a:r>
                    <a:r>
                      <a:rPr kumimoji="1" lang="en-US" altLang="ja-JP" sz="3200" b="1" dirty="0"/>
                      <a:t>5 - 8</a:t>
                    </a:r>
                    <a:endParaRPr kumimoji="1" lang="ja-JP" altLang="en-US" sz="3200" b="1"/>
                  </a:p>
                </p:txBody>
              </p:sp>
            </p:grpSp>
            <p:grpSp>
              <p:nvGrpSpPr>
                <p:cNvPr id="54" name="グループ化 53">
                  <a:extLst>
                    <a:ext uri="{FF2B5EF4-FFF2-40B4-BE49-F238E27FC236}">
                      <a16:creationId xmlns:a16="http://schemas.microsoft.com/office/drawing/2014/main" id="{36FAE206-E408-DA49-B1C2-283A0B7186D1}"/>
                    </a:ext>
                  </a:extLst>
                </p:cNvPr>
                <p:cNvGrpSpPr/>
                <p:nvPr/>
              </p:nvGrpSpPr>
              <p:grpSpPr>
                <a:xfrm>
                  <a:off x="4047377" y="2206876"/>
                  <a:ext cx="1953665" cy="386973"/>
                  <a:chOff x="4334551" y="741336"/>
                  <a:chExt cx="1953665" cy="386973"/>
                </a:xfrm>
              </p:grpSpPr>
              <p:sp>
                <p:nvSpPr>
                  <p:cNvPr id="55" name="円/楕円 54">
                    <a:extLst>
                      <a:ext uri="{FF2B5EF4-FFF2-40B4-BE49-F238E27FC236}">
                        <a16:creationId xmlns:a16="http://schemas.microsoft.com/office/drawing/2014/main" id="{73081932-6CA2-8C4A-8390-F3DBD663B86E}"/>
                      </a:ext>
                    </a:extLst>
                  </p:cNvPr>
                  <p:cNvSpPr/>
                  <p:nvPr/>
                </p:nvSpPr>
                <p:spPr>
                  <a:xfrm>
                    <a:off x="5396248" y="741336"/>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ja-JP" altLang="en-US">
                      <a:solidFill>
                        <a:schemeClr val="tx1"/>
                      </a:solidFill>
                    </a:endParaRPr>
                  </a:p>
                </p:txBody>
              </p:sp>
              <p:sp>
                <p:nvSpPr>
                  <p:cNvPr id="57" name="円/楕円 56">
                    <a:extLst>
                      <a:ext uri="{FF2B5EF4-FFF2-40B4-BE49-F238E27FC236}">
                        <a16:creationId xmlns:a16="http://schemas.microsoft.com/office/drawing/2014/main" id="{059FF462-1500-2644-935C-5365FA02F0B9}"/>
                      </a:ext>
                    </a:extLst>
                  </p:cNvPr>
                  <p:cNvSpPr/>
                  <p:nvPr/>
                </p:nvSpPr>
                <p:spPr>
                  <a:xfrm>
                    <a:off x="4334551" y="747309"/>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en-US" altLang="ja-JP" dirty="0">
                      <a:solidFill>
                        <a:schemeClr val="tx1"/>
                      </a:solidFill>
                    </a:endParaRPr>
                  </a:p>
                </p:txBody>
              </p:sp>
              <p:sp>
                <p:nvSpPr>
                  <p:cNvPr id="62" name="円/楕円 61">
                    <a:extLst>
                      <a:ext uri="{FF2B5EF4-FFF2-40B4-BE49-F238E27FC236}">
                        <a16:creationId xmlns:a16="http://schemas.microsoft.com/office/drawing/2014/main" id="{47BC21D8-9E36-8F43-B24D-0E3413C47405}"/>
                      </a:ext>
                    </a:extLst>
                  </p:cNvPr>
                  <p:cNvSpPr/>
                  <p:nvPr/>
                </p:nvSpPr>
                <p:spPr>
                  <a:xfrm>
                    <a:off x="4869447" y="741336"/>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土</a:t>
                    </a:r>
                  </a:p>
                </p:txBody>
              </p:sp>
              <p:sp>
                <p:nvSpPr>
                  <p:cNvPr id="63" name="円/楕円 62">
                    <a:extLst>
                      <a:ext uri="{FF2B5EF4-FFF2-40B4-BE49-F238E27FC236}">
                        <a16:creationId xmlns:a16="http://schemas.microsoft.com/office/drawing/2014/main" id="{C724E13F-FDA9-6347-99D9-8DEEC5C1F602}"/>
                      </a:ext>
                    </a:extLst>
                  </p:cNvPr>
                  <p:cNvSpPr/>
                  <p:nvPr/>
                </p:nvSpPr>
                <p:spPr>
                  <a:xfrm>
                    <a:off x="5911087" y="741971"/>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土</a:t>
                    </a:r>
                    <a:endParaRPr kumimoji="1" lang="en-US" altLang="ja-JP" dirty="0">
                      <a:solidFill>
                        <a:schemeClr val="tx1"/>
                      </a:solidFill>
                    </a:endParaRPr>
                  </a:p>
                </p:txBody>
              </p:sp>
            </p:grpSp>
          </p:grpSp>
          <p:sp>
            <p:nvSpPr>
              <p:cNvPr id="56" name="テキスト ボックス 55">
                <a:extLst>
                  <a:ext uri="{FF2B5EF4-FFF2-40B4-BE49-F238E27FC236}">
                    <a16:creationId xmlns:a16="http://schemas.microsoft.com/office/drawing/2014/main" id="{A51DA3BB-5450-7F4A-B304-D44D3CB76488}"/>
                  </a:ext>
                </a:extLst>
              </p:cNvPr>
              <p:cNvSpPr txBox="1"/>
              <p:nvPr/>
            </p:nvSpPr>
            <p:spPr>
              <a:xfrm>
                <a:off x="737018" y="7000276"/>
                <a:ext cx="5721785" cy="415498"/>
              </a:xfrm>
              <a:prstGeom prst="rect">
                <a:avLst/>
              </a:prstGeom>
              <a:noFill/>
            </p:spPr>
            <p:txBody>
              <a:bodyPr wrap="square" rtlCol="0">
                <a:spAutoFit/>
              </a:bodyPr>
              <a:lstStyle/>
              <a:p>
                <a:r>
                  <a:rPr lang="ja-JP" altLang="en-US" sz="1050">
                    <a:solidFill>
                      <a:srgbClr val="FF0000"/>
                    </a:solidFill>
                  </a:rPr>
                  <a:t>本質的に野心が強くチャンスをつかむ力があり、この傾向は強い。対人的には地道で堅実。潜在意識には強いリーダーシップを持ち自分流な面がある。</a:t>
                </a:r>
              </a:p>
            </p:txBody>
          </p:sp>
        </p:grpSp>
        <p:sp>
          <p:nvSpPr>
            <p:cNvPr id="60" name="テキスト ボックス 59">
              <a:extLst>
                <a:ext uri="{FF2B5EF4-FFF2-40B4-BE49-F238E27FC236}">
                  <a16:creationId xmlns:a16="http://schemas.microsoft.com/office/drawing/2014/main" id="{6A0B57A4-FB5D-9F4D-AD39-62A7D5AE3427}"/>
                </a:ext>
              </a:extLst>
            </p:cNvPr>
            <p:cNvSpPr txBox="1"/>
            <p:nvPr/>
          </p:nvSpPr>
          <p:spPr>
            <a:xfrm>
              <a:off x="3352083" y="4544145"/>
              <a:ext cx="3262432" cy="338554"/>
            </a:xfrm>
            <a:prstGeom prst="rect">
              <a:avLst/>
            </a:prstGeom>
            <a:noFill/>
          </p:spPr>
          <p:txBody>
            <a:bodyPr wrap="none" rtlCol="0">
              <a:spAutoFit/>
            </a:bodyPr>
            <a:lstStyle/>
            <a:p>
              <a:r>
                <a:rPr lang="ja-JP" altLang="en-US" sz="1600"/>
                <a:t>（大吉・中吉・小吉・小凶・凶）</a:t>
              </a:r>
              <a:endParaRPr lang="en-US" altLang="ja-JP" sz="1600" dirty="0"/>
            </a:p>
          </p:txBody>
        </p:sp>
      </p:grpSp>
      <p:grpSp>
        <p:nvGrpSpPr>
          <p:cNvPr id="7" name="グループ化 6">
            <a:extLst>
              <a:ext uri="{FF2B5EF4-FFF2-40B4-BE49-F238E27FC236}">
                <a16:creationId xmlns:a16="http://schemas.microsoft.com/office/drawing/2014/main" id="{AE7FFE45-4922-FC4A-9BD8-35A9178D7873}"/>
              </a:ext>
            </a:extLst>
          </p:cNvPr>
          <p:cNvGrpSpPr/>
          <p:nvPr/>
        </p:nvGrpSpPr>
        <p:grpSpPr>
          <a:xfrm>
            <a:off x="621065" y="7120477"/>
            <a:ext cx="6056468" cy="1903606"/>
            <a:chOff x="621065" y="7120477"/>
            <a:chExt cx="6056468" cy="1903606"/>
          </a:xfrm>
        </p:grpSpPr>
        <p:grpSp>
          <p:nvGrpSpPr>
            <p:cNvPr id="4" name="グループ化 3">
              <a:extLst>
                <a:ext uri="{FF2B5EF4-FFF2-40B4-BE49-F238E27FC236}">
                  <a16:creationId xmlns:a16="http://schemas.microsoft.com/office/drawing/2014/main" id="{1B4CEF5D-7960-CE4F-A904-E0B2CAC2450F}"/>
                </a:ext>
              </a:extLst>
            </p:cNvPr>
            <p:cNvGrpSpPr/>
            <p:nvPr/>
          </p:nvGrpSpPr>
          <p:grpSpPr>
            <a:xfrm>
              <a:off x="621065" y="7287624"/>
              <a:ext cx="5765448" cy="1736459"/>
              <a:chOff x="689952" y="7786634"/>
              <a:chExt cx="5765448" cy="1736459"/>
            </a:xfrm>
          </p:grpSpPr>
          <p:grpSp>
            <p:nvGrpSpPr>
              <p:cNvPr id="67" name="グループ化 66">
                <a:extLst>
                  <a:ext uri="{FF2B5EF4-FFF2-40B4-BE49-F238E27FC236}">
                    <a16:creationId xmlns:a16="http://schemas.microsoft.com/office/drawing/2014/main" id="{5AFF8515-813F-2349-82D7-D7D3625613C6}"/>
                  </a:ext>
                </a:extLst>
              </p:cNvPr>
              <p:cNvGrpSpPr/>
              <p:nvPr/>
            </p:nvGrpSpPr>
            <p:grpSpPr>
              <a:xfrm>
                <a:off x="689952" y="7786634"/>
                <a:ext cx="5697297" cy="1238230"/>
                <a:chOff x="654076" y="1397550"/>
                <a:chExt cx="5697297" cy="1238230"/>
              </a:xfrm>
            </p:grpSpPr>
            <p:grpSp>
              <p:nvGrpSpPr>
                <p:cNvPr id="68" name="グループ化 67">
                  <a:extLst>
                    <a:ext uri="{FF2B5EF4-FFF2-40B4-BE49-F238E27FC236}">
                      <a16:creationId xmlns:a16="http://schemas.microsoft.com/office/drawing/2014/main" id="{6B719B0F-A427-4C4A-B2B6-7A0F040B9440}"/>
                    </a:ext>
                  </a:extLst>
                </p:cNvPr>
                <p:cNvGrpSpPr/>
                <p:nvPr/>
              </p:nvGrpSpPr>
              <p:grpSpPr>
                <a:xfrm>
                  <a:off x="654076" y="1397550"/>
                  <a:ext cx="5697297" cy="1200329"/>
                  <a:chOff x="431653" y="1422539"/>
                  <a:chExt cx="5986852" cy="1200329"/>
                </a:xfrm>
              </p:grpSpPr>
              <p:sp>
                <p:nvSpPr>
                  <p:cNvPr id="77" name="テキスト ボックス 76">
                    <a:extLst>
                      <a:ext uri="{FF2B5EF4-FFF2-40B4-BE49-F238E27FC236}">
                        <a16:creationId xmlns:a16="http://schemas.microsoft.com/office/drawing/2014/main" id="{C2ADB63F-4184-644B-8325-399539D278F4}"/>
                      </a:ext>
                    </a:extLst>
                  </p:cNvPr>
                  <p:cNvSpPr txBox="1"/>
                  <p:nvPr/>
                </p:nvSpPr>
                <p:spPr>
                  <a:xfrm>
                    <a:off x="431653" y="1422539"/>
                    <a:ext cx="2991995" cy="1200329"/>
                  </a:xfrm>
                  <a:prstGeom prst="rect">
                    <a:avLst/>
                  </a:prstGeom>
                  <a:noFill/>
                </p:spPr>
                <p:txBody>
                  <a:bodyPr wrap="square" rtlCol="0">
                    <a:spAutoFit/>
                  </a:bodyPr>
                  <a:lstStyle/>
                  <a:p>
                    <a:r>
                      <a:rPr lang="ja-JP" altLang="en-US" sz="1200"/>
                      <a:t>◯　</a:t>
                    </a:r>
                    <a:r>
                      <a:rPr lang="en-US" altLang="ja-JP" sz="1200" dirty="0"/>
                      <a:t> 9 </a:t>
                    </a:r>
                    <a:r>
                      <a:rPr lang="ja-JP" altLang="en-US" sz="1200"/>
                      <a:t>　△  </a:t>
                    </a:r>
                    <a:r>
                      <a:rPr lang="en-US" altLang="ja-JP" sz="1200" dirty="0"/>
                      <a:t>6</a:t>
                    </a:r>
                    <a:r>
                      <a:rPr lang="ja-JP" altLang="en-US" sz="1200"/>
                      <a:t>・</a:t>
                    </a:r>
                    <a:r>
                      <a:rPr lang="en-US" altLang="ja-JP" sz="1200" dirty="0"/>
                      <a:t>7</a:t>
                    </a:r>
                    <a:r>
                      <a:rPr lang="ja-JP" altLang="en-US" sz="1200"/>
                      <a:t>・</a:t>
                    </a:r>
                    <a:r>
                      <a:rPr lang="en-US" altLang="ja-JP" sz="1200" dirty="0"/>
                      <a:t>2</a:t>
                    </a:r>
                    <a:r>
                      <a:rPr lang="ja-JP" altLang="en-US" sz="1200"/>
                      <a:t>　</a:t>
                    </a:r>
                    <a:endParaRPr lang="en-US" altLang="ja-JP" sz="1200" dirty="0"/>
                  </a:p>
                  <a:p>
                    <a:endParaRPr lang="en-US" altLang="ja-JP" sz="1200" dirty="0"/>
                  </a:p>
                  <a:p>
                    <a:r>
                      <a:rPr lang="ja-JP" altLang="en-US" sz="1200"/>
                      <a:t>本命星：八白土星（チャンス・変化）</a:t>
                    </a:r>
                    <a:endParaRPr kumimoji="1" lang="en-US" altLang="ja-JP" sz="1200" dirty="0"/>
                  </a:p>
                  <a:p>
                    <a:r>
                      <a:rPr lang="ja-JP" altLang="en-US" sz="1200"/>
                      <a:t>月命星：三碧木星（健康・明るさ）</a:t>
                    </a:r>
                    <a:endParaRPr lang="en-US" altLang="ja-JP" sz="1200" dirty="0"/>
                  </a:p>
                  <a:p>
                    <a:r>
                      <a:rPr lang="ja-JP" altLang="en-US" sz="1200"/>
                      <a:t>潜在意識：四緑木星（人気・体裁）</a:t>
                    </a:r>
                    <a:endParaRPr kumimoji="1" lang="en-US" altLang="ja-JP" sz="1200" dirty="0"/>
                  </a:p>
                  <a:p>
                    <a:r>
                      <a:rPr lang="ja-JP" altLang="en-US" sz="1200"/>
                      <a:t>流れ：九紫火星（頭脳・カリスマ）</a:t>
                    </a:r>
                    <a:endParaRPr lang="en-US" altLang="ja-JP" sz="1200" dirty="0"/>
                  </a:p>
                </p:txBody>
              </p:sp>
              <p:sp>
                <p:nvSpPr>
                  <p:cNvPr id="78" name="テキスト ボックス 77">
                    <a:extLst>
                      <a:ext uri="{FF2B5EF4-FFF2-40B4-BE49-F238E27FC236}">
                        <a16:creationId xmlns:a16="http://schemas.microsoft.com/office/drawing/2014/main" id="{CD8A7F0F-520D-3B45-B5CE-59ED792B169B}"/>
                      </a:ext>
                    </a:extLst>
                  </p:cNvPr>
                  <p:cNvSpPr txBox="1"/>
                  <p:nvPr/>
                </p:nvSpPr>
                <p:spPr>
                  <a:xfrm>
                    <a:off x="3997412" y="1661065"/>
                    <a:ext cx="2421093" cy="584775"/>
                  </a:xfrm>
                  <a:prstGeom prst="rect">
                    <a:avLst/>
                  </a:prstGeom>
                  <a:noFill/>
                </p:spPr>
                <p:txBody>
                  <a:bodyPr wrap="square" rtlCol="0">
                    <a:spAutoFit/>
                  </a:bodyPr>
                  <a:lstStyle/>
                  <a:p>
                    <a:r>
                      <a:rPr lang="en-US" altLang="ja-JP" sz="3200" b="1" dirty="0"/>
                      <a:t>8</a:t>
                    </a:r>
                    <a:r>
                      <a:rPr kumimoji="1" lang="ja-JP" altLang="en-US" sz="3200" b="1"/>
                      <a:t> </a:t>
                    </a:r>
                    <a:r>
                      <a:rPr lang="en-US" altLang="ja-JP" sz="3200" b="1" dirty="0"/>
                      <a:t>-</a:t>
                    </a:r>
                    <a:r>
                      <a:rPr kumimoji="1" lang="ja-JP" altLang="en-US" sz="3200" b="1"/>
                      <a:t> </a:t>
                    </a:r>
                    <a:r>
                      <a:rPr lang="en-US" altLang="ja-JP" sz="3200" b="1" dirty="0"/>
                      <a:t>3</a:t>
                    </a:r>
                    <a:r>
                      <a:rPr kumimoji="1" lang="ja-JP" altLang="en-US" sz="3200" b="1"/>
                      <a:t> </a:t>
                    </a:r>
                    <a:r>
                      <a:rPr lang="en-US" altLang="ja-JP" sz="3200" b="1" dirty="0"/>
                      <a:t>-</a:t>
                    </a:r>
                    <a:r>
                      <a:rPr kumimoji="1" lang="ja-JP" altLang="en-US" sz="3200" b="1"/>
                      <a:t> </a:t>
                    </a:r>
                    <a:r>
                      <a:rPr kumimoji="1" lang="en-US" altLang="ja-JP" sz="3200" b="1" dirty="0"/>
                      <a:t>4 - 9</a:t>
                    </a:r>
                    <a:endParaRPr kumimoji="1" lang="ja-JP" altLang="en-US" sz="3200" b="1"/>
                  </a:p>
                </p:txBody>
              </p:sp>
            </p:grpSp>
            <p:grpSp>
              <p:nvGrpSpPr>
                <p:cNvPr id="69" name="グループ化 68">
                  <a:extLst>
                    <a:ext uri="{FF2B5EF4-FFF2-40B4-BE49-F238E27FC236}">
                      <a16:creationId xmlns:a16="http://schemas.microsoft.com/office/drawing/2014/main" id="{B287D8AC-3A99-A04D-A8A6-DD56D258F62E}"/>
                    </a:ext>
                  </a:extLst>
                </p:cNvPr>
                <p:cNvGrpSpPr/>
                <p:nvPr/>
              </p:nvGrpSpPr>
              <p:grpSpPr>
                <a:xfrm>
                  <a:off x="3995654" y="2248807"/>
                  <a:ext cx="1953665" cy="386973"/>
                  <a:chOff x="4334551" y="741336"/>
                  <a:chExt cx="1953665" cy="386973"/>
                </a:xfrm>
              </p:grpSpPr>
              <p:sp>
                <p:nvSpPr>
                  <p:cNvPr id="70" name="円/楕円 69">
                    <a:extLst>
                      <a:ext uri="{FF2B5EF4-FFF2-40B4-BE49-F238E27FC236}">
                        <a16:creationId xmlns:a16="http://schemas.microsoft.com/office/drawing/2014/main" id="{3A906654-9ECA-E64A-9CE0-27BF11F98152}"/>
                      </a:ext>
                    </a:extLst>
                  </p:cNvPr>
                  <p:cNvSpPr/>
                  <p:nvPr/>
                </p:nvSpPr>
                <p:spPr>
                  <a:xfrm>
                    <a:off x="5396248" y="741336"/>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木</a:t>
                    </a:r>
                    <a:endParaRPr kumimoji="1" lang="ja-JP" altLang="en-US">
                      <a:solidFill>
                        <a:schemeClr val="tx1"/>
                      </a:solidFill>
                    </a:endParaRPr>
                  </a:p>
                </p:txBody>
              </p:sp>
              <p:sp>
                <p:nvSpPr>
                  <p:cNvPr id="74" name="円/楕円 73">
                    <a:extLst>
                      <a:ext uri="{FF2B5EF4-FFF2-40B4-BE49-F238E27FC236}">
                        <a16:creationId xmlns:a16="http://schemas.microsoft.com/office/drawing/2014/main" id="{A790381B-07F5-084D-9CB9-97C491FC4F66}"/>
                      </a:ext>
                    </a:extLst>
                  </p:cNvPr>
                  <p:cNvSpPr/>
                  <p:nvPr/>
                </p:nvSpPr>
                <p:spPr>
                  <a:xfrm>
                    <a:off x="4334551" y="747309"/>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en-US" altLang="ja-JP" dirty="0">
                      <a:solidFill>
                        <a:schemeClr val="tx1"/>
                      </a:solidFill>
                    </a:endParaRPr>
                  </a:p>
                </p:txBody>
              </p:sp>
              <p:sp>
                <p:nvSpPr>
                  <p:cNvPr id="75" name="円/楕円 74">
                    <a:extLst>
                      <a:ext uri="{FF2B5EF4-FFF2-40B4-BE49-F238E27FC236}">
                        <a16:creationId xmlns:a16="http://schemas.microsoft.com/office/drawing/2014/main" id="{2CA119A6-FA3A-B641-8ED4-D44A709C870A}"/>
                      </a:ext>
                    </a:extLst>
                  </p:cNvPr>
                  <p:cNvSpPr/>
                  <p:nvPr/>
                </p:nvSpPr>
                <p:spPr>
                  <a:xfrm>
                    <a:off x="4869447" y="741336"/>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木</a:t>
                    </a:r>
                    <a:endParaRPr kumimoji="1" lang="ja-JP" altLang="en-US">
                      <a:solidFill>
                        <a:schemeClr val="tx1"/>
                      </a:solidFill>
                    </a:endParaRPr>
                  </a:p>
                </p:txBody>
              </p:sp>
              <p:sp>
                <p:nvSpPr>
                  <p:cNvPr id="76" name="円/楕円 75">
                    <a:extLst>
                      <a:ext uri="{FF2B5EF4-FFF2-40B4-BE49-F238E27FC236}">
                        <a16:creationId xmlns:a16="http://schemas.microsoft.com/office/drawing/2014/main" id="{7B305F77-0E4B-9848-A32A-E4EB894BB721}"/>
                      </a:ext>
                    </a:extLst>
                  </p:cNvPr>
                  <p:cNvSpPr/>
                  <p:nvPr/>
                </p:nvSpPr>
                <p:spPr>
                  <a:xfrm>
                    <a:off x="5911087" y="741971"/>
                    <a:ext cx="377129" cy="381000"/>
                  </a:xfrm>
                  <a:prstGeom prst="ellipse">
                    <a:avLst/>
                  </a:prstGeom>
                  <a:solidFill>
                    <a:srgbClr val="FEE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火</a:t>
                    </a:r>
                    <a:endParaRPr kumimoji="1" lang="en-US" altLang="ja-JP" dirty="0">
                      <a:solidFill>
                        <a:schemeClr val="tx1"/>
                      </a:solidFill>
                    </a:endParaRPr>
                  </a:p>
                </p:txBody>
              </p:sp>
            </p:grpSp>
          </p:grpSp>
          <p:sp>
            <p:nvSpPr>
              <p:cNvPr id="50" name="テキスト ボックス 49">
                <a:extLst>
                  <a:ext uri="{FF2B5EF4-FFF2-40B4-BE49-F238E27FC236}">
                    <a16:creationId xmlns:a16="http://schemas.microsoft.com/office/drawing/2014/main" id="{0D4E9DC5-60C6-7D4C-805C-8762B03F6BD7}"/>
                  </a:ext>
                </a:extLst>
              </p:cNvPr>
              <p:cNvSpPr txBox="1"/>
              <p:nvPr/>
            </p:nvSpPr>
            <p:spPr>
              <a:xfrm>
                <a:off x="733615" y="9107595"/>
                <a:ext cx="5721785" cy="415498"/>
              </a:xfrm>
              <a:prstGeom prst="rect">
                <a:avLst/>
              </a:prstGeom>
              <a:noFill/>
            </p:spPr>
            <p:txBody>
              <a:bodyPr wrap="square" rtlCol="0">
                <a:spAutoFit/>
              </a:bodyPr>
              <a:lstStyle/>
              <a:p>
                <a:r>
                  <a:rPr lang="ja-JP" altLang="en-US" sz="1050">
                    <a:solidFill>
                      <a:srgbClr val="FF0000"/>
                    </a:solidFill>
                  </a:rPr>
                  <a:t>本質的に野心が強くチャンスに強い。対人的には明るく前向き。潜在意識には人当たりが良く常識的な面がある。頭脳明晰で強い信念を持つ。</a:t>
                </a:r>
              </a:p>
            </p:txBody>
          </p:sp>
        </p:grpSp>
        <p:sp>
          <p:nvSpPr>
            <p:cNvPr id="66" name="テキスト ボックス 65">
              <a:extLst>
                <a:ext uri="{FF2B5EF4-FFF2-40B4-BE49-F238E27FC236}">
                  <a16:creationId xmlns:a16="http://schemas.microsoft.com/office/drawing/2014/main" id="{20A3EF8A-C10D-704D-8BEB-AD5AD92EE27F}"/>
                </a:ext>
              </a:extLst>
            </p:cNvPr>
            <p:cNvSpPr txBox="1"/>
            <p:nvPr/>
          </p:nvSpPr>
          <p:spPr>
            <a:xfrm>
              <a:off x="3415101" y="7120477"/>
              <a:ext cx="3262432" cy="338554"/>
            </a:xfrm>
            <a:prstGeom prst="rect">
              <a:avLst/>
            </a:prstGeom>
            <a:noFill/>
          </p:spPr>
          <p:txBody>
            <a:bodyPr wrap="none" rtlCol="0">
              <a:spAutoFit/>
            </a:bodyPr>
            <a:lstStyle/>
            <a:p>
              <a:r>
                <a:rPr lang="ja-JP" altLang="en-US" sz="1600"/>
                <a:t>（大吉・中吉・小吉・小凶・凶）</a:t>
              </a:r>
              <a:endParaRPr lang="en-US" altLang="ja-JP" sz="1600" dirty="0"/>
            </a:p>
          </p:txBody>
        </p:sp>
      </p:grpSp>
    </p:spTree>
    <p:extLst>
      <p:ext uri="{BB962C8B-B14F-4D97-AF65-F5344CB8AC3E}">
        <p14:creationId xmlns:p14="http://schemas.microsoft.com/office/powerpoint/2010/main" val="32752837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テキスト ボックス 60">
            <a:extLst>
              <a:ext uri="{FF2B5EF4-FFF2-40B4-BE49-F238E27FC236}">
                <a16:creationId xmlns:a16="http://schemas.microsoft.com/office/drawing/2014/main" id="{9F6ADDD9-786B-7B4E-9FAB-18034DBBD518}"/>
              </a:ext>
            </a:extLst>
          </p:cNvPr>
          <p:cNvSpPr txBox="1"/>
          <p:nvPr/>
        </p:nvSpPr>
        <p:spPr>
          <a:xfrm>
            <a:off x="634838" y="331424"/>
            <a:ext cx="6223162" cy="584775"/>
          </a:xfrm>
          <a:prstGeom prst="rect">
            <a:avLst/>
          </a:prstGeom>
          <a:noFill/>
        </p:spPr>
        <p:txBody>
          <a:bodyPr wrap="square" rtlCol="0">
            <a:spAutoFit/>
          </a:bodyPr>
          <a:lstStyle/>
          <a:p>
            <a:r>
              <a:rPr lang="ja-JP" altLang="en-US" sz="3200" b="1"/>
              <a:t>八白土星</a:t>
            </a:r>
            <a:r>
              <a:rPr lang="ja-JP" altLang="en-US" sz="2000" b="1"/>
              <a:t>（はっぱくどせい）</a:t>
            </a:r>
            <a:endParaRPr kumimoji="1" lang="ja-JP" altLang="en-US" sz="2000" b="1"/>
          </a:p>
        </p:txBody>
      </p:sp>
      <p:sp>
        <p:nvSpPr>
          <p:cNvPr id="58" name="テキスト ボックス 57">
            <a:extLst>
              <a:ext uri="{FF2B5EF4-FFF2-40B4-BE49-F238E27FC236}">
                <a16:creationId xmlns:a16="http://schemas.microsoft.com/office/drawing/2014/main" id="{00216817-574F-EC4E-81A5-0CBB8E9CDA72}"/>
              </a:ext>
            </a:extLst>
          </p:cNvPr>
          <p:cNvSpPr txBox="1"/>
          <p:nvPr/>
        </p:nvSpPr>
        <p:spPr>
          <a:xfrm>
            <a:off x="5266220" y="152303"/>
            <a:ext cx="1460656" cy="253916"/>
          </a:xfrm>
          <a:prstGeom prst="rect">
            <a:avLst/>
          </a:prstGeom>
          <a:noFill/>
        </p:spPr>
        <p:txBody>
          <a:bodyPr wrap="none" rtlCol="0">
            <a:spAutoFit/>
          </a:bodyPr>
          <a:lstStyle/>
          <a:p>
            <a:r>
              <a:rPr kumimoji="1" lang="ja-JP" altLang="en-US" sz="1050"/>
              <a:t>九星氣学 </a:t>
            </a:r>
            <a:r>
              <a:rPr kumimoji="1" lang="en-US" altLang="ja-JP" sz="1050" dirty="0"/>
              <a:t>81</a:t>
            </a:r>
            <a:r>
              <a:rPr kumimoji="1" lang="ja-JP" altLang="en-US" sz="1050"/>
              <a:t> 性格一覧</a:t>
            </a:r>
          </a:p>
        </p:txBody>
      </p:sp>
      <p:sp>
        <p:nvSpPr>
          <p:cNvPr id="49" name="スライド番号プレースホルダー 3">
            <a:extLst>
              <a:ext uri="{FF2B5EF4-FFF2-40B4-BE49-F238E27FC236}">
                <a16:creationId xmlns:a16="http://schemas.microsoft.com/office/drawing/2014/main" id="{38221E68-11A5-724D-A48F-CC35847A4D21}"/>
              </a:ext>
            </a:extLst>
          </p:cNvPr>
          <p:cNvSpPr>
            <a:spLocks noGrp="1"/>
          </p:cNvSpPr>
          <p:nvPr>
            <p:ph type="sldNum" sz="quarter" idx="12"/>
          </p:nvPr>
        </p:nvSpPr>
        <p:spPr>
          <a:xfrm>
            <a:off x="4843463" y="9181397"/>
            <a:ext cx="1543050" cy="527403"/>
          </a:xfrm>
        </p:spPr>
        <p:txBody>
          <a:bodyPr/>
          <a:lstStyle/>
          <a:p>
            <a:fld id="{1D026AE3-2BCD-4743-B55E-347788B72823}" type="slidenum">
              <a:rPr kumimoji="1" lang="ja-JP" altLang="en-US" smtClean="0"/>
              <a:t>23</a:t>
            </a:fld>
            <a:endParaRPr kumimoji="1" lang="ja-JP" altLang="en-US"/>
          </a:p>
        </p:txBody>
      </p:sp>
      <p:grpSp>
        <p:nvGrpSpPr>
          <p:cNvPr id="5" name="グループ化 4">
            <a:extLst>
              <a:ext uri="{FF2B5EF4-FFF2-40B4-BE49-F238E27FC236}">
                <a16:creationId xmlns:a16="http://schemas.microsoft.com/office/drawing/2014/main" id="{20E10598-CA11-7A4B-94C1-6122970C2602}"/>
              </a:ext>
            </a:extLst>
          </p:cNvPr>
          <p:cNvGrpSpPr/>
          <p:nvPr/>
        </p:nvGrpSpPr>
        <p:grpSpPr>
          <a:xfrm>
            <a:off x="600835" y="1894465"/>
            <a:ext cx="5941690" cy="1876187"/>
            <a:chOff x="600835" y="1894465"/>
            <a:chExt cx="5941690" cy="1876187"/>
          </a:xfrm>
        </p:grpSpPr>
        <p:grpSp>
          <p:nvGrpSpPr>
            <p:cNvPr id="81" name="グループ化 80">
              <a:extLst>
                <a:ext uri="{FF2B5EF4-FFF2-40B4-BE49-F238E27FC236}">
                  <a16:creationId xmlns:a16="http://schemas.microsoft.com/office/drawing/2014/main" id="{8E774FDB-E0A4-774A-AE4D-8076E8E6F0CD}"/>
                </a:ext>
              </a:extLst>
            </p:cNvPr>
            <p:cNvGrpSpPr/>
            <p:nvPr/>
          </p:nvGrpSpPr>
          <p:grpSpPr>
            <a:xfrm>
              <a:off x="600835" y="2039426"/>
              <a:ext cx="5785678" cy="1731226"/>
              <a:chOff x="438722" y="3366887"/>
              <a:chExt cx="5785678" cy="1731226"/>
            </a:xfrm>
          </p:grpSpPr>
          <p:grpSp>
            <p:nvGrpSpPr>
              <p:cNvPr id="85" name="グループ化 84">
                <a:extLst>
                  <a:ext uri="{FF2B5EF4-FFF2-40B4-BE49-F238E27FC236}">
                    <a16:creationId xmlns:a16="http://schemas.microsoft.com/office/drawing/2014/main" id="{FB169EEB-4F5A-8C45-A801-686F2BEB3B28}"/>
                  </a:ext>
                </a:extLst>
              </p:cNvPr>
              <p:cNvGrpSpPr/>
              <p:nvPr/>
            </p:nvGrpSpPr>
            <p:grpSpPr>
              <a:xfrm>
                <a:off x="438722" y="3366887"/>
                <a:ext cx="5697297" cy="1269074"/>
                <a:chOff x="654076" y="1397550"/>
                <a:chExt cx="5697297" cy="1269074"/>
              </a:xfrm>
            </p:grpSpPr>
            <p:grpSp>
              <p:nvGrpSpPr>
                <p:cNvPr id="86" name="グループ化 85">
                  <a:extLst>
                    <a:ext uri="{FF2B5EF4-FFF2-40B4-BE49-F238E27FC236}">
                      <a16:creationId xmlns:a16="http://schemas.microsoft.com/office/drawing/2014/main" id="{68D228B9-BA4F-0642-844E-B4F8CC75A2DE}"/>
                    </a:ext>
                  </a:extLst>
                </p:cNvPr>
                <p:cNvGrpSpPr/>
                <p:nvPr/>
              </p:nvGrpSpPr>
              <p:grpSpPr>
                <a:xfrm>
                  <a:off x="654076" y="1397550"/>
                  <a:ext cx="5697297" cy="1200329"/>
                  <a:chOff x="431653" y="1422539"/>
                  <a:chExt cx="5986852" cy="1200329"/>
                </a:xfrm>
              </p:grpSpPr>
              <p:sp>
                <p:nvSpPr>
                  <p:cNvPr id="92" name="テキスト ボックス 91">
                    <a:extLst>
                      <a:ext uri="{FF2B5EF4-FFF2-40B4-BE49-F238E27FC236}">
                        <a16:creationId xmlns:a16="http://schemas.microsoft.com/office/drawing/2014/main" id="{F334598E-9CBD-3C4B-810E-6FB35EED083E}"/>
                      </a:ext>
                    </a:extLst>
                  </p:cNvPr>
                  <p:cNvSpPr txBox="1"/>
                  <p:nvPr/>
                </p:nvSpPr>
                <p:spPr>
                  <a:xfrm>
                    <a:off x="431653" y="1422539"/>
                    <a:ext cx="3018669" cy="1200329"/>
                  </a:xfrm>
                  <a:prstGeom prst="rect">
                    <a:avLst/>
                  </a:prstGeom>
                  <a:noFill/>
                </p:spPr>
                <p:txBody>
                  <a:bodyPr wrap="square" rtlCol="0">
                    <a:spAutoFit/>
                  </a:bodyPr>
                  <a:lstStyle/>
                  <a:p>
                    <a:r>
                      <a:rPr lang="ja-JP" altLang="en-US" sz="1200"/>
                      <a:t>◯　</a:t>
                    </a:r>
                    <a:r>
                      <a:rPr lang="en-US" altLang="ja-JP" sz="1200" dirty="0"/>
                      <a:t> 9 </a:t>
                    </a:r>
                    <a:r>
                      <a:rPr lang="ja-JP" altLang="en-US" sz="1200"/>
                      <a:t>　△  </a:t>
                    </a:r>
                    <a:r>
                      <a:rPr lang="en-US" altLang="ja-JP" sz="1200" dirty="0"/>
                      <a:t>6</a:t>
                    </a:r>
                    <a:r>
                      <a:rPr lang="ja-JP" altLang="en-US" sz="1200"/>
                      <a:t>・</a:t>
                    </a:r>
                    <a:r>
                      <a:rPr lang="en-US" altLang="ja-JP" sz="1200" dirty="0"/>
                      <a:t>7</a:t>
                    </a:r>
                    <a:r>
                      <a:rPr lang="ja-JP" altLang="en-US" sz="1200"/>
                      <a:t>・</a:t>
                    </a:r>
                    <a:r>
                      <a:rPr lang="en-US" altLang="ja-JP" sz="1200" dirty="0"/>
                      <a:t>2</a:t>
                    </a:r>
                    <a:r>
                      <a:rPr lang="ja-JP" altLang="en-US" sz="1200"/>
                      <a:t>　</a:t>
                    </a:r>
                    <a:r>
                      <a:rPr kumimoji="1" lang="ja-JP" altLang="en-US" sz="1200"/>
                      <a:t>　</a:t>
                    </a:r>
                    <a:endParaRPr kumimoji="1" lang="en-US" altLang="ja-JP" sz="1200" dirty="0"/>
                  </a:p>
                  <a:p>
                    <a:endParaRPr lang="en-US" altLang="ja-JP" sz="1200" dirty="0"/>
                  </a:p>
                  <a:p>
                    <a:r>
                      <a:rPr lang="ja-JP" altLang="en-US" sz="1200"/>
                      <a:t>本命星：八白土星（チャンス・変化）</a:t>
                    </a:r>
                    <a:endParaRPr kumimoji="1" lang="en-US" altLang="ja-JP" sz="1200" dirty="0"/>
                  </a:p>
                  <a:p>
                    <a:r>
                      <a:rPr lang="ja-JP" altLang="en-US" sz="1200"/>
                      <a:t>月命星：四緑木星（人気・体裁）</a:t>
                    </a:r>
                    <a:endParaRPr lang="en-US" altLang="ja-JP" sz="1200" dirty="0"/>
                  </a:p>
                  <a:p>
                    <a:r>
                      <a:rPr lang="ja-JP" altLang="en-US" sz="1200"/>
                      <a:t>潜在意識：三碧木星（健康・明るさ）</a:t>
                    </a:r>
                    <a:endParaRPr kumimoji="1" lang="en-US" altLang="ja-JP" sz="1200" dirty="0"/>
                  </a:p>
                  <a:p>
                    <a:r>
                      <a:rPr lang="ja-JP" altLang="en-US" sz="1200"/>
                      <a:t>流れ：一白水星（人情・アイデア）</a:t>
                    </a:r>
                    <a:endParaRPr lang="en-US" altLang="ja-JP" sz="1200" dirty="0"/>
                  </a:p>
                </p:txBody>
              </p:sp>
              <p:sp>
                <p:nvSpPr>
                  <p:cNvPr id="93" name="テキスト ボックス 92">
                    <a:extLst>
                      <a:ext uri="{FF2B5EF4-FFF2-40B4-BE49-F238E27FC236}">
                        <a16:creationId xmlns:a16="http://schemas.microsoft.com/office/drawing/2014/main" id="{B2AAFE08-4CA8-5A43-9CD7-750CED004641}"/>
                      </a:ext>
                    </a:extLst>
                  </p:cNvPr>
                  <p:cNvSpPr txBox="1"/>
                  <p:nvPr/>
                </p:nvSpPr>
                <p:spPr>
                  <a:xfrm>
                    <a:off x="3997412" y="1661065"/>
                    <a:ext cx="2421093" cy="584775"/>
                  </a:xfrm>
                  <a:prstGeom prst="rect">
                    <a:avLst/>
                  </a:prstGeom>
                  <a:noFill/>
                </p:spPr>
                <p:txBody>
                  <a:bodyPr wrap="square" rtlCol="0">
                    <a:spAutoFit/>
                  </a:bodyPr>
                  <a:lstStyle/>
                  <a:p>
                    <a:r>
                      <a:rPr lang="en-US" altLang="ja-JP" sz="3200" b="1" dirty="0"/>
                      <a:t>8</a:t>
                    </a:r>
                    <a:r>
                      <a:rPr kumimoji="1" lang="ja-JP" altLang="en-US" sz="3200" b="1"/>
                      <a:t> </a:t>
                    </a:r>
                    <a:r>
                      <a:rPr lang="en-US" altLang="ja-JP" sz="3200" b="1" dirty="0"/>
                      <a:t>-</a:t>
                    </a:r>
                    <a:r>
                      <a:rPr kumimoji="1" lang="ja-JP" altLang="en-US" sz="3200" b="1"/>
                      <a:t> </a:t>
                    </a:r>
                    <a:r>
                      <a:rPr kumimoji="1" lang="en-US" altLang="ja-JP" sz="3200" b="1" dirty="0"/>
                      <a:t>4</a:t>
                    </a:r>
                    <a:r>
                      <a:rPr kumimoji="1" lang="ja-JP" altLang="en-US" sz="3200" b="1"/>
                      <a:t> </a:t>
                    </a:r>
                    <a:r>
                      <a:rPr lang="en-US" altLang="ja-JP" sz="3200" b="1" dirty="0"/>
                      <a:t>-</a:t>
                    </a:r>
                    <a:r>
                      <a:rPr kumimoji="1" lang="ja-JP" altLang="en-US" sz="3200" b="1"/>
                      <a:t> </a:t>
                    </a:r>
                    <a:r>
                      <a:rPr kumimoji="1" lang="en-US" altLang="ja-JP" sz="3200" b="1" dirty="0"/>
                      <a:t>3 - 1</a:t>
                    </a:r>
                    <a:endParaRPr kumimoji="1" lang="ja-JP" altLang="en-US" sz="3200" b="1"/>
                  </a:p>
                </p:txBody>
              </p:sp>
            </p:grpSp>
            <p:grpSp>
              <p:nvGrpSpPr>
                <p:cNvPr id="87" name="グループ化 86">
                  <a:extLst>
                    <a:ext uri="{FF2B5EF4-FFF2-40B4-BE49-F238E27FC236}">
                      <a16:creationId xmlns:a16="http://schemas.microsoft.com/office/drawing/2014/main" id="{9FCA2DCB-1680-2842-8E2F-00EA67CB4A44}"/>
                    </a:ext>
                  </a:extLst>
                </p:cNvPr>
                <p:cNvGrpSpPr/>
                <p:nvPr/>
              </p:nvGrpSpPr>
              <p:grpSpPr>
                <a:xfrm>
                  <a:off x="4008011" y="2279651"/>
                  <a:ext cx="1953665" cy="386973"/>
                  <a:chOff x="4334551" y="741336"/>
                  <a:chExt cx="1953665" cy="386973"/>
                </a:xfrm>
              </p:grpSpPr>
              <p:sp>
                <p:nvSpPr>
                  <p:cNvPr id="88" name="円/楕円 87">
                    <a:extLst>
                      <a:ext uri="{FF2B5EF4-FFF2-40B4-BE49-F238E27FC236}">
                        <a16:creationId xmlns:a16="http://schemas.microsoft.com/office/drawing/2014/main" id="{A522812A-F37E-B943-821A-B24CFFD020E0}"/>
                      </a:ext>
                    </a:extLst>
                  </p:cNvPr>
                  <p:cNvSpPr/>
                  <p:nvPr/>
                </p:nvSpPr>
                <p:spPr>
                  <a:xfrm>
                    <a:off x="5396248" y="741336"/>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木</a:t>
                    </a:r>
                    <a:endParaRPr kumimoji="1" lang="ja-JP" altLang="en-US">
                      <a:solidFill>
                        <a:schemeClr val="tx1"/>
                      </a:solidFill>
                    </a:endParaRPr>
                  </a:p>
                </p:txBody>
              </p:sp>
              <p:sp>
                <p:nvSpPr>
                  <p:cNvPr id="89" name="円/楕円 88">
                    <a:extLst>
                      <a:ext uri="{FF2B5EF4-FFF2-40B4-BE49-F238E27FC236}">
                        <a16:creationId xmlns:a16="http://schemas.microsoft.com/office/drawing/2014/main" id="{A2CB72E9-7B09-3446-AF3D-4CB4CAD01453}"/>
                      </a:ext>
                    </a:extLst>
                  </p:cNvPr>
                  <p:cNvSpPr/>
                  <p:nvPr/>
                </p:nvSpPr>
                <p:spPr>
                  <a:xfrm>
                    <a:off x="4334551" y="747309"/>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en-US" altLang="ja-JP" dirty="0">
                      <a:solidFill>
                        <a:schemeClr val="tx1"/>
                      </a:solidFill>
                    </a:endParaRPr>
                  </a:p>
                </p:txBody>
              </p:sp>
              <p:sp>
                <p:nvSpPr>
                  <p:cNvPr id="90" name="円/楕円 89">
                    <a:extLst>
                      <a:ext uri="{FF2B5EF4-FFF2-40B4-BE49-F238E27FC236}">
                        <a16:creationId xmlns:a16="http://schemas.microsoft.com/office/drawing/2014/main" id="{F0BAA0F9-BF86-0F40-A9CE-14B1FF96400C}"/>
                      </a:ext>
                    </a:extLst>
                  </p:cNvPr>
                  <p:cNvSpPr/>
                  <p:nvPr/>
                </p:nvSpPr>
                <p:spPr>
                  <a:xfrm>
                    <a:off x="4869447" y="741336"/>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木</a:t>
                    </a:r>
                    <a:endParaRPr kumimoji="1" lang="ja-JP" altLang="en-US">
                      <a:solidFill>
                        <a:schemeClr val="tx1"/>
                      </a:solidFill>
                    </a:endParaRPr>
                  </a:p>
                </p:txBody>
              </p:sp>
              <p:sp>
                <p:nvSpPr>
                  <p:cNvPr id="91" name="円/楕円 90">
                    <a:extLst>
                      <a:ext uri="{FF2B5EF4-FFF2-40B4-BE49-F238E27FC236}">
                        <a16:creationId xmlns:a16="http://schemas.microsoft.com/office/drawing/2014/main" id="{1727F9E1-D1A2-0648-BFA0-15CDA604B6F1}"/>
                      </a:ext>
                    </a:extLst>
                  </p:cNvPr>
                  <p:cNvSpPr/>
                  <p:nvPr/>
                </p:nvSpPr>
                <p:spPr>
                  <a:xfrm>
                    <a:off x="5911087" y="741971"/>
                    <a:ext cx="377129" cy="381000"/>
                  </a:xfrm>
                  <a:prstGeom prst="ellips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水</a:t>
                    </a:r>
                    <a:endParaRPr kumimoji="1" lang="en-US" altLang="ja-JP" dirty="0">
                      <a:solidFill>
                        <a:schemeClr val="tx1"/>
                      </a:solidFill>
                    </a:endParaRPr>
                  </a:p>
                </p:txBody>
              </p:sp>
            </p:grpSp>
          </p:grpSp>
          <p:sp>
            <p:nvSpPr>
              <p:cNvPr id="83" name="テキスト ボックス 82">
                <a:extLst>
                  <a:ext uri="{FF2B5EF4-FFF2-40B4-BE49-F238E27FC236}">
                    <a16:creationId xmlns:a16="http://schemas.microsoft.com/office/drawing/2014/main" id="{47A95B5D-B599-FD4A-A89E-165B258C316A}"/>
                  </a:ext>
                </a:extLst>
              </p:cNvPr>
              <p:cNvSpPr txBox="1"/>
              <p:nvPr/>
            </p:nvSpPr>
            <p:spPr>
              <a:xfrm>
                <a:off x="502615" y="4682615"/>
                <a:ext cx="5721785" cy="415498"/>
              </a:xfrm>
              <a:prstGeom prst="rect">
                <a:avLst/>
              </a:prstGeom>
              <a:noFill/>
            </p:spPr>
            <p:txBody>
              <a:bodyPr wrap="square" rtlCol="0">
                <a:spAutoFit/>
              </a:bodyPr>
              <a:lstStyle/>
              <a:p>
                <a:r>
                  <a:rPr lang="ja-JP" altLang="en-US" sz="1050">
                    <a:solidFill>
                      <a:srgbClr val="FF0000"/>
                    </a:solidFill>
                  </a:rPr>
                  <a:t>本質的に野心が強くチャンスに強い。対人的には人当たりが良く常識人。潜在意識には明るく前向きな面がある。人情に厚く人に優しく、悩みやすい。</a:t>
                </a:r>
              </a:p>
            </p:txBody>
          </p:sp>
        </p:grpSp>
        <p:sp>
          <p:nvSpPr>
            <p:cNvPr id="103" name="テキスト ボックス 102">
              <a:extLst>
                <a:ext uri="{FF2B5EF4-FFF2-40B4-BE49-F238E27FC236}">
                  <a16:creationId xmlns:a16="http://schemas.microsoft.com/office/drawing/2014/main" id="{4AFC3423-8642-C142-9301-1E0CE7562A4D}"/>
                </a:ext>
              </a:extLst>
            </p:cNvPr>
            <p:cNvSpPr txBox="1"/>
            <p:nvPr/>
          </p:nvSpPr>
          <p:spPr>
            <a:xfrm>
              <a:off x="3280093" y="1894465"/>
              <a:ext cx="3262432" cy="338554"/>
            </a:xfrm>
            <a:prstGeom prst="rect">
              <a:avLst/>
            </a:prstGeom>
            <a:noFill/>
          </p:spPr>
          <p:txBody>
            <a:bodyPr wrap="none" rtlCol="0">
              <a:spAutoFit/>
            </a:bodyPr>
            <a:lstStyle/>
            <a:p>
              <a:r>
                <a:rPr lang="ja-JP" altLang="en-US" sz="1600"/>
                <a:t>（大吉・中吉・小吉・小凶・凶）</a:t>
              </a:r>
              <a:endParaRPr lang="en-US" altLang="ja-JP" sz="1600" dirty="0"/>
            </a:p>
          </p:txBody>
        </p:sp>
      </p:grpSp>
      <p:grpSp>
        <p:nvGrpSpPr>
          <p:cNvPr id="6" name="グループ化 5">
            <a:extLst>
              <a:ext uri="{FF2B5EF4-FFF2-40B4-BE49-F238E27FC236}">
                <a16:creationId xmlns:a16="http://schemas.microsoft.com/office/drawing/2014/main" id="{713F58E2-1653-5E4C-8E3F-F40AB55FD4CD}"/>
              </a:ext>
            </a:extLst>
          </p:cNvPr>
          <p:cNvGrpSpPr/>
          <p:nvPr/>
        </p:nvGrpSpPr>
        <p:grpSpPr>
          <a:xfrm>
            <a:off x="494218" y="4544145"/>
            <a:ext cx="6120297" cy="1844942"/>
            <a:chOff x="494218" y="4544145"/>
            <a:chExt cx="6120297" cy="1844942"/>
          </a:xfrm>
        </p:grpSpPr>
        <p:grpSp>
          <p:nvGrpSpPr>
            <p:cNvPr id="95" name="グループ化 94">
              <a:extLst>
                <a:ext uri="{FF2B5EF4-FFF2-40B4-BE49-F238E27FC236}">
                  <a16:creationId xmlns:a16="http://schemas.microsoft.com/office/drawing/2014/main" id="{08B3CB0D-85BA-F541-A177-18F9A9A10F1A}"/>
                </a:ext>
              </a:extLst>
            </p:cNvPr>
            <p:cNvGrpSpPr/>
            <p:nvPr/>
          </p:nvGrpSpPr>
          <p:grpSpPr>
            <a:xfrm>
              <a:off x="494218" y="4642302"/>
              <a:ext cx="5721785" cy="1746785"/>
              <a:chOff x="397336" y="3390278"/>
              <a:chExt cx="5721785" cy="1746785"/>
            </a:xfrm>
          </p:grpSpPr>
          <p:sp>
            <p:nvSpPr>
              <p:cNvPr id="96" name="テキスト ボックス 95">
                <a:extLst>
                  <a:ext uri="{FF2B5EF4-FFF2-40B4-BE49-F238E27FC236}">
                    <a16:creationId xmlns:a16="http://schemas.microsoft.com/office/drawing/2014/main" id="{846A969C-DDBB-4E49-98F1-9BAA3B8BC913}"/>
                  </a:ext>
                </a:extLst>
              </p:cNvPr>
              <p:cNvSpPr txBox="1"/>
              <p:nvPr/>
            </p:nvSpPr>
            <p:spPr>
              <a:xfrm>
                <a:off x="414234" y="3390278"/>
                <a:ext cx="2855020" cy="1200329"/>
              </a:xfrm>
              <a:prstGeom prst="rect">
                <a:avLst/>
              </a:prstGeom>
              <a:noFill/>
            </p:spPr>
            <p:txBody>
              <a:bodyPr wrap="square" rtlCol="0">
                <a:spAutoFit/>
              </a:bodyPr>
              <a:lstStyle/>
              <a:p>
                <a:r>
                  <a:rPr lang="ja-JP" altLang="en-US" sz="1200"/>
                  <a:t>◯　</a:t>
                </a:r>
                <a:r>
                  <a:rPr lang="en-US" altLang="ja-JP" sz="1200" dirty="0"/>
                  <a:t> 6 </a:t>
                </a:r>
                <a:r>
                  <a:rPr lang="ja-JP" altLang="en-US" sz="1200"/>
                  <a:t>・ </a:t>
                </a:r>
                <a:r>
                  <a:rPr lang="en-US" altLang="ja-JP" sz="1200" dirty="0"/>
                  <a:t>7</a:t>
                </a:r>
                <a:r>
                  <a:rPr lang="ja-JP" altLang="en-US" sz="1200"/>
                  <a:t>・</a:t>
                </a:r>
                <a:r>
                  <a:rPr lang="en-US" altLang="ja-JP" sz="1200" dirty="0"/>
                  <a:t>9</a:t>
                </a:r>
                <a:r>
                  <a:rPr lang="ja-JP" altLang="en-US" sz="1200"/>
                  <a:t>・</a:t>
                </a:r>
                <a:r>
                  <a:rPr lang="en-US" altLang="ja-JP" sz="1200" dirty="0"/>
                  <a:t>2</a:t>
                </a:r>
                <a:r>
                  <a:rPr lang="ja-JP" altLang="en-US" sz="1200"/>
                  <a:t>　</a:t>
                </a:r>
                <a:endParaRPr kumimoji="1" lang="en-US" altLang="ja-JP" sz="1200" b="1" dirty="0"/>
              </a:p>
              <a:p>
                <a:endParaRPr lang="en-US" altLang="ja-JP" sz="1200" b="1" dirty="0"/>
              </a:p>
              <a:p>
                <a:r>
                  <a:rPr lang="ja-JP" altLang="en-US" sz="1200"/>
                  <a:t>本命星：八白土星（チャンス・変化）</a:t>
                </a:r>
                <a:endParaRPr lang="en-US" altLang="ja-JP" sz="1200" dirty="0"/>
              </a:p>
              <a:p>
                <a:r>
                  <a:rPr lang="ja-JP" altLang="en-US" sz="1200"/>
                  <a:t>月命星：五黄土星（リーダー・支配）</a:t>
                </a:r>
                <a:endParaRPr lang="en-US" altLang="ja-JP" sz="1200" dirty="0"/>
              </a:p>
              <a:p>
                <a:r>
                  <a:rPr lang="ja-JP" altLang="en-US" sz="1200"/>
                  <a:t>潜在意識：二黒土星（地道・縁の下）</a:t>
                </a:r>
                <a:endParaRPr lang="en-US" altLang="ja-JP" sz="1200" dirty="0"/>
              </a:p>
              <a:p>
                <a:r>
                  <a:rPr lang="ja-JP" altLang="en-US" sz="1200"/>
                  <a:t>流れ：二黒土星（地道・縁の下）</a:t>
                </a:r>
                <a:endParaRPr lang="en-US" altLang="ja-JP" sz="1200" dirty="0"/>
              </a:p>
            </p:txBody>
          </p:sp>
          <p:sp>
            <p:nvSpPr>
              <p:cNvPr id="97" name="テキスト ボックス 96">
                <a:extLst>
                  <a:ext uri="{FF2B5EF4-FFF2-40B4-BE49-F238E27FC236}">
                    <a16:creationId xmlns:a16="http://schemas.microsoft.com/office/drawing/2014/main" id="{822E3471-7CFB-AA43-B349-B0FE9EFB12DF}"/>
                  </a:ext>
                </a:extLst>
              </p:cNvPr>
              <p:cNvSpPr txBox="1"/>
              <p:nvPr/>
            </p:nvSpPr>
            <p:spPr>
              <a:xfrm>
                <a:off x="3807533" y="3628804"/>
                <a:ext cx="2303996" cy="584775"/>
              </a:xfrm>
              <a:prstGeom prst="rect">
                <a:avLst/>
              </a:prstGeom>
              <a:noFill/>
            </p:spPr>
            <p:txBody>
              <a:bodyPr wrap="square" rtlCol="0">
                <a:spAutoFit/>
              </a:bodyPr>
              <a:lstStyle/>
              <a:p>
                <a:r>
                  <a:rPr lang="en-US" altLang="ja-JP" sz="3200" b="1" dirty="0"/>
                  <a:t>8</a:t>
                </a:r>
                <a:r>
                  <a:rPr kumimoji="1" lang="ja-JP" altLang="en-US" sz="3200" b="1"/>
                  <a:t> </a:t>
                </a:r>
                <a:r>
                  <a:rPr lang="en-US" altLang="ja-JP" sz="3200" b="1" dirty="0"/>
                  <a:t>-</a:t>
                </a:r>
                <a:r>
                  <a:rPr kumimoji="1" lang="ja-JP" altLang="en-US" sz="3200" b="1"/>
                  <a:t> </a:t>
                </a:r>
                <a:r>
                  <a:rPr lang="ja-JP" altLang="en-US" sz="3200" b="1"/>
                  <a:t> </a:t>
                </a:r>
                <a:r>
                  <a:rPr lang="en-US" altLang="ja-JP" sz="3200" b="1" dirty="0"/>
                  <a:t>5</a:t>
                </a:r>
                <a:r>
                  <a:rPr kumimoji="1" lang="ja-JP" altLang="en-US" sz="3200" b="1"/>
                  <a:t> </a:t>
                </a:r>
                <a:r>
                  <a:rPr lang="en-US" altLang="ja-JP" sz="3200" b="1" dirty="0"/>
                  <a:t>-</a:t>
                </a:r>
                <a:r>
                  <a:rPr kumimoji="1" lang="ja-JP" altLang="en-US" sz="3200" b="1"/>
                  <a:t> </a:t>
                </a:r>
                <a:r>
                  <a:rPr lang="ja-JP" altLang="en-US" sz="3200" b="1"/>
                  <a:t> </a:t>
                </a:r>
                <a:r>
                  <a:rPr lang="en-US" altLang="ja-JP" sz="3200" b="1" dirty="0"/>
                  <a:t>2</a:t>
                </a:r>
                <a:r>
                  <a:rPr kumimoji="1" lang="en-US" altLang="ja-JP" sz="3200" b="1" dirty="0"/>
                  <a:t> - 2</a:t>
                </a:r>
                <a:endParaRPr kumimoji="1" lang="ja-JP" altLang="en-US" sz="3200" b="1"/>
              </a:p>
            </p:txBody>
          </p:sp>
          <p:sp>
            <p:nvSpPr>
              <p:cNvPr id="98" name="テキスト ボックス 97">
                <a:extLst>
                  <a:ext uri="{FF2B5EF4-FFF2-40B4-BE49-F238E27FC236}">
                    <a16:creationId xmlns:a16="http://schemas.microsoft.com/office/drawing/2014/main" id="{891B11C6-3FF7-224A-B5AD-2111A7897F82}"/>
                  </a:ext>
                </a:extLst>
              </p:cNvPr>
              <p:cNvSpPr txBox="1"/>
              <p:nvPr/>
            </p:nvSpPr>
            <p:spPr>
              <a:xfrm>
                <a:off x="397336" y="4721565"/>
                <a:ext cx="5721785" cy="415498"/>
              </a:xfrm>
              <a:prstGeom prst="rect">
                <a:avLst/>
              </a:prstGeom>
              <a:noFill/>
            </p:spPr>
            <p:txBody>
              <a:bodyPr wrap="square" rtlCol="0">
                <a:spAutoFit/>
              </a:bodyPr>
              <a:lstStyle/>
              <a:p>
                <a:r>
                  <a:rPr lang="ja-JP" altLang="en-US" sz="1050">
                    <a:solidFill>
                      <a:srgbClr val="FF0000"/>
                    </a:solidFill>
                  </a:rPr>
                  <a:t>本質的に野心が強くチャンスに強い。対人的にはリーダーシップが強く自分流。潜在意識には家庭的で地道な面があり、その気質は強い。</a:t>
                </a:r>
              </a:p>
            </p:txBody>
          </p:sp>
          <p:sp>
            <p:nvSpPr>
              <p:cNvPr id="99" name="円/楕円 98">
                <a:extLst>
                  <a:ext uri="{FF2B5EF4-FFF2-40B4-BE49-F238E27FC236}">
                    <a16:creationId xmlns:a16="http://schemas.microsoft.com/office/drawing/2014/main" id="{F58B2A7F-AAA1-834E-A692-262EF8D46FE3}"/>
                  </a:ext>
                </a:extLst>
              </p:cNvPr>
              <p:cNvSpPr/>
              <p:nvPr/>
            </p:nvSpPr>
            <p:spPr>
              <a:xfrm>
                <a:off x="4997391" y="4214537"/>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ja-JP" altLang="en-US">
                  <a:solidFill>
                    <a:schemeClr val="tx1"/>
                  </a:solidFill>
                </a:endParaRPr>
              </a:p>
            </p:txBody>
          </p:sp>
          <p:sp>
            <p:nvSpPr>
              <p:cNvPr id="100" name="円/楕円 99">
                <a:extLst>
                  <a:ext uri="{FF2B5EF4-FFF2-40B4-BE49-F238E27FC236}">
                    <a16:creationId xmlns:a16="http://schemas.microsoft.com/office/drawing/2014/main" id="{CCFF3686-5417-284C-9C58-2077478B56FE}"/>
                  </a:ext>
                </a:extLst>
              </p:cNvPr>
              <p:cNvSpPr/>
              <p:nvPr/>
            </p:nvSpPr>
            <p:spPr>
              <a:xfrm>
                <a:off x="3935694" y="4220510"/>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en-US" altLang="ja-JP" dirty="0">
                  <a:solidFill>
                    <a:schemeClr val="tx1"/>
                  </a:solidFill>
                </a:endParaRPr>
              </a:p>
            </p:txBody>
          </p:sp>
          <p:sp>
            <p:nvSpPr>
              <p:cNvPr id="101" name="円/楕円 100">
                <a:extLst>
                  <a:ext uri="{FF2B5EF4-FFF2-40B4-BE49-F238E27FC236}">
                    <a16:creationId xmlns:a16="http://schemas.microsoft.com/office/drawing/2014/main" id="{D1A4E22B-B2C6-964E-8ECE-7FD5EFF368DF}"/>
                  </a:ext>
                </a:extLst>
              </p:cNvPr>
              <p:cNvSpPr/>
              <p:nvPr/>
            </p:nvSpPr>
            <p:spPr>
              <a:xfrm>
                <a:off x="4470590" y="4214537"/>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土</a:t>
                </a:r>
              </a:p>
            </p:txBody>
          </p:sp>
          <p:sp>
            <p:nvSpPr>
              <p:cNvPr id="102" name="円/楕円 101">
                <a:extLst>
                  <a:ext uri="{FF2B5EF4-FFF2-40B4-BE49-F238E27FC236}">
                    <a16:creationId xmlns:a16="http://schemas.microsoft.com/office/drawing/2014/main" id="{973CC974-0B04-C746-98B2-36E36926FADA}"/>
                  </a:ext>
                </a:extLst>
              </p:cNvPr>
              <p:cNvSpPr/>
              <p:nvPr/>
            </p:nvSpPr>
            <p:spPr>
              <a:xfrm>
                <a:off x="5512230" y="4215172"/>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土</a:t>
                </a:r>
                <a:endParaRPr kumimoji="1" lang="en-US" altLang="ja-JP" dirty="0">
                  <a:solidFill>
                    <a:schemeClr val="tx1"/>
                  </a:solidFill>
                </a:endParaRPr>
              </a:p>
            </p:txBody>
          </p:sp>
        </p:grpSp>
        <p:sp>
          <p:nvSpPr>
            <p:cNvPr id="104" name="テキスト ボックス 103">
              <a:extLst>
                <a:ext uri="{FF2B5EF4-FFF2-40B4-BE49-F238E27FC236}">
                  <a16:creationId xmlns:a16="http://schemas.microsoft.com/office/drawing/2014/main" id="{91F04932-5656-D340-9985-2F61D27B47B1}"/>
                </a:ext>
              </a:extLst>
            </p:cNvPr>
            <p:cNvSpPr txBox="1"/>
            <p:nvPr/>
          </p:nvSpPr>
          <p:spPr>
            <a:xfrm>
              <a:off x="3352083" y="4544145"/>
              <a:ext cx="3262432" cy="338554"/>
            </a:xfrm>
            <a:prstGeom prst="rect">
              <a:avLst/>
            </a:prstGeom>
            <a:noFill/>
          </p:spPr>
          <p:txBody>
            <a:bodyPr wrap="none" rtlCol="0">
              <a:spAutoFit/>
            </a:bodyPr>
            <a:lstStyle/>
            <a:p>
              <a:r>
                <a:rPr lang="ja-JP" altLang="en-US" sz="1600"/>
                <a:t>（大吉・中吉・小吉・小凶・凶）</a:t>
              </a:r>
              <a:endParaRPr lang="en-US" altLang="ja-JP" sz="1600" dirty="0"/>
            </a:p>
          </p:txBody>
        </p:sp>
      </p:grpSp>
      <p:grpSp>
        <p:nvGrpSpPr>
          <p:cNvPr id="7" name="グループ化 6">
            <a:extLst>
              <a:ext uri="{FF2B5EF4-FFF2-40B4-BE49-F238E27FC236}">
                <a16:creationId xmlns:a16="http://schemas.microsoft.com/office/drawing/2014/main" id="{7092A21E-D663-A747-8197-97AECEECF22B}"/>
              </a:ext>
            </a:extLst>
          </p:cNvPr>
          <p:cNvGrpSpPr/>
          <p:nvPr/>
        </p:nvGrpSpPr>
        <p:grpSpPr>
          <a:xfrm>
            <a:off x="511116" y="7120477"/>
            <a:ext cx="6166417" cy="2045779"/>
            <a:chOff x="511116" y="7120477"/>
            <a:chExt cx="6166417" cy="2045779"/>
          </a:xfrm>
        </p:grpSpPr>
        <p:grpSp>
          <p:nvGrpSpPr>
            <p:cNvPr id="59" name="グループ化 58">
              <a:extLst>
                <a:ext uri="{FF2B5EF4-FFF2-40B4-BE49-F238E27FC236}">
                  <a16:creationId xmlns:a16="http://schemas.microsoft.com/office/drawing/2014/main" id="{1D0E15FD-7467-6C44-9D96-E4A44B8EAC3D}"/>
                </a:ext>
              </a:extLst>
            </p:cNvPr>
            <p:cNvGrpSpPr/>
            <p:nvPr/>
          </p:nvGrpSpPr>
          <p:grpSpPr>
            <a:xfrm>
              <a:off x="511116" y="7187969"/>
              <a:ext cx="5746274" cy="1978287"/>
              <a:chOff x="414233" y="7767702"/>
              <a:chExt cx="5746274" cy="1978287"/>
            </a:xfrm>
          </p:grpSpPr>
          <p:grpSp>
            <p:nvGrpSpPr>
              <p:cNvPr id="60" name="グループ化 59">
                <a:extLst>
                  <a:ext uri="{FF2B5EF4-FFF2-40B4-BE49-F238E27FC236}">
                    <a16:creationId xmlns:a16="http://schemas.microsoft.com/office/drawing/2014/main" id="{D47CACC2-9BCC-004E-B607-8543E31C6C5E}"/>
                  </a:ext>
                </a:extLst>
              </p:cNvPr>
              <p:cNvGrpSpPr/>
              <p:nvPr/>
            </p:nvGrpSpPr>
            <p:grpSpPr>
              <a:xfrm>
                <a:off x="414233" y="7767702"/>
                <a:ext cx="5697297" cy="1238230"/>
                <a:chOff x="654076" y="1397550"/>
                <a:chExt cx="5697297" cy="1238230"/>
              </a:xfrm>
            </p:grpSpPr>
            <p:grpSp>
              <p:nvGrpSpPr>
                <p:cNvPr id="71" name="グループ化 70">
                  <a:extLst>
                    <a:ext uri="{FF2B5EF4-FFF2-40B4-BE49-F238E27FC236}">
                      <a16:creationId xmlns:a16="http://schemas.microsoft.com/office/drawing/2014/main" id="{F0771EBD-B256-F747-B4BF-0FB72D0570BD}"/>
                    </a:ext>
                  </a:extLst>
                </p:cNvPr>
                <p:cNvGrpSpPr/>
                <p:nvPr/>
              </p:nvGrpSpPr>
              <p:grpSpPr>
                <a:xfrm>
                  <a:off x="654076" y="1397550"/>
                  <a:ext cx="5697297" cy="1200329"/>
                  <a:chOff x="431653" y="1422539"/>
                  <a:chExt cx="5986852" cy="1200329"/>
                </a:xfrm>
              </p:grpSpPr>
              <p:sp>
                <p:nvSpPr>
                  <p:cNvPr id="84" name="テキスト ボックス 83">
                    <a:extLst>
                      <a:ext uri="{FF2B5EF4-FFF2-40B4-BE49-F238E27FC236}">
                        <a16:creationId xmlns:a16="http://schemas.microsoft.com/office/drawing/2014/main" id="{2E0DA421-0A9F-244F-8749-62FF55AE5B24}"/>
                      </a:ext>
                    </a:extLst>
                  </p:cNvPr>
                  <p:cNvSpPr txBox="1"/>
                  <p:nvPr/>
                </p:nvSpPr>
                <p:spPr>
                  <a:xfrm>
                    <a:off x="431653" y="1422539"/>
                    <a:ext cx="3418638" cy="1200329"/>
                  </a:xfrm>
                  <a:prstGeom prst="rect">
                    <a:avLst/>
                  </a:prstGeom>
                  <a:noFill/>
                </p:spPr>
                <p:txBody>
                  <a:bodyPr wrap="square" rtlCol="0">
                    <a:spAutoFit/>
                  </a:bodyPr>
                  <a:lstStyle/>
                  <a:p>
                    <a:r>
                      <a:rPr lang="ja-JP" altLang="en-US" sz="1200"/>
                      <a:t>◯　</a:t>
                    </a:r>
                    <a:r>
                      <a:rPr lang="en-US" altLang="ja-JP" sz="1200" dirty="0"/>
                      <a:t> 7</a:t>
                    </a:r>
                    <a:r>
                      <a:rPr lang="ja-JP" altLang="en-US" sz="1200"/>
                      <a:t>・</a:t>
                    </a:r>
                    <a:r>
                      <a:rPr lang="en-US" altLang="ja-JP" sz="1200" dirty="0"/>
                      <a:t>2</a:t>
                    </a:r>
                    <a:r>
                      <a:rPr lang="ja-JP" altLang="en-US" sz="1200"/>
                      <a:t>　△  </a:t>
                    </a:r>
                    <a:r>
                      <a:rPr lang="en-US" altLang="ja-JP" sz="1200" dirty="0"/>
                      <a:t>9</a:t>
                    </a:r>
                  </a:p>
                  <a:p>
                    <a:endParaRPr lang="en-US" altLang="ja-JP" sz="1200" dirty="0"/>
                  </a:p>
                  <a:p>
                    <a:r>
                      <a:rPr lang="ja-JP" altLang="en-US" sz="1200"/>
                      <a:t>本命星：八白土星（チャンス・変化）</a:t>
                    </a:r>
                    <a:endParaRPr kumimoji="1" lang="en-US" altLang="ja-JP" sz="1200" dirty="0"/>
                  </a:p>
                  <a:p>
                    <a:r>
                      <a:rPr lang="ja-JP" altLang="en-US" sz="1200"/>
                      <a:t>月命星：六白金星（仕事・ルール）</a:t>
                    </a:r>
                    <a:endParaRPr lang="en-US" altLang="ja-JP" sz="1200" dirty="0"/>
                  </a:p>
                  <a:p>
                    <a:r>
                      <a:rPr lang="ja-JP" altLang="en-US" sz="1200"/>
                      <a:t>潜在意識：一白水星（人情・アイデア）</a:t>
                    </a:r>
                    <a:endParaRPr kumimoji="1" lang="en-US" altLang="ja-JP" sz="1200" dirty="0"/>
                  </a:p>
                  <a:p>
                    <a:r>
                      <a:rPr lang="ja-JP" altLang="en-US" sz="1200"/>
                      <a:t>流れ：三碧木星（健康・明るさ）</a:t>
                    </a:r>
                    <a:endParaRPr lang="en-US" altLang="ja-JP" sz="1200" dirty="0"/>
                  </a:p>
                </p:txBody>
              </p:sp>
              <p:sp>
                <p:nvSpPr>
                  <p:cNvPr id="94" name="テキスト ボックス 93">
                    <a:extLst>
                      <a:ext uri="{FF2B5EF4-FFF2-40B4-BE49-F238E27FC236}">
                        <a16:creationId xmlns:a16="http://schemas.microsoft.com/office/drawing/2014/main" id="{DB52CA93-D188-0248-BC1D-FFF03CF7EDE2}"/>
                      </a:ext>
                    </a:extLst>
                  </p:cNvPr>
                  <p:cNvSpPr txBox="1"/>
                  <p:nvPr/>
                </p:nvSpPr>
                <p:spPr>
                  <a:xfrm>
                    <a:off x="3997412" y="1661065"/>
                    <a:ext cx="2421093" cy="584775"/>
                  </a:xfrm>
                  <a:prstGeom prst="rect">
                    <a:avLst/>
                  </a:prstGeom>
                  <a:noFill/>
                </p:spPr>
                <p:txBody>
                  <a:bodyPr wrap="square" rtlCol="0">
                    <a:spAutoFit/>
                  </a:bodyPr>
                  <a:lstStyle/>
                  <a:p>
                    <a:r>
                      <a:rPr lang="en-US" altLang="ja-JP" sz="3200" b="1" dirty="0"/>
                      <a:t>8</a:t>
                    </a:r>
                    <a:r>
                      <a:rPr kumimoji="1" lang="ja-JP" altLang="en-US" sz="3200" b="1"/>
                      <a:t> </a:t>
                    </a:r>
                    <a:r>
                      <a:rPr lang="en-US" altLang="ja-JP" sz="3200" b="1" dirty="0"/>
                      <a:t>-</a:t>
                    </a:r>
                    <a:r>
                      <a:rPr kumimoji="1" lang="ja-JP" altLang="en-US" sz="3200" b="1"/>
                      <a:t> </a:t>
                    </a:r>
                    <a:r>
                      <a:rPr kumimoji="1" lang="en-US" altLang="ja-JP" sz="3200" b="1" dirty="0"/>
                      <a:t>6</a:t>
                    </a:r>
                    <a:r>
                      <a:rPr kumimoji="1" lang="ja-JP" altLang="en-US" sz="3200" b="1"/>
                      <a:t> </a:t>
                    </a:r>
                    <a:r>
                      <a:rPr lang="en-US" altLang="ja-JP" sz="3200" b="1" dirty="0"/>
                      <a:t>-</a:t>
                    </a:r>
                    <a:r>
                      <a:rPr kumimoji="1" lang="ja-JP" altLang="en-US" sz="3200" b="1"/>
                      <a:t> </a:t>
                    </a:r>
                    <a:r>
                      <a:rPr kumimoji="1" lang="en-US" altLang="ja-JP" sz="3200" b="1" dirty="0"/>
                      <a:t>1 - </a:t>
                    </a:r>
                    <a:r>
                      <a:rPr lang="en-US" altLang="ja-JP" sz="3200" b="1" dirty="0"/>
                      <a:t>3</a:t>
                    </a:r>
                    <a:endParaRPr kumimoji="1" lang="ja-JP" altLang="en-US" sz="3200" b="1"/>
                  </a:p>
                </p:txBody>
              </p:sp>
            </p:grpSp>
            <p:grpSp>
              <p:nvGrpSpPr>
                <p:cNvPr id="72" name="グループ化 71">
                  <a:extLst>
                    <a:ext uri="{FF2B5EF4-FFF2-40B4-BE49-F238E27FC236}">
                      <a16:creationId xmlns:a16="http://schemas.microsoft.com/office/drawing/2014/main" id="{816E6504-D311-4043-9BC0-75B9CBC1A06E}"/>
                    </a:ext>
                  </a:extLst>
                </p:cNvPr>
                <p:cNvGrpSpPr/>
                <p:nvPr/>
              </p:nvGrpSpPr>
              <p:grpSpPr>
                <a:xfrm>
                  <a:off x="4065138" y="2248807"/>
                  <a:ext cx="1953665" cy="386973"/>
                  <a:chOff x="4334551" y="741336"/>
                  <a:chExt cx="1953665" cy="386973"/>
                </a:xfrm>
              </p:grpSpPr>
              <p:sp>
                <p:nvSpPr>
                  <p:cNvPr id="73" name="円/楕円 72">
                    <a:extLst>
                      <a:ext uri="{FF2B5EF4-FFF2-40B4-BE49-F238E27FC236}">
                        <a16:creationId xmlns:a16="http://schemas.microsoft.com/office/drawing/2014/main" id="{ECB646E2-A243-C44E-B08A-EA2EFE719D9B}"/>
                      </a:ext>
                    </a:extLst>
                  </p:cNvPr>
                  <p:cNvSpPr/>
                  <p:nvPr/>
                </p:nvSpPr>
                <p:spPr>
                  <a:xfrm>
                    <a:off x="5396248" y="741336"/>
                    <a:ext cx="377129" cy="381000"/>
                  </a:xfrm>
                  <a:prstGeom prst="ellips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水</a:t>
                    </a:r>
                  </a:p>
                </p:txBody>
              </p:sp>
              <p:sp>
                <p:nvSpPr>
                  <p:cNvPr id="79" name="円/楕円 78">
                    <a:extLst>
                      <a:ext uri="{FF2B5EF4-FFF2-40B4-BE49-F238E27FC236}">
                        <a16:creationId xmlns:a16="http://schemas.microsoft.com/office/drawing/2014/main" id="{5AB74BE0-EFB1-304B-B2AF-7EC72F2B4598}"/>
                      </a:ext>
                    </a:extLst>
                  </p:cNvPr>
                  <p:cNvSpPr/>
                  <p:nvPr/>
                </p:nvSpPr>
                <p:spPr>
                  <a:xfrm>
                    <a:off x="4334551" y="747309"/>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en-US" altLang="ja-JP" dirty="0">
                      <a:solidFill>
                        <a:schemeClr val="tx1"/>
                      </a:solidFill>
                    </a:endParaRPr>
                  </a:p>
                </p:txBody>
              </p:sp>
              <p:sp>
                <p:nvSpPr>
                  <p:cNvPr id="80" name="円/楕円 79">
                    <a:extLst>
                      <a:ext uri="{FF2B5EF4-FFF2-40B4-BE49-F238E27FC236}">
                        <a16:creationId xmlns:a16="http://schemas.microsoft.com/office/drawing/2014/main" id="{9A2AA3AA-C93E-9944-9E5D-54AB2BBEC116}"/>
                      </a:ext>
                    </a:extLst>
                  </p:cNvPr>
                  <p:cNvSpPr/>
                  <p:nvPr/>
                </p:nvSpPr>
                <p:spPr>
                  <a:xfrm>
                    <a:off x="4869447" y="741336"/>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金</a:t>
                    </a:r>
                  </a:p>
                </p:txBody>
              </p:sp>
              <p:sp>
                <p:nvSpPr>
                  <p:cNvPr id="82" name="円/楕円 81">
                    <a:extLst>
                      <a:ext uri="{FF2B5EF4-FFF2-40B4-BE49-F238E27FC236}">
                        <a16:creationId xmlns:a16="http://schemas.microsoft.com/office/drawing/2014/main" id="{24EC4092-E824-6645-965F-B903495FFCBD}"/>
                      </a:ext>
                    </a:extLst>
                  </p:cNvPr>
                  <p:cNvSpPr/>
                  <p:nvPr/>
                </p:nvSpPr>
                <p:spPr>
                  <a:xfrm>
                    <a:off x="5911087" y="741971"/>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木</a:t>
                    </a:r>
                    <a:endParaRPr kumimoji="1" lang="en-US" altLang="ja-JP" dirty="0">
                      <a:solidFill>
                        <a:schemeClr val="tx1"/>
                      </a:solidFill>
                    </a:endParaRPr>
                  </a:p>
                </p:txBody>
              </p:sp>
            </p:grpSp>
          </p:grpSp>
          <p:sp>
            <p:nvSpPr>
              <p:cNvPr id="66" name="テキスト ボックス 65">
                <a:extLst>
                  <a:ext uri="{FF2B5EF4-FFF2-40B4-BE49-F238E27FC236}">
                    <a16:creationId xmlns:a16="http://schemas.microsoft.com/office/drawing/2014/main" id="{918F1147-A208-B74D-BBD5-90532AC0F8C7}"/>
                  </a:ext>
                </a:extLst>
              </p:cNvPr>
              <p:cNvSpPr txBox="1"/>
              <p:nvPr/>
            </p:nvSpPr>
            <p:spPr>
              <a:xfrm>
                <a:off x="438722" y="9168908"/>
                <a:ext cx="5721785" cy="577081"/>
              </a:xfrm>
              <a:prstGeom prst="rect">
                <a:avLst/>
              </a:prstGeom>
              <a:noFill/>
            </p:spPr>
            <p:txBody>
              <a:bodyPr wrap="square" rtlCol="0">
                <a:spAutoFit/>
              </a:bodyPr>
              <a:lstStyle/>
              <a:p>
                <a:r>
                  <a:rPr lang="ja-JP" altLang="en-US" sz="1050">
                    <a:solidFill>
                      <a:srgbClr val="FF0000"/>
                    </a:solidFill>
                  </a:rPr>
                  <a:t>本質的に野心が強くチャンスに強い。対人的には仕事熱心でルールを重んじる。潜在意識には情に厚く、人に優しい面がある。明るく前向きで、実家と深くつながり、長男的な役割を求められる。</a:t>
                </a:r>
              </a:p>
            </p:txBody>
          </p:sp>
        </p:grpSp>
        <p:sp>
          <p:nvSpPr>
            <p:cNvPr id="105" name="テキスト ボックス 104">
              <a:extLst>
                <a:ext uri="{FF2B5EF4-FFF2-40B4-BE49-F238E27FC236}">
                  <a16:creationId xmlns:a16="http://schemas.microsoft.com/office/drawing/2014/main" id="{316381DC-8949-1B41-B65D-C0FE6BF52BAC}"/>
                </a:ext>
              </a:extLst>
            </p:cNvPr>
            <p:cNvSpPr txBox="1"/>
            <p:nvPr/>
          </p:nvSpPr>
          <p:spPr>
            <a:xfrm>
              <a:off x="3415101" y="7120477"/>
              <a:ext cx="3262432" cy="338554"/>
            </a:xfrm>
            <a:prstGeom prst="rect">
              <a:avLst/>
            </a:prstGeom>
            <a:noFill/>
          </p:spPr>
          <p:txBody>
            <a:bodyPr wrap="none" rtlCol="0">
              <a:spAutoFit/>
            </a:bodyPr>
            <a:lstStyle/>
            <a:p>
              <a:r>
                <a:rPr lang="ja-JP" altLang="en-US" sz="1600"/>
                <a:t>（大吉・中吉・小吉・小凶・凶）</a:t>
              </a:r>
              <a:endParaRPr lang="en-US" altLang="ja-JP" sz="1600" dirty="0"/>
            </a:p>
          </p:txBody>
        </p:sp>
      </p:grpSp>
    </p:spTree>
    <p:extLst>
      <p:ext uri="{BB962C8B-B14F-4D97-AF65-F5344CB8AC3E}">
        <p14:creationId xmlns:p14="http://schemas.microsoft.com/office/powerpoint/2010/main" val="35566165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テキスト ボックス 64">
            <a:extLst>
              <a:ext uri="{FF2B5EF4-FFF2-40B4-BE49-F238E27FC236}">
                <a16:creationId xmlns:a16="http://schemas.microsoft.com/office/drawing/2014/main" id="{A1220481-1B14-E949-AC33-2ABD9E7086A1}"/>
              </a:ext>
            </a:extLst>
          </p:cNvPr>
          <p:cNvSpPr txBox="1"/>
          <p:nvPr/>
        </p:nvSpPr>
        <p:spPr>
          <a:xfrm>
            <a:off x="5266220" y="152303"/>
            <a:ext cx="1460656" cy="253916"/>
          </a:xfrm>
          <a:prstGeom prst="rect">
            <a:avLst/>
          </a:prstGeom>
          <a:noFill/>
        </p:spPr>
        <p:txBody>
          <a:bodyPr wrap="none" rtlCol="0">
            <a:spAutoFit/>
          </a:bodyPr>
          <a:lstStyle/>
          <a:p>
            <a:r>
              <a:rPr kumimoji="1" lang="ja-JP" altLang="en-US" sz="1050"/>
              <a:t>九星氣学 </a:t>
            </a:r>
            <a:r>
              <a:rPr kumimoji="1" lang="en-US" altLang="ja-JP" sz="1050" dirty="0"/>
              <a:t>81</a:t>
            </a:r>
            <a:r>
              <a:rPr kumimoji="1" lang="ja-JP" altLang="en-US" sz="1050"/>
              <a:t> 性格一覧</a:t>
            </a:r>
          </a:p>
        </p:txBody>
      </p:sp>
      <p:sp>
        <p:nvSpPr>
          <p:cNvPr id="89" name="スライド番号プレースホルダー 3">
            <a:extLst>
              <a:ext uri="{FF2B5EF4-FFF2-40B4-BE49-F238E27FC236}">
                <a16:creationId xmlns:a16="http://schemas.microsoft.com/office/drawing/2014/main" id="{1B032B6A-E86B-3D45-99CD-5766232CA22C}"/>
              </a:ext>
            </a:extLst>
          </p:cNvPr>
          <p:cNvSpPr>
            <a:spLocks noGrp="1"/>
          </p:cNvSpPr>
          <p:nvPr>
            <p:ph type="sldNum" sz="quarter" idx="12"/>
          </p:nvPr>
        </p:nvSpPr>
        <p:spPr>
          <a:xfrm>
            <a:off x="4843463" y="9181397"/>
            <a:ext cx="1543050" cy="527403"/>
          </a:xfrm>
        </p:spPr>
        <p:txBody>
          <a:bodyPr/>
          <a:lstStyle/>
          <a:p>
            <a:fld id="{1D026AE3-2BCD-4743-B55E-347788B72823}" type="slidenum">
              <a:rPr kumimoji="1" lang="ja-JP" altLang="en-US" smtClean="0"/>
              <a:t>24</a:t>
            </a:fld>
            <a:endParaRPr kumimoji="1" lang="ja-JP" altLang="en-US"/>
          </a:p>
        </p:txBody>
      </p:sp>
      <p:grpSp>
        <p:nvGrpSpPr>
          <p:cNvPr id="4" name="グループ化 3">
            <a:extLst>
              <a:ext uri="{FF2B5EF4-FFF2-40B4-BE49-F238E27FC236}">
                <a16:creationId xmlns:a16="http://schemas.microsoft.com/office/drawing/2014/main" id="{C80A5019-8DB7-654F-BBFF-92409CE8D31E}"/>
              </a:ext>
            </a:extLst>
          </p:cNvPr>
          <p:cNvGrpSpPr/>
          <p:nvPr/>
        </p:nvGrpSpPr>
        <p:grpSpPr>
          <a:xfrm>
            <a:off x="671090" y="1894465"/>
            <a:ext cx="5871435" cy="1737160"/>
            <a:chOff x="671090" y="1894465"/>
            <a:chExt cx="5871435" cy="1737160"/>
          </a:xfrm>
        </p:grpSpPr>
        <p:grpSp>
          <p:nvGrpSpPr>
            <p:cNvPr id="9" name="グループ化 8">
              <a:extLst>
                <a:ext uri="{FF2B5EF4-FFF2-40B4-BE49-F238E27FC236}">
                  <a16:creationId xmlns:a16="http://schemas.microsoft.com/office/drawing/2014/main" id="{232D075B-6ED2-0748-890D-5CF4D6BFAF38}"/>
                </a:ext>
              </a:extLst>
            </p:cNvPr>
            <p:cNvGrpSpPr/>
            <p:nvPr/>
          </p:nvGrpSpPr>
          <p:grpSpPr>
            <a:xfrm>
              <a:off x="671090" y="1906546"/>
              <a:ext cx="5843682" cy="1725079"/>
              <a:chOff x="476745" y="3554896"/>
              <a:chExt cx="5843682" cy="1725079"/>
            </a:xfrm>
          </p:grpSpPr>
          <p:grpSp>
            <p:nvGrpSpPr>
              <p:cNvPr id="38" name="グループ化 37">
                <a:extLst>
                  <a:ext uri="{FF2B5EF4-FFF2-40B4-BE49-F238E27FC236}">
                    <a16:creationId xmlns:a16="http://schemas.microsoft.com/office/drawing/2014/main" id="{3FCD3D82-E1A6-B641-93B7-0B411498BD4B}"/>
                  </a:ext>
                </a:extLst>
              </p:cNvPr>
              <p:cNvGrpSpPr/>
              <p:nvPr/>
            </p:nvGrpSpPr>
            <p:grpSpPr>
              <a:xfrm>
                <a:off x="476745" y="3554896"/>
                <a:ext cx="5697296" cy="1238230"/>
                <a:chOff x="654077" y="1397550"/>
                <a:chExt cx="5697296" cy="1238230"/>
              </a:xfrm>
            </p:grpSpPr>
            <p:grpSp>
              <p:nvGrpSpPr>
                <p:cNvPr id="39" name="グループ化 38">
                  <a:extLst>
                    <a:ext uri="{FF2B5EF4-FFF2-40B4-BE49-F238E27FC236}">
                      <a16:creationId xmlns:a16="http://schemas.microsoft.com/office/drawing/2014/main" id="{999AA175-40BF-D845-BBB2-F36308B107E2}"/>
                    </a:ext>
                  </a:extLst>
                </p:cNvPr>
                <p:cNvGrpSpPr/>
                <p:nvPr/>
              </p:nvGrpSpPr>
              <p:grpSpPr>
                <a:xfrm>
                  <a:off x="654077" y="1397550"/>
                  <a:ext cx="5697296" cy="1200329"/>
                  <a:chOff x="431654" y="1422539"/>
                  <a:chExt cx="5986851" cy="1200329"/>
                </a:xfrm>
              </p:grpSpPr>
              <p:sp>
                <p:nvSpPr>
                  <p:cNvPr id="45" name="テキスト ボックス 44">
                    <a:extLst>
                      <a:ext uri="{FF2B5EF4-FFF2-40B4-BE49-F238E27FC236}">
                        <a16:creationId xmlns:a16="http://schemas.microsoft.com/office/drawing/2014/main" id="{45429859-D4F3-7349-B553-EF8571A8CF10}"/>
                      </a:ext>
                    </a:extLst>
                  </p:cNvPr>
                  <p:cNvSpPr txBox="1"/>
                  <p:nvPr/>
                </p:nvSpPr>
                <p:spPr>
                  <a:xfrm>
                    <a:off x="431654" y="1422539"/>
                    <a:ext cx="3281845" cy="1200329"/>
                  </a:xfrm>
                  <a:prstGeom prst="rect">
                    <a:avLst/>
                  </a:prstGeom>
                  <a:noFill/>
                </p:spPr>
                <p:txBody>
                  <a:bodyPr wrap="square" rtlCol="0">
                    <a:spAutoFit/>
                  </a:bodyPr>
                  <a:lstStyle/>
                  <a:p>
                    <a:r>
                      <a:rPr lang="ja-JP" altLang="en-US" sz="1200"/>
                      <a:t>◯　</a:t>
                    </a:r>
                    <a:r>
                      <a:rPr lang="en-US" altLang="ja-JP" sz="1200" dirty="0"/>
                      <a:t> 6</a:t>
                    </a:r>
                    <a:r>
                      <a:rPr lang="ja-JP" altLang="en-US" sz="1200"/>
                      <a:t>・</a:t>
                    </a:r>
                    <a:r>
                      <a:rPr lang="en-US" altLang="ja-JP" sz="1200" dirty="0"/>
                      <a:t>2 </a:t>
                    </a:r>
                    <a:r>
                      <a:rPr lang="ja-JP" altLang="en-US" sz="1200"/>
                      <a:t>　△  </a:t>
                    </a:r>
                    <a:r>
                      <a:rPr lang="en-US" altLang="ja-JP" sz="1200" dirty="0"/>
                      <a:t>9</a:t>
                    </a:r>
                    <a:r>
                      <a:rPr lang="ja-JP" altLang="en-US" sz="1200"/>
                      <a:t>　</a:t>
                    </a:r>
                    <a:endParaRPr kumimoji="1" lang="en-US" altLang="ja-JP" sz="1200" dirty="0"/>
                  </a:p>
                  <a:p>
                    <a:endParaRPr lang="en-US" altLang="ja-JP" sz="1200" dirty="0"/>
                  </a:p>
                  <a:p>
                    <a:r>
                      <a:rPr lang="ja-JP" altLang="en-US" sz="1200"/>
                      <a:t>本命星：八白土星（チャンス・変化）</a:t>
                    </a:r>
                    <a:endParaRPr kumimoji="1" lang="en-US" altLang="ja-JP" sz="1200" dirty="0"/>
                  </a:p>
                  <a:p>
                    <a:r>
                      <a:rPr lang="ja-JP" altLang="en-US" sz="1200"/>
                      <a:t>月命星：七赤金星（快楽・合理）</a:t>
                    </a:r>
                    <a:endParaRPr lang="en-US" altLang="ja-JP" sz="1200" dirty="0"/>
                  </a:p>
                  <a:p>
                    <a:r>
                      <a:rPr lang="ja-JP" altLang="en-US" sz="1200"/>
                      <a:t>潜在意識：九紫火星（頭脳・カリスマ）</a:t>
                    </a:r>
                    <a:endParaRPr kumimoji="1" lang="en-US" altLang="ja-JP" sz="1200" dirty="0"/>
                  </a:p>
                  <a:p>
                    <a:r>
                      <a:rPr lang="ja-JP" altLang="en-US" sz="1200"/>
                      <a:t>流れ：四緑木星（人気・体裁）</a:t>
                    </a:r>
                    <a:endParaRPr lang="en-US" altLang="ja-JP" sz="1200" dirty="0"/>
                  </a:p>
                </p:txBody>
              </p:sp>
              <p:sp>
                <p:nvSpPr>
                  <p:cNvPr id="46" name="テキスト ボックス 45">
                    <a:extLst>
                      <a:ext uri="{FF2B5EF4-FFF2-40B4-BE49-F238E27FC236}">
                        <a16:creationId xmlns:a16="http://schemas.microsoft.com/office/drawing/2014/main" id="{7EEF6F60-76F7-E64B-8D65-3EA6DF3DC1BD}"/>
                      </a:ext>
                    </a:extLst>
                  </p:cNvPr>
                  <p:cNvSpPr txBox="1"/>
                  <p:nvPr/>
                </p:nvSpPr>
                <p:spPr>
                  <a:xfrm>
                    <a:off x="3997412" y="1661065"/>
                    <a:ext cx="2421093" cy="584775"/>
                  </a:xfrm>
                  <a:prstGeom prst="rect">
                    <a:avLst/>
                  </a:prstGeom>
                  <a:noFill/>
                </p:spPr>
                <p:txBody>
                  <a:bodyPr wrap="square" rtlCol="0">
                    <a:spAutoFit/>
                  </a:bodyPr>
                  <a:lstStyle/>
                  <a:p>
                    <a:r>
                      <a:rPr lang="en-US" altLang="ja-JP" sz="3200" b="1" dirty="0"/>
                      <a:t>8</a:t>
                    </a:r>
                    <a:r>
                      <a:rPr kumimoji="1" lang="ja-JP" altLang="en-US" sz="3200" b="1"/>
                      <a:t> </a:t>
                    </a:r>
                    <a:r>
                      <a:rPr lang="en-US" altLang="ja-JP" sz="3200" b="1" dirty="0"/>
                      <a:t>-</a:t>
                    </a:r>
                    <a:r>
                      <a:rPr kumimoji="1" lang="ja-JP" altLang="en-US" sz="3200" b="1"/>
                      <a:t> </a:t>
                    </a:r>
                    <a:r>
                      <a:rPr lang="en-US" altLang="ja-JP" sz="3200" b="1" dirty="0"/>
                      <a:t>7</a:t>
                    </a:r>
                    <a:r>
                      <a:rPr kumimoji="1" lang="ja-JP" altLang="en-US" sz="3200" b="1"/>
                      <a:t> </a:t>
                    </a:r>
                    <a:r>
                      <a:rPr lang="en-US" altLang="ja-JP" sz="3200" b="1" dirty="0"/>
                      <a:t>-</a:t>
                    </a:r>
                    <a:r>
                      <a:rPr kumimoji="1" lang="ja-JP" altLang="en-US" sz="3200" b="1"/>
                      <a:t> </a:t>
                    </a:r>
                    <a:r>
                      <a:rPr lang="en-US" altLang="ja-JP" sz="3200" b="1" dirty="0"/>
                      <a:t>9</a:t>
                    </a:r>
                    <a:r>
                      <a:rPr kumimoji="1" lang="en-US" altLang="ja-JP" sz="3200" b="1" dirty="0"/>
                      <a:t> - 4</a:t>
                    </a:r>
                    <a:endParaRPr kumimoji="1" lang="ja-JP" altLang="en-US" sz="3200" b="1"/>
                  </a:p>
                </p:txBody>
              </p:sp>
            </p:grpSp>
            <p:grpSp>
              <p:nvGrpSpPr>
                <p:cNvPr id="40" name="グループ化 39">
                  <a:extLst>
                    <a:ext uri="{FF2B5EF4-FFF2-40B4-BE49-F238E27FC236}">
                      <a16:creationId xmlns:a16="http://schemas.microsoft.com/office/drawing/2014/main" id="{06849A96-8A4C-014D-97A1-FD8C041145E3}"/>
                    </a:ext>
                  </a:extLst>
                </p:cNvPr>
                <p:cNvGrpSpPr/>
                <p:nvPr/>
              </p:nvGrpSpPr>
              <p:grpSpPr>
                <a:xfrm>
                  <a:off x="4008011" y="2248807"/>
                  <a:ext cx="1953665" cy="386973"/>
                  <a:chOff x="4334551" y="741336"/>
                  <a:chExt cx="1953665" cy="386973"/>
                </a:xfrm>
              </p:grpSpPr>
              <p:sp>
                <p:nvSpPr>
                  <p:cNvPr id="41" name="円/楕円 40">
                    <a:extLst>
                      <a:ext uri="{FF2B5EF4-FFF2-40B4-BE49-F238E27FC236}">
                        <a16:creationId xmlns:a16="http://schemas.microsoft.com/office/drawing/2014/main" id="{DDD83DA7-97B4-D54B-A0A4-A6C73DE7F690}"/>
                      </a:ext>
                    </a:extLst>
                  </p:cNvPr>
                  <p:cNvSpPr/>
                  <p:nvPr/>
                </p:nvSpPr>
                <p:spPr>
                  <a:xfrm>
                    <a:off x="5396248" y="741336"/>
                    <a:ext cx="377129" cy="381000"/>
                  </a:xfrm>
                  <a:prstGeom prst="ellipse">
                    <a:avLst/>
                  </a:prstGeom>
                  <a:solidFill>
                    <a:srgbClr val="FEE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火</a:t>
                    </a:r>
                  </a:p>
                </p:txBody>
              </p:sp>
              <p:sp>
                <p:nvSpPr>
                  <p:cNvPr id="42" name="円/楕円 41">
                    <a:extLst>
                      <a:ext uri="{FF2B5EF4-FFF2-40B4-BE49-F238E27FC236}">
                        <a16:creationId xmlns:a16="http://schemas.microsoft.com/office/drawing/2014/main" id="{6E3B49EA-F5EF-0545-98D4-FD2AAF860A4F}"/>
                      </a:ext>
                    </a:extLst>
                  </p:cNvPr>
                  <p:cNvSpPr/>
                  <p:nvPr/>
                </p:nvSpPr>
                <p:spPr>
                  <a:xfrm>
                    <a:off x="4334551" y="747309"/>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en-US" altLang="ja-JP" dirty="0">
                      <a:solidFill>
                        <a:schemeClr val="tx1"/>
                      </a:solidFill>
                    </a:endParaRPr>
                  </a:p>
                </p:txBody>
              </p:sp>
              <p:sp>
                <p:nvSpPr>
                  <p:cNvPr id="43" name="円/楕円 42">
                    <a:extLst>
                      <a:ext uri="{FF2B5EF4-FFF2-40B4-BE49-F238E27FC236}">
                        <a16:creationId xmlns:a16="http://schemas.microsoft.com/office/drawing/2014/main" id="{DA888EBC-471D-FF4C-99CC-197F5C57A8C9}"/>
                      </a:ext>
                    </a:extLst>
                  </p:cNvPr>
                  <p:cNvSpPr/>
                  <p:nvPr/>
                </p:nvSpPr>
                <p:spPr>
                  <a:xfrm>
                    <a:off x="4869447" y="741336"/>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金</a:t>
                    </a:r>
                  </a:p>
                </p:txBody>
              </p:sp>
              <p:sp>
                <p:nvSpPr>
                  <p:cNvPr id="44" name="円/楕円 43">
                    <a:extLst>
                      <a:ext uri="{FF2B5EF4-FFF2-40B4-BE49-F238E27FC236}">
                        <a16:creationId xmlns:a16="http://schemas.microsoft.com/office/drawing/2014/main" id="{92655864-6FCF-D945-85DB-63DEF2552D7C}"/>
                      </a:ext>
                    </a:extLst>
                  </p:cNvPr>
                  <p:cNvSpPr/>
                  <p:nvPr/>
                </p:nvSpPr>
                <p:spPr>
                  <a:xfrm>
                    <a:off x="5911087" y="741971"/>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木</a:t>
                    </a:r>
                    <a:endParaRPr kumimoji="1" lang="en-US" altLang="ja-JP" dirty="0">
                      <a:solidFill>
                        <a:schemeClr val="tx1"/>
                      </a:solidFill>
                    </a:endParaRPr>
                  </a:p>
                </p:txBody>
              </p:sp>
            </p:grpSp>
          </p:grpSp>
          <p:sp>
            <p:nvSpPr>
              <p:cNvPr id="56" name="テキスト ボックス 55">
                <a:extLst>
                  <a:ext uri="{FF2B5EF4-FFF2-40B4-BE49-F238E27FC236}">
                    <a16:creationId xmlns:a16="http://schemas.microsoft.com/office/drawing/2014/main" id="{D3C4C199-6333-DC4E-8B91-FF91E13B46C0}"/>
                  </a:ext>
                </a:extLst>
              </p:cNvPr>
              <p:cNvSpPr txBox="1"/>
              <p:nvPr/>
            </p:nvSpPr>
            <p:spPr>
              <a:xfrm>
                <a:off x="598642" y="4864477"/>
                <a:ext cx="5721785" cy="415498"/>
              </a:xfrm>
              <a:prstGeom prst="rect">
                <a:avLst/>
              </a:prstGeom>
              <a:noFill/>
            </p:spPr>
            <p:txBody>
              <a:bodyPr wrap="square" rtlCol="0">
                <a:spAutoFit/>
              </a:bodyPr>
              <a:lstStyle/>
              <a:p>
                <a:r>
                  <a:rPr lang="ja-JP" altLang="en-US" sz="1050">
                    <a:solidFill>
                      <a:srgbClr val="FF0000"/>
                    </a:solidFill>
                  </a:rPr>
                  <a:t>本質的に野心が強くチャンスに強い。対人的には金運に恵まれドライな気質を持つ。潜在意識には頭脳明晰で強い信念を持つ面がある。人当たりが良く常識人。</a:t>
                </a:r>
                <a:endParaRPr lang="en-US" altLang="ja-JP" sz="1050" dirty="0">
                  <a:solidFill>
                    <a:srgbClr val="FF0000"/>
                  </a:solidFill>
                </a:endParaRPr>
              </a:p>
            </p:txBody>
          </p:sp>
        </p:grpSp>
        <p:sp>
          <p:nvSpPr>
            <p:cNvPr id="90" name="テキスト ボックス 89">
              <a:extLst>
                <a:ext uri="{FF2B5EF4-FFF2-40B4-BE49-F238E27FC236}">
                  <a16:creationId xmlns:a16="http://schemas.microsoft.com/office/drawing/2014/main" id="{AC2DEF30-0FA1-A544-8FB0-41C8CE4864EB}"/>
                </a:ext>
              </a:extLst>
            </p:cNvPr>
            <p:cNvSpPr txBox="1"/>
            <p:nvPr/>
          </p:nvSpPr>
          <p:spPr>
            <a:xfrm>
              <a:off x="3280093" y="1894465"/>
              <a:ext cx="3262432" cy="338554"/>
            </a:xfrm>
            <a:prstGeom prst="rect">
              <a:avLst/>
            </a:prstGeom>
            <a:noFill/>
          </p:spPr>
          <p:txBody>
            <a:bodyPr wrap="none" rtlCol="0">
              <a:spAutoFit/>
            </a:bodyPr>
            <a:lstStyle/>
            <a:p>
              <a:r>
                <a:rPr lang="ja-JP" altLang="en-US" sz="1600"/>
                <a:t>（大吉・中吉・小吉・小凶・凶）</a:t>
              </a:r>
              <a:endParaRPr lang="en-US" altLang="ja-JP" sz="1600" dirty="0"/>
            </a:p>
          </p:txBody>
        </p:sp>
      </p:grpSp>
      <p:grpSp>
        <p:nvGrpSpPr>
          <p:cNvPr id="5" name="グループ化 4">
            <a:extLst>
              <a:ext uri="{FF2B5EF4-FFF2-40B4-BE49-F238E27FC236}">
                <a16:creationId xmlns:a16="http://schemas.microsoft.com/office/drawing/2014/main" id="{E6C12F0B-BF73-AB40-A71C-D8AC2AB1CB2F}"/>
              </a:ext>
            </a:extLst>
          </p:cNvPr>
          <p:cNvGrpSpPr/>
          <p:nvPr/>
        </p:nvGrpSpPr>
        <p:grpSpPr>
          <a:xfrm>
            <a:off x="681703" y="4544145"/>
            <a:ext cx="5932812" cy="1942578"/>
            <a:chOff x="681703" y="4544145"/>
            <a:chExt cx="5932812" cy="1942578"/>
          </a:xfrm>
        </p:grpSpPr>
        <p:grpSp>
          <p:nvGrpSpPr>
            <p:cNvPr id="3" name="グループ化 2">
              <a:extLst>
                <a:ext uri="{FF2B5EF4-FFF2-40B4-BE49-F238E27FC236}">
                  <a16:creationId xmlns:a16="http://schemas.microsoft.com/office/drawing/2014/main" id="{55E6C44C-AACC-954D-81E0-5490C69CF124}"/>
                </a:ext>
              </a:extLst>
            </p:cNvPr>
            <p:cNvGrpSpPr/>
            <p:nvPr/>
          </p:nvGrpSpPr>
          <p:grpSpPr>
            <a:xfrm>
              <a:off x="681703" y="4688057"/>
              <a:ext cx="5773314" cy="1798666"/>
              <a:chOff x="514143" y="5531182"/>
              <a:chExt cx="5773314" cy="1798666"/>
            </a:xfrm>
          </p:grpSpPr>
          <p:grpSp>
            <p:nvGrpSpPr>
              <p:cNvPr id="50" name="グループ化 49">
                <a:extLst>
                  <a:ext uri="{FF2B5EF4-FFF2-40B4-BE49-F238E27FC236}">
                    <a16:creationId xmlns:a16="http://schemas.microsoft.com/office/drawing/2014/main" id="{240501BE-1707-7344-97F4-F7687A7BA69D}"/>
                  </a:ext>
                </a:extLst>
              </p:cNvPr>
              <p:cNvGrpSpPr/>
              <p:nvPr/>
            </p:nvGrpSpPr>
            <p:grpSpPr>
              <a:xfrm>
                <a:off x="514143" y="5531182"/>
                <a:ext cx="5697296" cy="1384995"/>
                <a:chOff x="654077" y="1397550"/>
                <a:chExt cx="5697296" cy="1384995"/>
              </a:xfrm>
            </p:grpSpPr>
            <p:grpSp>
              <p:nvGrpSpPr>
                <p:cNvPr id="51" name="グループ化 50">
                  <a:extLst>
                    <a:ext uri="{FF2B5EF4-FFF2-40B4-BE49-F238E27FC236}">
                      <a16:creationId xmlns:a16="http://schemas.microsoft.com/office/drawing/2014/main" id="{B8A312E6-D5AC-9443-BC70-95AB1894E24F}"/>
                    </a:ext>
                  </a:extLst>
                </p:cNvPr>
                <p:cNvGrpSpPr/>
                <p:nvPr/>
              </p:nvGrpSpPr>
              <p:grpSpPr>
                <a:xfrm>
                  <a:off x="654077" y="1397550"/>
                  <a:ext cx="5697296" cy="1384995"/>
                  <a:chOff x="431654" y="1422539"/>
                  <a:chExt cx="5986851" cy="1384995"/>
                </a:xfrm>
              </p:grpSpPr>
              <p:sp>
                <p:nvSpPr>
                  <p:cNvPr id="63" name="テキスト ボックス 62">
                    <a:extLst>
                      <a:ext uri="{FF2B5EF4-FFF2-40B4-BE49-F238E27FC236}">
                        <a16:creationId xmlns:a16="http://schemas.microsoft.com/office/drawing/2014/main" id="{3389629E-85D6-8B4E-99A7-B1D4DDA13E31}"/>
                      </a:ext>
                    </a:extLst>
                  </p:cNvPr>
                  <p:cNvSpPr txBox="1"/>
                  <p:nvPr/>
                </p:nvSpPr>
                <p:spPr>
                  <a:xfrm>
                    <a:off x="431654" y="1422539"/>
                    <a:ext cx="2993426" cy="1384995"/>
                  </a:xfrm>
                  <a:prstGeom prst="rect">
                    <a:avLst/>
                  </a:prstGeom>
                  <a:noFill/>
                </p:spPr>
                <p:txBody>
                  <a:bodyPr wrap="square" rtlCol="0">
                    <a:spAutoFit/>
                  </a:bodyPr>
                  <a:lstStyle/>
                  <a:p>
                    <a:r>
                      <a:rPr lang="ja-JP" altLang="en-US" sz="1200"/>
                      <a:t>◯　</a:t>
                    </a:r>
                    <a:r>
                      <a:rPr lang="en-US" altLang="ja-JP" sz="1200" dirty="0"/>
                      <a:t> 2</a:t>
                    </a:r>
                    <a:r>
                      <a:rPr lang="ja-JP" altLang="en-US" sz="1200"/>
                      <a:t>・</a:t>
                    </a:r>
                    <a:r>
                      <a:rPr lang="en-US" altLang="ja-JP" sz="1200" dirty="0"/>
                      <a:t>6 </a:t>
                    </a:r>
                    <a:r>
                      <a:rPr lang="ja-JP" altLang="en-US" sz="1200"/>
                      <a:t>・</a:t>
                    </a:r>
                    <a:r>
                      <a:rPr lang="en-US" altLang="ja-JP" sz="1200" dirty="0"/>
                      <a:t>7</a:t>
                    </a:r>
                    <a:r>
                      <a:rPr lang="ja-JP" altLang="en-US" sz="1200"/>
                      <a:t>・</a:t>
                    </a:r>
                    <a:r>
                      <a:rPr lang="en-US" altLang="ja-JP" sz="1200" dirty="0"/>
                      <a:t>9</a:t>
                    </a:r>
                    <a:r>
                      <a:rPr lang="ja-JP" altLang="en-US" sz="1200"/>
                      <a:t>　</a:t>
                    </a:r>
                    <a:endParaRPr kumimoji="1" lang="en-US" altLang="ja-JP" sz="1200" dirty="0"/>
                  </a:p>
                  <a:p>
                    <a:endParaRPr lang="en-US" altLang="ja-JP" sz="1200" dirty="0"/>
                  </a:p>
                  <a:p>
                    <a:r>
                      <a:rPr lang="ja-JP" altLang="en-US" sz="1200"/>
                      <a:t>本命星：八白土星（チャンス・変化）</a:t>
                    </a:r>
                    <a:endParaRPr lang="en-US" altLang="ja-JP" sz="1200" dirty="0"/>
                  </a:p>
                  <a:p>
                    <a:r>
                      <a:rPr lang="ja-JP" altLang="en-US" sz="1200"/>
                      <a:t>月命星：八白土星（チャンス・変化）</a:t>
                    </a:r>
                    <a:endParaRPr lang="en-US" altLang="ja-JP" sz="1200" dirty="0"/>
                  </a:p>
                  <a:p>
                    <a:r>
                      <a:rPr lang="ja-JP" altLang="en-US" sz="1200"/>
                      <a:t>潜在意識：</a:t>
                    </a:r>
                    <a:endParaRPr lang="en-US" altLang="ja-JP" sz="1200" dirty="0"/>
                  </a:p>
                  <a:p>
                    <a:r>
                      <a:rPr lang="ja-JP" altLang="en-US" sz="1200"/>
                      <a:t>七赤金星（合理）と五黄土星（支配）</a:t>
                    </a:r>
                    <a:endParaRPr kumimoji="1" lang="en-US" altLang="ja-JP" sz="1200" dirty="0"/>
                  </a:p>
                  <a:p>
                    <a:r>
                      <a:rPr lang="ja-JP" altLang="en-US" sz="1200"/>
                      <a:t>流れ：中宮</a:t>
                    </a:r>
                    <a:endParaRPr lang="en-US" altLang="ja-JP" sz="1200" dirty="0"/>
                  </a:p>
                </p:txBody>
              </p:sp>
              <p:sp>
                <p:nvSpPr>
                  <p:cNvPr id="64" name="テキスト ボックス 63">
                    <a:extLst>
                      <a:ext uri="{FF2B5EF4-FFF2-40B4-BE49-F238E27FC236}">
                        <a16:creationId xmlns:a16="http://schemas.microsoft.com/office/drawing/2014/main" id="{1CBEC07D-03B6-FA4E-A642-BA228E24B34C}"/>
                      </a:ext>
                    </a:extLst>
                  </p:cNvPr>
                  <p:cNvSpPr txBox="1"/>
                  <p:nvPr/>
                </p:nvSpPr>
                <p:spPr>
                  <a:xfrm>
                    <a:off x="3997412" y="1661065"/>
                    <a:ext cx="2421093" cy="584775"/>
                  </a:xfrm>
                  <a:prstGeom prst="rect">
                    <a:avLst/>
                  </a:prstGeom>
                  <a:noFill/>
                </p:spPr>
                <p:txBody>
                  <a:bodyPr wrap="square" rtlCol="0">
                    <a:spAutoFit/>
                  </a:bodyPr>
                  <a:lstStyle/>
                  <a:p>
                    <a:r>
                      <a:rPr lang="en-US" altLang="ja-JP" sz="3200" b="1" dirty="0"/>
                      <a:t>8</a:t>
                    </a:r>
                    <a:r>
                      <a:rPr kumimoji="1" lang="ja-JP" altLang="en-US" sz="3200" b="1"/>
                      <a:t> </a:t>
                    </a:r>
                    <a:r>
                      <a:rPr lang="en-US" altLang="ja-JP" sz="3200" b="1" dirty="0"/>
                      <a:t>-</a:t>
                    </a:r>
                    <a:r>
                      <a:rPr kumimoji="1" lang="ja-JP" altLang="en-US" sz="3200" b="1"/>
                      <a:t> </a:t>
                    </a:r>
                    <a:r>
                      <a:rPr lang="en-US" altLang="ja-JP" sz="3200" b="1" dirty="0"/>
                      <a:t>8</a:t>
                    </a:r>
                    <a:r>
                      <a:rPr kumimoji="1" lang="ja-JP" altLang="en-US" sz="3200" b="1"/>
                      <a:t> </a:t>
                    </a:r>
                    <a:r>
                      <a:rPr lang="en-US" altLang="ja-JP" sz="3200" b="1" dirty="0"/>
                      <a:t>-</a:t>
                    </a:r>
                    <a:r>
                      <a:rPr kumimoji="1" lang="ja-JP" altLang="en-US" sz="3200" b="1"/>
                      <a:t> </a:t>
                    </a:r>
                    <a:r>
                      <a:rPr lang="en-US" altLang="ja-JP" sz="3200" b="1" dirty="0"/>
                      <a:t>5</a:t>
                    </a:r>
                    <a:r>
                      <a:rPr kumimoji="1" lang="en-US" altLang="ja-JP" sz="3200" b="1" dirty="0"/>
                      <a:t> </a:t>
                    </a:r>
                    <a:r>
                      <a:rPr lang="en-US" altLang="ja-JP" sz="3200" b="1" dirty="0"/>
                      <a:t>/</a:t>
                    </a:r>
                    <a:r>
                      <a:rPr kumimoji="1" lang="en-US" altLang="ja-JP" sz="3200" b="1" dirty="0"/>
                      <a:t> 7</a:t>
                    </a:r>
                    <a:endParaRPr kumimoji="1" lang="ja-JP" altLang="en-US" sz="3200" b="1"/>
                  </a:p>
                </p:txBody>
              </p:sp>
            </p:grpSp>
            <p:grpSp>
              <p:nvGrpSpPr>
                <p:cNvPr id="52" name="グループ化 51">
                  <a:extLst>
                    <a:ext uri="{FF2B5EF4-FFF2-40B4-BE49-F238E27FC236}">
                      <a16:creationId xmlns:a16="http://schemas.microsoft.com/office/drawing/2014/main" id="{E321193D-6CE3-DA4C-802B-3B79C3EF6D44}"/>
                    </a:ext>
                  </a:extLst>
                </p:cNvPr>
                <p:cNvGrpSpPr/>
                <p:nvPr/>
              </p:nvGrpSpPr>
              <p:grpSpPr>
                <a:xfrm>
                  <a:off x="4093058" y="2272986"/>
                  <a:ext cx="1953665" cy="386973"/>
                  <a:chOff x="4334551" y="741336"/>
                  <a:chExt cx="1953665" cy="386973"/>
                </a:xfrm>
              </p:grpSpPr>
              <p:sp>
                <p:nvSpPr>
                  <p:cNvPr id="54" name="円/楕円 53">
                    <a:extLst>
                      <a:ext uri="{FF2B5EF4-FFF2-40B4-BE49-F238E27FC236}">
                        <a16:creationId xmlns:a16="http://schemas.microsoft.com/office/drawing/2014/main" id="{770BBA9B-38E0-F24E-8CF4-2D1488243492}"/>
                      </a:ext>
                    </a:extLst>
                  </p:cNvPr>
                  <p:cNvSpPr/>
                  <p:nvPr/>
                </p:nvSpPr>
                <p:spPr>
                  <a:xfrm>
                    <a:off x="5396248" y="741336"/>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ja-JP" altLang="en-US">
                      <a:solidFill>
                        <a:schemeClr val="tx1"/>
                      </a:solidFill>
                    </a:endParaRPr>
                  </a:p>
                </p:txBody>
              </p:sp>
              <p:sp>
                <p:nvSpPr>
                  <p:cNvPr id="55" name="円/楕円 54">
                    <a:extLst>
                      <a:ext uri="{FF2B5EF4-FFF2-40B4-BE49-F238E27FC236}">
                        <a16:creationId xmlns:a16="http://schemas.microsoft.com/office/drawing/2014/main" id="{BB689BA8-1229-BC42-987D-0AF5201AC109}"/>
                      </a:ext>
                    </a:extLst>
                  </p:cNvPr>
                  <p:cNvSpPr/>
                  <p:nvPr/>
                </p:nvSpPr>
                <p:spPr>
                  <a:xfrm>
                    <a:off x="4334551" y="747309"/>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en-US" altLang="ja-JP" dirty="0">
                      <a:solidFill>
                        <a:schemeClr val="tx1"/>
                      </a:solidFill>
                    </a:endParaRPr>
                  </a:p>
                </p:txBody>
              </p:sp>
              <p:sp>
                <p:nvSpPr>
                  <p:cNvPr id="57" name="円/楕円 56">
                    <a:extLst>
                      <a:ext uri="{FF2B5EF4-FFF2-40B4-BE49-F238E27FC236}">
                        <a16:creationId xmlns:a16="http://schemas.microsoft.com/office/drawing/2014/main" id="{DD9CFF45-7321-314A-BFB7-16989B2C8B75}"/>
                      </a:ext>
                    </a:extLst>
                  </p:cNvPr>
                  <p:cNvSpPr/>
                  <p:nvPr/>
                </p:nvSpPr>
                <p:spPr>
                  <a:xfrm>
                    <a:off x="4869447" y="741336"/>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土</a:t>
                    </a:r>
                  </a:p>
                </p:txBody>
              </p:sp>
              <p:sp>
                <p:nvSpPr>
                  <p:cNvPr id="62" name="円/楕円 61">
                    <a:extLst>
                      <a:ext uri="{FF2B5EF4-FFF2-40B4-BE49-F238E27FC236}">
                        <a16:creationId xmlns:a16="http://schemas.microsoft.com/office/drawing/2014/main" id="{D4C64A26-3341-3B43-B179-0CD02BA83097}"/>
                      </a:ext>
                    </a:extLst>
                  </p:cNvPr>
                  <p:cNvSpPr/>
                  <p:nvPr/>
                </p:nvSpPr>
                <p:spPr>
                  <a:xfrm>
                    <a:off x="5911087" y="741971"/>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金</a:t>
                    </a:r>
                    <a:endParaRPr kumimoji="1" lang="en-US" altLang="ja-JP" dirty="0">
                      <a:solidFill>
                        <a:schemeClr val="tx1"/>
                      </a:solidFill>
                    </a:endParaRPr>
                  </a:p>
                </p:txBody>
              </p:sp>
            </p:grpSp>
          </p:grpSp>
          <p:sp>
            <p:nvSpPr>
              <p:cNvPr id="53" name="テキスト ボックス 52">
                <a:extLst>
                  <a:ext uri="{FF2B5EF4-FFF2-40B4-BE49-F238E27FC236}">
                    <a16:creationId xmlns:a16="http://schemas.microsoft.com/office/drawing/2014/main" id="{8603622C-C9EF-A248-BDC7-C021C3FBFCCC}"/>
                  </a:ext>
                </a:extLst>
              </p:cNvPr>
              <p:cNvSpPr txBox="1"/>
              <p:nvPr/>
            </p:nvSpPr>
            <p:spPr>
              <a:xfrm>
                <a:off x="565672" y="6914350"/>
                <a:ext cx="5721785" cy="415498"/>
              </a:xfrm>
              <a:prstGeom prst="rect">
                <a:avLst/>
              </a:prstGeom>
              <a:noFill/>
            </p:spPr>
            <p:txBody>
              <a:bodyPr wrap="square" rtlCol="0">
                <a:spAutoFit/>
              </a:bodyPr>
              <a:lstStyle/>
              <a:p>
                <a:r>
                  <a:rPr lang="ja-JP" altLang="en-US" sz="1050">
                    <a:solidFill>
                      <a:srgbClr val="FF0000"/>
                    </a:solidFill>
                  </a:rPr>
                  <a:t>非常に個性的で裏表のない性格を持つ。本質的に野心が強くチャンスを掴む力がある。潜在意識にはリーダーシップが強く自分流な面と、金運に恵まれドライな気質を合わせ持つ。</a:t>
                </a:r>
                <a:endParaRPr lang="en-US" altLang="ja-JP" sz="1050" dirty="0">
                  <a:solidFill>
                    <a:srgbClr val="FF0000"/>
                  </a:solidFill>
                </a:endParaRPr>
              </a:p>
            </p:txBody>
          </p:sp>
        </p:grpSp>
        <p:sp>
          <p:nvSpPr>
            <p:cNvPr id="91" name="テキスト ボックス 90">
              <a:extLst>
                <a:ext uri="{FF2B5EF4-FFF2-40B4-BE49-F238E27FC236}">
                  <a16:creationId xmlns:a16="http://schemas.microsoft.com/office/drawing/2014/main" id="{50EC5D80-81F6-1047-9A91-65DEE4D8D69E}"/>
                </a:ext>
              </a:extLst>
            </p:cNvPr>
            <p:cNvSpPr txBox="1"/>
            <p:nvPr/>
          </p:nvSpPr>
          <p:spPr>
            <a:xfrm>
              <a:off x="3352083" y="4544145"/>
              <a:ext cx="3262432" cy="338554"/>
            </a:xfrm>
            <a:prstGeom prst="rect">
              <a:avLst/>
            </a:prstGeom>
            <a:noFill/>
          </p:spPr>
          <p:txBody>
            <a:bodyPr wrap="none" rtlCol="0">
              <a:spAutoFit/>
            </a:bodyPr>
            <a:lstStyle/>
            <a:p>
              <a:r>
                <a:rPr lang="ja-JP" altLang="en-US" sz="1600"/>
                <a:t>（大吉・中吉・小吉・小凶・凶）</a:t>
              </a:r>
              <a:endParaRPr lang="en-US" altLang="ja-JP" sz="1600" dirty="0"/>
            </a:p>
          </p:txBody>
        </p:sp>
      </p:grpSp>
      <p:grpSp>
        <p:nvGrpSpPr>
          <p:cNvPr id="6" name="グループ化 5">
            <a:extLst>
              <a:ext uri="{FF2B5EF4-FFF2-40B4-BE49-F238E27FC236}">
                <a16:creationId xmlns:a16="http://schemas.microsoft.com/office/drawing/2014/main" id="{E8E13186-1858-904F-8EEF-0636062845DA}"/>
              </a:ext>
            </a:extLst>
          </p:cNvPr>
          <p:cNvGrpSpPr/>
          <p:nvPr/>
        </p:nvGrpSpPr>
        <p:grpSpPr>
          <a:xfrm>
            <a:off x="731568" y="7120477"/>
            <a:ext cx="5945965" cy="1884828"/>
            <a:chOff x="731568" y="7120477"/>
            <a:chExt cx="5945965" cy="1884828"/>
          </a:xfrm>
        </p:grpSpPr>
        <p:grpSp>
          <p:nvGrpSpPr>
            <p:cNvPr id="2" name="グループ化 1">
              <a:extLst>
                <a:ext uri="{FF2B5EF4-FFF2-40B4-BE49-F238E27FC236}">
                  <a16:creationId xmlns:a16="http://schemas.microsoft.com/office/drawing/2014/main" id="{4BEB0A58-FDB3-7943-8822-BF9E01EB5635}"/>
                </a:ext>
              </a:extLst>
            </p:cNvPr>
            <p:cNvGrpSpPr/>
            <p:nvPr/>
          </p:nvGrpSpPr>
          <p:grpSpPr>
            <a:xfrm>
              <a:off x="731568" y="7276729"/>
              <a:ext cx="5721785" cy="1728576"/>
              <a:chOff x="645855" y="7947038"/>
              <a:chExt cx="5721785" cy="1728576"/>
            </a:xfrm>
          </p:grpSpPr>
          <p:grpSp>
            <p:nvGrpSpPr>
              <p:cNvPr id="67" name="グループ化 66">
                <a:extLst>
                  <a:ext uri="{FF2B5EF4-FFF2-40B4-BE49-F238E27FC236}">
                    <a16:creationId xmlns:a16="http://schemas.microsoft.com/office/drawing/2014/main" id="{AE3C838A-0F43-0843-9486-B12E5D444C93}"/>
                  </a:ext>
                </a:extLst>
              </p:cNvPr>
              <p:cNvGrpSpPr/>
              <p:nvPr/>
            </p:nvGrpSpPr>
            <p:grpSpPr>
              <a:xfrm>
                <a:off x="670343" y="7947038"/>
                <a:ext cx="5697297" cy="1279595"/>
                <a:chOff x="654076" y="1397550"/>
                <a:chExt cx="5697297" cy="1279595"/>
              </a:xfrm>
            </p:grpSpPr>
            <p:grpSp>
              <p:nvGrpSpPr>
                <p:cNvPr id="68" name="グループ化 67">
                  <a:extLst>
                    <a:ext uri="{FF2B5EF4-FFF2-40B4-BE49-F238E27FC236}">
                      <a16:creationId xmlns:a16="http://schemas.microsoft.com/office/drawing/2014/main" id="{51C6E99F-75D5-7A49-AAB6-BCDB01364735}"/>
                    </a:ext>
                  </a:extLst>
                </p:cNvPr>
                <p:cNvGrpSpPr/>
                <p:nvPr/>
              </p:nvGrpSpPr>
              <p:grpSpPr>
                <a:xfrm>
                  <a:off x="654076" y="1397550"/>
                  <a:ext cx="5697297" cy="1200329"/>
                  <a:chOff x="431653" y="1422539"/>
                  <a:chExt cx="5986852" cy="1200329"/>
                </a:xfrm>
              </p:grpSpPr>
              <p:sp>
                <p:nvSpPr>
                  <p:cNvPr id="77" name="テキスト ボックス 76">
                    <a:extLst>
                      <a:ext uri="{FF2B5EF4-FFF2-40B4-BE49-F238E27FC236}">
                        <a16:creationId xmlns:a16="http://schemas.microsoft.com/office/drawing/2014/main" id="{45CDF118-DC9F-CA45-9787-E52D00ACFBC7}"/>
                      </a:ext>
                    </a:extLst>
                  </p:cNvPr>
                  <p:cNvSpPr txBox="1"/>
                  <p:nvPr/>
                </p:nvSpPr>
                <p:spPr>
                  <a:xfrm>
                    <a:off x="431653" y="1422539"/>
                    <a:ext cx="3149163" cy="1200329"/>
                  </a:xfrm>
                  <a:prstGeom prst="rect">
                    <a:avLst/>
                  </a:prstGeom>
                  <a:noFill/>
                </p:spPr>
                <p:txBody>
                  <a:bodyPr wrap="square" rtlCol="0">
                    <a:spAutoFit/>
                  </a:bodyPr>
                  <a:lstStyle/>
                  <a:p>
                    <a:r>
                      <a:rPr lang="ja-JP" altLang="en-US" sz="1200"/>
                      <a:t>◯　</a:t>
                    </a:r>
                    <a:r>
                      <a:rPr lang="en-US" altLang="ja-JP" sz="1200" dirty="0"/>
                      <a:t> 2</a:t>
                    </a:r>
                    <a:r>
                      <a:rPr lang="ja-JP" altLang="en-US" sz="1200"/>
                      <a:t>　△  </a:t>
                    </a:r>
                    <a:r>
                      <a:rPr lang="en-US" altLang="ja-JP" sz="1200" dirty="0"/>
                      <a:t>6</a:t>
                    </a:r>
                    <a:r>
                      <a:rPr lang="ja-JP" altLang="en-US" sz="1200"/>
                      <a:t>・</a:t>
                    </a:r>
                    <a:r>
                      <a:rPr lang="en-US" altLang="ja-JP" sz="1200" dirty="0"/>
                      <a:t>7</a:t>
                    </a:r>
                    <a:r>
                      <a:rPr lang="ja-JP" altLang="en-US" sz="1200"/>
                      <a:t>　</a:t>
                    </a:r>
                    <a:endParaRPr kumimoji="1" lang="en-US" altLang="ja-JP" sz="1200" dirty="0"/>
                  </a:p>
                  <a:p>
                    <a:endParaRPr lang="en-US" altLang="ja-JP" sz="1200" dirty="0"/>
                  </a:p>
                  <a:p>
                    <a:r>
                      <a:rPr lang="ja-JP" altLang="en-US" sz="1200"/>
                      <a:t>本命星：八白土星（チャンス・変化）</a:t>
                    </a:r>
                    <a:endParaRPr kumimoji="1" lang="en-US" altLang="ja-JP" sz="1200" dirty="0"/>
                  </a:p>
                  <a:p>
                    <a:r>
                      <a:rPr lang="ja-JP" altLang="en-US" sz="1200"/>
                      <a:t>月命星：九紫火星（頭脳・カリスマ）</a:t>
                    </a:r>
                    <a:endParaRPr lang="en-US" altLang="ja-JP" sz="1200" dirty="0"/>
                  </a:p>
                  <a:p>
                    <a:r>
                      <a:rPr lang="ja-JP" altLang="en-US" sz="1200"/>
                      <a:t>潜在意識：七赤金星（快楽・合理）</a:t>
                    </a:r>
                    <a:endParaRPr kumimoji="1" lang="en-US" altLang="ja-JP" sz="1200" dirty="0"/>
                  </a:p>
                  <a:p>
                    <a:r>
                      <a:rPr lang="ja-JP" altLang="en-US" sz="1200"/>
                      <a:t>流れ：六白金星（ルール・仕事）</a:t>
                    </a:r>
                    <a:endParaRPr lang="en-US" altLang="ja-JP" sz="1200" dirty="0"/>
                  </a:p>
                </p:txBody>
              </p:sp>
              <p:sp>
                <p:nvSpPr>
                  <p:cNvPr id="78" name="テキスト ボックス 77">
                    <a:extLst>
                      <a:ext uri="{FF2B5EF4-FFF2-40B4-BE49-F238E27FC236}">
                        <a16:creationId xmlns:a16="http://schemas.microsoft.com/office/drawing/2014/main" id="{9BDF654E-DAC7-3C4D-A5B7-19E315A8E9A9}"/>
                      </a:ext>
                    </a:extLst>
                  </p:cNvPr>
                  <p:cNvSpPr txBox="1"/>
                  <p:nvPr/>
                </p:nvSpPr>
                <p:spPr>
                  <a:xfrm>
                    <a:off x="3997412" y="1661065"/>
                    <a:ext cx="2421093" cy="584775"/>
                  </a:xfrm>
                  <a:prstGeom prst="rect">
                    <a:avLst/>
                  </a:prstGeom>
                  <a:noFill/>
                </p:spPr>
                <p:txBody>
                  <a:bodyPr wrap="square" rtlCol="0">
                    <a:spAutoFit/>
                  </a:bodyPr>
                  <a:lstStyle/>
                  <a:p>
                    <a:r>
                      <a:rPr lang="en-US" altLang="ja-JP" sz="3200" b="1" dirty="0"/>
                      <a:t>8</a:t>
                    </a:r>
                    <a:r>
                      <a:rPr kumimoji="1" lang="ja-JP" altLang="en-US" sz="3200" b="1"/>
                      <a:t> </a:t>
                    </a:r>
                    <a:r>
                      <a:rPr lang="en-US" altLang="ja-JP" sz="3200" b="1" dirty="0"/>
                      <a:t>-</a:t>
                    </a:r>
                    <a:r>
                      <a:rPr kumimoji="1" lang="ja-JP" altLang="en-US" sz="3200" b="1"/>
                      <a:t> </a:t>
                    </a:r>
                    <a:r>
                      <a:rPr kumimoji="1" lang="en-US" altLang="ja-JP" sz="3200" b="1" dirty="0"/>
                      <a:t>9</a:t>
                    </a:r>
                    <a:r>
                      <a:rPr kumimoji="1" lang="ja-JP" altLang="en-US" sz="3200" b="1"/>
                      <a:t> </a:t>
                    </a:r>
                    <a:r>
                      <a:rPr lang="en-US" altLang="ja-JP" sz="3200" b="1" dirty="0"/>
                      <a:t>-</a:t>
                    </a:r>
                    <a:r>
                      <a:rPr kumimoji="1" lang="ja-JP" altLang="en-US" sz="3200" b="1"/>
                      <a:t> </a:t>
                    </a:r>
                    <a:r>
                      <a:rPr kumimoji="1" lang="en-US" altLang="ja-JP" sz="3200" b="1" dirty="0"/>
                      <a:t>7 - </a:t>
                    </a:r>
                    <a:r>
                      <a:rPr lang="en-US" altLang="ja-JP" sz="3200" b="1" dirty="0"/>
                      <a:t>6</a:t>
                    </a:r>
                    <a:endParaRPr kumimoji="1" lang="ja-JP" altLang="en-US" sz="3200" b="1"/>
                  </a:p>
                </p:txBody>
              </p:sp>
            </p:grpSp>
            <p:grpSp>
              <p:nvGrpSpPr>
                <p:cNvPr id="69" name="グループ化 68">
                  <a:extLst>
                    <a:ext uri="{FF2B5EF4-FFF2-40B4-BE49-F238E27FC236}">
                      <a16:creationId xmlns:a16="http://schemas.microsoft.com/office/drawing/2014/main" id="{A327BF6F-03FD-7A49-9BD9-3889F09D8D5C}"/>
                    </a:ext>
                  </a:extLst>
                </p:cNvPr>
                <p:cNvGrpSpPr/>
                <p:nvPr/>
              </p:nvGrpSpPr>
              <p:grpSpPr>
                <a:xfrm>
                  <a:off x="4008011" y="2290172"/>
                  <a:ext cx="1953665" cy="386973"/>
                  <a:chOff x="4334551" y="741336"/>
                  <a:chExt cx="1953665" cy="386973"/>
                </a:xfrm>
              </p:grpSpPr>
              <p:sp>
                <p:nvSpPr>
                  <p:cNvPr id="70" name="円/楕円 69">
                    <a:extLst>
                      <a:ext uri="{FF2B5EF4-FFF2-40B4-BE49-F238E27FC236}">
                        <a16:creationId xmlns:a16="http://schemas.microsoft.com/office/drawing/2014/main" id="{5EEF0C7A-B9AA-2049-9E14-44A77EE09B60}"/>
                      </a:ext>
                    </a:extLst>
                  </p:cNvPr>
                  <p:cNvSpPr/>
                  <p:nvPr/>
                </p:nvSpPr>
                <p:spPr>
                  <a:xfrm>
                    <a:off x="5396248" y="741336"/>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金</a:t>
                    </a:r>
                    <a:endParaRPr kumimoji="1" lang="ja-JP" altLang="en-US">
                      <a:solidFill>
                        <a:schemeClr val="tx1"/>
                      </a:solidFill>
                    </a:endParaRPr>
                  </a:p>
                </p:txBody>
              </p:sp>
              <p:sp>
                <p:nvSpPr>
                  <p:cNvPr id="74" name="円/楕円 73">
                    <a:extLst>
                      <a:ext uri="{FF2B5EF4-FFF2-40B4-BE49-F238E27FC236}">
                        <a16:creationId xmlns:a16="http://schemas.microsoft.com/office/drawing/2014/main" id="{0DC84362-D14B-CF42-9D58-5AC87E5AAC7F}"/>
                      </a:ext>
                    </a:extLst>
                  </p:cNvPr>
                  <p:cNvSpPr/>
                  <p:nvPr/>
                </p:nvSpPr>
                <p:spPr>
                  <a:xfrm>
                    <a:off x="4334551" y="747309"/>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en-US" altLang="ja-JP" dirty="0">
                      <a:solidFill>
                        <a:schemeClr val="tx1"/>
                      </a:solidFill>
                    </a:endParaRPr>
                  </a:p>
                </p:txBody>
              </p:sp>
              <p:sp>
                <p:nvSpPr>
                  <p:cNvPr id="75" name="円/楕円 74">
                    <a:extLst>
                      <a:ext uri="{FF2B5EF4-FFF2-40B4-BE49-F238E27FC236}">
                        <a16:creationId xmlns:a16="http://schemas.microsoft.com/office/drawing/2014/main" id="{672E0599-1A94-AE4F-8230-DE16DEA64228}"/>
                      </a:ext>
                    </a:extLst>
                  </p:cNvPr>
                  <p:cNvSpPr/>
                  <p:nvPr/>
                </p:nvSpPr>
                <p:spPr>
                  <a:xfrm>
                    <a:off x="4869447" y="741336"/>
                    <a:ext cx="377129" cy="381000"/>
                  </a:xfrm>
                  <a:prstGeom prst="ellipse">
                    <a:avLst/>
                  </a:prstGeom>
                  <a:solidFill>
                    <a:srgbClr val="FEE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火</a:t>
                    </a:r>
                    <a:endParaRPr kumimoji="1" lang="ja-JP" altLang="en-US">
                      <a:solidFill>
                        <a:schemeClr val="tx1"/>
                      </a:solidFill>
                    </a:endParaRPr>
                  </a:p>
                </p:txBody>
              </p:sp>
              <p:sp>
                <p:nvSpPr>
                  <p:cNvPr id="76" name="円/楕円 75">
                    <a:extLst>
                      <a:ext uri="{FF2B5EF4-FFF2-40B4-BE49-F238E27FC236}">
                        <a16:creationId xmlns:a16="http://schemas.microsoft.com/office/drawing/2014/main" id="{27C224E4-CE14-A242-9083-21AE28BF70B6}"/>
                      </a:ext>
                    </a:extLst>
                  </p:cNvPr>
                  <p:cNvSpPr/>
                  <p:nvPr/>
                </p:nvSpPr>
                <p:spPr>
                  <a:xfrm>
                    <a:off x="5911087" y="741971"/>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金</a:t>
                    </a:r>
                    <a:endParaRPr kumimoji="1" lang="en-US" altLang="ja-JP" dirty="0">
                      <a:solidFill>
                        <a:schemeClr val="tx1"/>
                      </a:solidFill>
                    </a:endParaRPr>
                  </a:p>
                </p:txBody>
              </p:sp>
            </p:grpSp>
          </p:grpSp>
          <p:sp>
            <p:nvSpPr>
              <p:cNvPr id="49" name="テキスト ボックス 48">
                <a:extLst>
                  <a:ext uri="{FF2B5EF4-FFF2-40B4-BE49-F238E27FC236}">
                    <a16:creationId xmlns:a16="http://schemas.microsoft.com/office/drawing/2014/main" id="{EC1317F8-63C5-A74B-ACBC-537C8EFB8FBC}"/>
                  </a:ext>
                </a:extLst>
              </p:cNvPr>
              <p:cNvSpPr txBox="1"/>
              <p:nvPr/>
            </p:nvSpPr>
            <p:spPr>
              <a:xfrm>
                <a:off x="645855" y="9260116"/>
                <a:ext cx="5721785" cy="415498"/>
              </a:xfrm>
              <a:prstGeom prst="rect">
                <a:avLst/>
              </a:prstGeom>
              <a:noFill/>
            </p:spPr>
            <p:txBody>
              <a:bodyPr wrap="square" rtlCol="0">
                <a:spAutoFit/>
              </a:bodyPr>
              <a:lstStyle/>
              <a:p>
                <a:r>
                  <a:rPr lang="ja-JP" altLang="en-US" sz="1050">
                    <a:solidFill>
                      <a:srgbClr val="FF0000"/>
                    </a:solidFill>
                  </a:rPr>
                  <a:t>本質的に野心が強くチャンスに強い。対人的には頭脳明晰で強い信念を持つ。潜在意識には金運に恵まれドライな気質を持つ。ご先祖様とのご縁が深く墓守役となる。</a:t>
                </a:r>
                <a:endParaRPr lang="en-US" altLang="ja-JP" sz="1050" dirty="0">
                  <a:solidFill>
                    <a:srgbClr val="FF0000"/>
                  </a:solidFill>
                </a:endParaRPr>
              </a:p>
            </p:txBody>
          </p:sp>
        </p:grpSp>
        <p:sp>
          <p:nvSpPr>
            <p:cNvPr id="92" name="テキスト ボックス 91">
              <a:extLst>
                <a:ext uri="{FF2B5EF4-FFF2-40B4-BE49-F238E27FC236}">
                  <a16:creationId xmlns:a16="http://schemas.microsoft.com/office/drawing/2014/main" id="{F6AB4CC5-E3C0-954C-B090-D05F64388DEB}"/>
                </a:ext>
              </a:extLst>
            </p:cNvPr>
            <p:cNvSpPr txBox="1"/>
            <p:nvPr/>
          </p:nvSpPr>
          <p:spPr>
            <a:xfrm>
              <a:off x="3415101" y="7120477"/>
              <a:ext cx="3262432" cy="338554"/>
            </a:xfrm>
            <a:prstGeom prst="rect">
              <a:avLst/>
            </a:prstGeom>
            <a:noFill/>
          </p:spPr>
          <p:txBody>
            <a:bodyPr wrap="none" rtlCol="0">
              <a:spAutoFit/>
            </a:bodyPr>
            <a:lstStyle/>
            <a:p>
              <a:r>
                <a:rPr lang="ja-JP" altLang="en-US" sz="1600"/>
                <a:t>（大吉・中吉・小吉・小凶・凶）</a:t>
              </a:r>
              <a:endParaRPr lang="en-US" altLang="ja-JP" sz="1600" dirty="0"/>
            </a:p>
          </p:txBody>
        </p:sp>
      </p:grpSp>
    </p:spTree>
    <p:extLst>
      <p:ext uri="{BB962C8B-B14F-4D97-AF65-F5344CB8AC3E}">
        <p14:creationId xmlns:p14="http://schemas.microsoft.com/office/powerpoint/2010/main" val="23229221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テキスト ボックス 63">
            <a:extLst>
              <a:ext uri="{FF2B5EF4-FFF2-40B4-BE49-F238E27FC236}">
                <a16:creationId xmlns:a16="http://schemas.microsoft.com/office/drawing/2014/main" id="{E04D402E-29E2-8F40-B489-47213AF88E7D}"/>
              </a:ext>
            </a:extLst>
          </p:cNvPr>
          <p:cNvSpPr txBox="1"/>
          <p:nvPr/>
        </p:nvSpPr>
        <p:spPr>
          <a:xfrm>
            <a:off x="634838" y="331424"/>
            <a:ext cx="6223162" cy="584775"/>
          </a:xfrm>
          <a:prstGeom prst="rect">
            <a:avLst/>
          </a:prstGeom>
          <a:noFill/>
        </p:spPr>
        <p:txBody>
          <a:bodyPr wrap="square" rtlCol="0">
            <a:spAutoFit/>
          </a:bodyPr>
          <a:lstStyle/>
          <a:p>
            <a:r>
              <a:rPr lang="ja-JP" altLang="en-US" sz="3200" b="1"/>
              <a:t>九紫火星</a:t>
            </a:r>
            <a:r>
              <a:rPr lang="ja-JP" altLang="en-US" sz="2000" b="1"/>
              <a:t>（きゅうしかせい）</a:t>
            </a:r>
            <a:endParaRPr kumimoji="1" lang="ja-JP" altLang="en-US" sz="2000" b="1"/>
          </a:p>
        </p:txBody>
      </p:sp>
      <p:sp>
        <p:nvSpPr>
          <p:cNvPr id="50" name="テキスト ボックス 49">
            <a:extLst>
              <a:ext uri="{FF2B5EF4-FFF2-40B4-BE49-F238E27FC236}">
                <a16:creationId xmlns:a16="http://schemas.microsoft.com/office/drawing/2014/main" id="{05F230B0-1F0B-B945-AA86-6F3DEDBEBA69}"/>
              </a:ext>
            </a:extLst>
          </p:cNvPr>
          <p:cNvSpPr txBox="1"/>
          <p:nvPr/>
        </p:nvSpPr>
        <p:spPr>
          <a:xfrm>
            <a:off x="5266220" y="152303"/>
            <a:ext cx="1460656" cy="253916"/>
          </a:xfrm>
          <a:prstGeom prst="rect">
            <a:avLst/>
          </a:prstGeom>
          <a:noFill/>
        </p:spPr>
        <p:txBody>
          <a:bodyPr wrap="none" rtlCol="0">
            <a:spAutoFit/>
          </a:bodyPr>
          <a:lstStyle/>
          <a:p>
            <a:r>
              <a:rPr kumimoji="1" lang="ja-JP" altLang="en-US" sz="1050"/>
              <a:t>九星氣学 </a:t>
            </a:r>
            <a:r>
              <a:rPr kumimoji="1" lang="en-US" altLang="ja-JP" sz="1050" dirty="0"/>
              <a:t>81</a:t>
            </a:r>
            <a:r>
              <a:rPr kumimoji="1" lang="ja-JP" altLang="en-US" sz="1050"/>
              <a:t> 性格一覧</a:t>
            </a:r>
          </a:p>
        </p:txBody>
      </p:sp>
      <p:sp>
        <p:nvSpPr>
          <p:cNvPr id="51" name="スライド番号プレースホルダー 3">
            <a:extLst>
              <a:ext uri="{FF2B5EF4-FFF2-40B4-BE49-F238E27FC236}">
                <a16:creationId xmlns:a16="http://schemas.microsoft.com/office/drawing/2014/main" id="{21306AE4-9A23-AD4D-830D-86D2AD926394}"/>
              </a:ext>
            </a:extLst>
          </p:cNvPr>
          <p:cNvSpPr>
            <a:spLocks noGrp="1"/>
          </p:cNvSpPr>
          <p:nvPr>
            <p:ph type="sldNum" sz="quarter" idx="12"/>
          </p:nvPr>
        </p:nvSpPr>
        <p:spPr>
          <a:xfrm>
            <a:off x="4843463" y="9181397"/>
            <a:ext cx="1543050" cy="527403"/>
          </a:xfrm>
        </p:spPr>
        <p:txBody>
          <a:bodyPr/>
          <a:lstStyle/>
          <a:p>
            <a:fld id="{1D026AE3-2BCD-4743-B55E-347788B72823}" type="slidenum">
              <a:rPr kumimoji="1" lang="ja-JP" altLang="en-US" smtClean="0"/>
              <a:t>25</a:t>
            </a:fld>
            <a:endParaRPr kumimoji="1" lang="ja-JP" altLang="en-US"/>
          </a:p>
        </p:txBody>
      </p:sp>
      <p:grpSp>
        <p:nvGrpSpPr>
          <p:cNvPr id="2" name="グループ化 1">
            <a:extLst>
              <a:ext uri="{FF2B5EF4-FFF2-40B4-BE49-F238E27FC236}">
                <a16:creationId xmlns:a16="http://schemas.microsoft.com/office/drawing/2014/main" id="{20598329-912C-944B-BAB6-90709ED0F8AE}"/>
              </a:ext>
            </a:extLst>
          </p:cNvPr>
          <p:cNvGrpSpPr/>
          <p:nvPr/>
        </p:nvGrpSpPr>
        <p:grpSpPr>
          <a:xfrm>
            <a:off x="552663" y="1894465"/>
            <a:ext cx="5989862" cy="1869455"/>
            <a:chOff x="552663" y="1894465"/>
            <a:chExt cx="5989862" cy="1869455"/>
          </a:xfrm>
        </p:grpSpPr>
        <p:grpSp>
          <p:nvGrpSpPr>
            <p:cNvPr id="5" name="グループ化 4">
              <a:extLst>
                <a:ext uri="{FF2B5EF4-FFF2-40B4-BE49-F238E27FC236}">
                  <a16:creationId xmlns:a16="http://schemas.microsoft.com/office/drawing/2014/main" id="{56013525-FB39-D94E-9497-E7F6603D599C}"/>
                </a:ext>
              </a:extLst>
            </p:cNvPr>
            <p:cNvGrpSpPr/>
            <p:nvPr/>
          </p:nvGrpSpPr>
          <p:grpSpPr>
            <a:xfrm>
              <a:off x="552663" y="1979095"/>
              <a:ext cx="5771136" cy="1784825"/>
              <a:chOff x="577095" y="3939230"/>
              <a:chExt cx="5771136" cy="1784825"/>
            </a:xfrm>
          </p:grpSpPr>
          <p:grpSp>
            <p:nvGrpSpPr>
              <p:cNvPr id="39" name="グループ化 38">
                <a:extLst>
                  <a:ext uri="{FF2B5EF4-FFF2-40B4-BE49-F238E27FC236}">
                    <a16:creationId xmlns:a16="http://schemas.microsoft.com/office/drawing/2014/main" id="{D27697DA-4DEE-EC42-BCA4-758BEE650EB2}"/>
                  </a:ext>
                </a:extLst>
              </p:cNvPr>
              <p:cNvGrpSpPr/>
              <p:nvPr/>
            </p:nvGrpSpPr>
            <p:grpSpPr>
              <a:xfrm>
                <a:off x="650934" y="3939230"/>
                <a:ext cx="5697297" cy="1295717"/>
                <a:chOff x="654076" y="1397550"/>
                <a:chExt cx="5697297" cy="1295717"/>
              </a:xfrm>
            </p:grpSpPr>
            <p:grpSp>
              <p:nvGrpSpPr>
                <p:cNvPr id="40" name="グループ化 39">
                  <a:extLst>
                    <a:ext uri="{FF2B5EF4-FFF2-40B4-BE49-F238E27FC236}">
                      <a16:creationId xmlns:a16="http://schemas.microsoft.com/office/drawing/2014/main" id="{21EE7AA5-FE46-B942-AE89-FD1F878F9CC1}"/>
                    </a:ext>
                  </a:extLst>
                </p:cNvPr>
                <p:cNvGrpSpPr/>
                <p:nvPr/>
              </p:nvGrpSpPr>
              <p:grpSpPr>
                <a:xfrm>
                  <a:off x="654076" y="1397550"/>
                  <a:ext cx="5697297" cy="1200329"/>
                  <a:chOff x="431653" y="1422539"/>
                  <a:chExt cx="5986852" cy="1200329"/>
                </a:xfrm>
              </p:grpSpPr>
              <p:sp>
                <p:nvSpPr>
                  <p:cNvPr id="72" name="テキスト ボックス 71">
                    <a:extLst>
                      <a:ext uri="{FF2B5EF4-FFF2-40B4-BE49-F238E27FC236}">
                        <a16:creationId xmlns:a16="http://schemas.microsoft.com/office/drawing/2014/main" id="{19CD6FF3-2723-8E4D-8B62-AF1513B0EC72}"/>
                      </a:ext>
                    </a:extLst>
                  </p:cNvPr>
                  <p:cNvSpPr txBox="1"/>
                  <p:nvPr/>
                </p:nvSpPr>
                <p:spPr>
                  <a:xfrm>
                    <a:off x="431653" y="1422539"/>
                    <a:ext cx="3366699" cy="1200329"/>
                  </a:xfrm>
                  <a:prstGeom prst="rect">
                    <a:avLst/>
                  </a:prstGeom>
                  <a:noFill/>
                </p:spPr>
                <p:txBody>
                  <a:bodyPr wrap="square" rtlCol="0">
                    <a:spAutoFit/>
                  </a:bodyPr>
                  <a:lstStyle/>
                  <a:p>
                    <a:r>
                      <a:rPr lang="ja-JP" altLang="en-US" sz="1200"/>
                      <a:t>◯　</a:t>
                    </a:r>
                    <a:r>
                      <a:rPr lang="en-US" altLang="ja-JP" sz="1200" dirty="0"/>
                      <a:t> 3</a:t>
                    </a:r>
                    <a:r>
                      <a:rPr lang="ja-JP" altLang="en-US" sz="1200"/>
                      <a:t>・</a:t>
                    </a:r>
                    <a:r>
                      <a:rPr lang="en-US" altLang="ja-JP" sz="1200" dirty="0"/>
                      <a:t>4</a:t>
                    </a:r>
                    <a:r>
                      <a:rPr lang="ja-JP" altLang="en-US" sz="1200"/>
                      <a:t>　△  </a:t>
                    </a:r>
                    <a:r>
                      <a:rPr lang="en-US" altLang="ja-JP" sz="1200" dirty="0"/>
                      <a:t>2</a:t>
                    </a:r>
                    <a:r>
                      <a:rPr lang="ja-JP" altLang="en-US" sz="1200"/>
                      <a:t>・</a:t>
                    </a:r>
                    <a:r>
                      <a:rPr lang="en-US" altLang="ja-JP" sz="1200" dirty="0"/>
                      <a:t>8</a:t>
                    </a:r>
                    <a:r>
                      <a:rPr lang="ja-JP" altLang="en-US" sz="1200"/>
                      <a:t>　</a:t>
                    </a:r>
                    <a:endParaRPr kumimoji="1" lang="en-US" altLang="ja-JP" sz="1200" dirty="0"/>
                  </a:p>
                  <a:p>
                    <a:endParaRPr lang="en-US" altLang="ja-JP" sz="1200" dirty="0"/>
                  </a:p>
                  <a:p>
                    <a:r>
                      <a:rPr lang="ja-JP" altLang="en-US" sz="1200"/>
                      <a:t>本命星：九紫火星（頭脳・カリスマ）</a:t>
                    </a:r>
                    <a:endParaRPr kumimoji="1" lang="en-US" altLang="ja-JP" sz="1200" dirty="0"/>
                  </a:p>
                  <a:p>
                    <a:r>
                      <a:rPr lang="ja-JP" altLang="en-US" sz="1200"/>
                      <a:t>月命星：一白水星（人情・アイデア）</a:t>
                    </a:r>
                    <a:endParaRPr lang="en-US" altLang="ja-JP" sz="1200" dirty="0"/>
                  </a:p>
                  <a:p>
                    <a:r>
                      <a:rPr lang="ja-JP" altLang="en-US" sz="1200"/>
                      <a:t>潜在意識：八白土星（チャンス・変化）</a:t>
                    </a:r>
                    <a:endParaRPr kumimoji="1" lang="en-US" altLang="ja-JP" sz="1200" dirty="0"/>
                  </a:p>
                  <a:p>
                    <a:r>
                      <a:rPr lang="ja-JP" altLang="en-US" sz="1200"/>
                      <a:t>流れ：六白金星（仕事・ルール）</a:t>
                    </a:r>
                    <a:endParaRPr lang="en-US" altLang="ja-JP" sz="1200" dirty="0"/>
                  </a:p>
                </p:txBody>
              </p:sp>
              <p:sp>
                <p:nvSpPr>
                  <p:cNvPr id="80" name="テキスト ボックス 79">
                    <a:extLst>
                      <a:ext uri="{FF2B5EF4-FFF2-40B4-BE49-F238E27FC236}">
                        <a16:creationId xmlns:a16="http://schemas.microsoft.com/office/drawing/2014/main" id="{0C6DE0CA-5334-214A-9FE0-B120511FD69C}"/>
                      </a:ext>
                    </a:extLst>
                  </p:cNvPr>
                  <p:cNvSpPr txBox="1"/>
                  <p:nvPr/>
                </p:nvSpPr>
                <p:spPr>
                  <a:xfrm>
                    <a:off x="3997412" y="1661065"/>
                    <a:ext cx="2421093" cy="584775"/>
                  </a:xfrm>
                  <a:prstGeom prst="rect">
                    <a:avLst/>
                  </a:prstGeom>
                  <a:noFill/>
                </p:spPr>
                <p:txBody>
                  <a:bodyPr wrap="square" rtlCol="0">
                    <a:spAutoFit/>
                  </a:bodyPr>
                  <a:lstStyle/>
                  <a:p>
                    <a:r>
                      <a:rPr kumimoji="1" lang="en-US" altLang="ja-JP" sz="3200" b="1" dirty="0"/>
                      <a:t>9</a:t>
                    </a:r>
                    <a:r>
                      <a:rPr kumimoji="1" lang="ja-JP" altLang="en-US" sz="3200" b="1"/>
                      <a:t> </a:t>
                    </a:r>
                    <a:r>
                      <a:rPr lang="en-US" altLang="ja-JP" sz="3200" b="1" dirty="0"/>
                      <a:t>-</a:t>
                    </a:r>
                    <a:r>
                      <a:rPr kumimoji="1" lang="ja-JP" altLang="en-US" sz="3200" b="1"/>
                      <a:t> </a:t>
                    </a:r>
                    <a:r>
                      <a:rPr lang="en-US" altLang="ja-JP" sz="3200" b="1" dirty="0"/>
                      <a:t>1</a:t>
                    </a:r>
                    <a:r>
                      <a:rPr kumimoji="1" lang="ja-JP" altLang="en-US" sz="3200" b="1"/>
                      <a:t> </a:t>
                    </a:r>
                    <a:r>
                      <a:rPr lang="en-US" altLang="ja-JP" sz="3200" b="1" dirty="0"/>
                      <a:t>-</a:t>
                    </a:r>
                    <a:r>
                      <a:rPr kumimoji="1" lang="ja-JP" altLang="en-US" sz="3200" b="1"/>
                      <a:t> </a:t>
                    </a:r>
                    <a:r>
                      <a:rPr lang="en-US" altLang="ja-JP" sz="3200" b="1" dirty="0"/>
                      <a:t>8</a:t>
                    </a:r>
                    <a:r>
                      <a:rPr kumimoji="1" lang="en-US" altLang="ja-JP" sz="3200" b="1" dirty="0"/>
                      <a:t> - 6</a:t>
                    </a:r>
                    <a:endParaRPr kumimoji="1" lang="ja-JP" altLang="en-US" sz="3200" b="1"/>
                  </a:p>
                </p:txBody>
              </p:sp>
            </p:grpSp>
            <p:grpSp>
              <p:nvGrpSpPr>
                <p:cNvPr id="41" name="グループ化 40">
                  <a:extLst>
                    <a:ext uri="{FF2B5EF4-FFF2-40B4-BE49-F238E27FC236}">
                      <a16:creationId xmlns:a16="http://schemas.microsoft.com/office/drawing/2014/main" id="{D64F4402-A4A7-FD4A-8520-1DA144B3CCC4}"/>
                    </a:ext>
                  </a:extLst>
                </p:cNvPr>
                <p:cNvGrpSpPr/>
                <p:nvPr/>
              </p:nvGrpSpPr>
              <p:grpSpPr>
                <a:xfrm>
                  <a:off x="3995654" y="2306294"/>
                  <a:ext cx="1953665" cy="386973"/>
                  <a:chOff x="4334551" y="741336"/>
                  <a:chExt cx="1953665" cy="386973"/>
                </a:xfrm>
              </p:grpSpPr>
              <p:sp>
                <p:nvSpPr>
                  <p:cNvPr id="42" name="円/楕円 41">
                    <a:extLst>
                      <a:ext uri="{FF2B5EF4-FFF2-40B4-BE49-F238E27FC236}">
                        <a16:creationId xmlns:a16="http://schemas.microsoft.com/office/drawing/2014/main" id="{D400C4AF-FFE7-C340-BB56-536493BAFE4D}"/>
                      </a:ext>
                    </a:extLst>
                  </p:cNvPr>
                  <p:cNvSpPr/>
                  <p:nvPr/>
                </p:nvSpPr>
                <p:spPr>
                  <a:xfrm>
                    <a:off x="5396248" y="741336"/>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ja-JP" altLang="en-US">
                      <a:solidFill>
                        <a:schemeClr val="tx1"/>
                      </a:solidFill>
                    </a:endParaRPr>
                  </a:p>
                </p:txBody>
              </p:sp>
              <p:sp>
                <p:nvSpPr>
                  <p:cNvPr id="43" name="円/楕円 42">
                    <a:extLst>
                      <a:ext uri="{FF2B5EF4-FFF2-40B4-BE49-F238E27FC236}">
                        <a16:creationId xmlns:a16="http://schemas.microsoft.com/office/drawing/2014/main" id="{E2E75A27-CBF1-4242-8BDB-EA7EDF1D2B13}"/>
                      </a:ext>
                    </a:extLst>
                  </p:cNvPr>
                  <p:cNvSpPr/>
                  <p:nvPr/>
                </p:nvSpPr>
                <p:spPr>
                  <a:xfrm>
                    <a:off x="4334551" y="747309"/>
                    <a:ext cx="377129" cy="381000"/>
                  </a:xfrm>
                  <a:prstGeom prst="ellipse">
                    <a:avLst/>
                  </a:prstGeom>
                  <a:solidFill>
                    <a:srgbClr val="FEE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火</a:t>
                    </a:r>
                    <a:endParaRPr kumimoji="1" lang="ja-JP" altLang="en-US">
                      <a:solidFill>
                        <a:schemeClr val="tx1"/>
                      </a:solidFill>
                    </a:endParaRPr>
                  </a:p>
                </p:txBody>
              </p:sp>
              <p:sp>
                <p:nvSpPr>
                  <p:cNvPr id="44" name="円/楕円 43">
                    <a:extLst>
                      <a:ext uri="{FF2B5EF4-FFF2-40B4-BE49-F238E27FC236}">
                        <a16:creationId xmlns:a16="http://schemas.microsoft.com/office/drawing/2014/main" id="{A271620D-1AF8-F54A-8A5C-B3169937993F}"/>
                      </a:ext>
                    </a:extLst>
                  </p:cNvPr>
                  <p:cNvSpPr/>
                  <p:nvPr/>
                </p:nvSpPr>
                <p:spPr>
                  <a:xfrm>
                    <a:off x="4869447" y="741336"/>
                    <a:ext cx="377129" cy="381000"/>
                  </a:xfrm>
                  <a:prstGeom prst="ellips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水</a:t>
                    </a:r>
                  </a:p>
                </p:txBody>
              </p:sp>
              <p:sp>
                <p:nvSpPr>
                  <p:cNvPr id="45" name="円/楕円 44">
                    <a:extLst>
                      <a:ext uri="{FF2B5EF4-FFF2-40B4-BE49-F238E27FC236}">
                        <a16:creationId xmlns:a16="http://schemas.microsoft.com/office/drawing/2014/main" id="{3ED94D22-7FB3-2845-B718-AA591432FB19}"/>
                      </a:ext>
                    </a:extLst>
                  </p:cNvPr>
                  <p:cNvSpPr/>
                  <p:nvPr/>
                </p:nvSpPr>
                <p:spPr>
                  <a:xfrm>
                    <a:off x="5911087" y="741971"/>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金</a:t>
                    </a:r>
                    <a:endParaRPr kumimoji="1" lang="en-US" altLang="ja-JP" dirty="0">
                      <a:solidFill>
                        <a:schemeClr val="tx1"/>
                      </a:solidFill>
                    </a:endParaRPr>
                  </a:p>
                </p:txBody>
              </p:sp>
            </p:grpSp>
          </p:grpSp>
          <p:sp>
            <p:nvSpPr>
              <p:cNvPr id="46" name="テキスト ボックス 45">
                <a:extLst>
                  <a:ext uri="{FF2B5EF4-FFF2-40B4-BE49-F238E27FC236}">
                    <a16:creationId xmlns:a16="http://schemas.microsoft.com/office/drawing/2014/main" id="{F422CBA0-BB38-B04F-A5B0-84A0299D4170}"/>
                  </a:ext>
                </a:extLst>
              </p:cNvPr>
              <p:cNvSpPr txBox="1"/>
              <p:nvPr/>
            </p:nvSpPr>
            <p:spPr>
              <a:xfrm>
                <a:off x="577095" y="5308557"/>
                <a:ext cx="5721785" cy="415498"/>
              </a:xfrm>
              <a:prstGeom prst="rect">
                <a:avLst/>
              </a:prstGeom>
              <a:noFill/>
            </p:spPr>
            <p:txBody>
              <a:bodyPr wrap="square" rtlCol="0">
                <a:spAutoFit/>
              </a:bodyPr>
              <a:lstStyle/>
              <a:p>
                <a:r>
                  <a:rPr lang="ja-JP" altLang="en-US" sz="1050">
                    <a:solidFill>
                      <a:srgbClr val="FF0000"/>
                    </a:solidFill>
                  </a:rPr>
                  <a:t>本質的に頭脳明晰で強い信念を持つ。対人的には人情に厚く、人に優しい。潜在意識には野心が強くチャンスに強い面を持つ。ご先祖様とのご縁が深く墓守役となる。</a:t>
                </a:r>
                <a:endParaRPr lang="en-US" altLang="ja-JP" sz="1050" dirty="0">
                  <a:solidFill>
                    <a:srgbClr val="FF0000"/>
                  </a:solidFill>
                </a:endParaRPr>
              </a:p>
            </p:txBody>
          </p:sp>
        </p:grpSp>
        <p:sp>
          <p:nvSpPr>
            <p:cNvPr id="52" name="テキスト ボックス 51">
              <a:extLst>
                <a:ext uri="{FF2B5EF4-FFF2-40B4-BE49-F238E27FC236}">
                  <a16:creationId xmlns:a16="http://schemas.microsoft.com/office/drawing/2014/main" id="{5A935067-3474-7240-A750-B6E691F0FA04}"/>
                </a:ext>
              </a:extLst>
            </p:cNvPr>
            <p:cNvSpPr txBox="1"/>
            <p:nvPr/>
          </p:nvSpPr>
          <p:spPr>
            <a:xfrm>
              <a:off x="3280093" y="1894465"/>
              <a:ext cx="3262432" cy="338554"/>
            </a:xfrm>
            <a:prstGeom prst="rect">
              <a:avLst/>
            </a:prstGeom>
            <a:noFill/>
          </p:spPr>
          <p:txBody>
            <a:bodyPr wrap="none" rtlCol="0">
              <a:spAutoFit/>
            </a:bodyPr>
            <a:lstStyle/>
            <a:p>
              <a:r>
                <a:rPr lang="ja-JP" altLang="en-US" sz="1600"/>
                <a:t>（大吉・中吉・小吉・小凶・凶）</a:t>
              </a:r>
              <a:endParaRPr lang="en-US" altLang="ja-JP" sz="1600" dirty="0"/>
            </a:p>
          </p:txBody>
        </p:sp>
      </p:grpSp>
      <p:grpSp>
        <p:nvGrpSpPr>
          <p:cNvPr id="3" name="グループ化 2">
            <a:extLst>
              <a:ext uri="{FF2B5EF4-FFF2-40B4-BE49-F238E27FC236}">
                <a16:creationId xmlns:a16="http://schemas.microsoft.com/office/drawing/2014/main" id="{C98DA1A7-4AC7-914B-99D0-D03A6F7EB752}"/>
              </a:ext>
            </a:extLst>
          </p:cNvPr>
          <p:cNvGrpSpPr/>
          <p:nvPr/>
        </p:nvGrpSpPr>
        <p:grpSpPr>
          <a:xfrm>
            <a:off x="539560" y="4544145"/>
            <a:ext cx="6074955" cy="1774955"/>
            <a:chOff x="539560" y="4544145"/>
            <a:chExt cx="6074955" cy="1774955"/>
          </a:xfrm>
        </p:grpSpPr>
        <p:grpSp>
          <p:nvGrpSpPr>
            <p:cNvPr id="8" name="グループ化 7">
              <a:extLst>
                <a:ext uri="{FF2B5EF4-FFF2-40B4-BE49-F238E27FC236}">
                  <a16:creationId xmlns:a16="http://schemas.microsoft.com/office/drawing/2014/main" id="{DD90344A-970C-D14C-85F5-25DDB770D6BB}"/>
                </a:ext>
              </a:extLst>
            </p:cNvPr>
            <p:cNvGrpSpPr/>
            <p:nvPr/>
          </p:nvGrpSpPr>
          <p:grpSpPr>
            <a:xfrm>
              <a:off x="539560" y="4653981"/>
              <a:ext cx="5846953" cy="1665119"/>
              <a:chOff x="481843" y="5684250"/>
              <a:chExt cx="5846953" cy="1665119"/>
            </a:xfrm>
          </p:grpSpPr>
          <p:grpSp>
            <p:nvGrpSpPr>
              <p:cNvPr id="84" name="グループ化 83">
                <a:extLst>
                  <a:ext uri="{FF2B5EF4-FFF2-40B4-BE49-F238E27FC236}">
                    <a16:creationId xmlns:a16="http://schemas.microsoft.com/office/drawing/2014/main" id="{51A8BB2A-6B86-D545-AC40-2975774E14BF}"/>
                  </a:ext>
                </a:extLst>
              </p:cNvPr>
              <p:cNvGrpSpPr/>
              <p:nvPr/>
            </p:nvGrpSpPr>
            <p:grpSpPr>
              <a:xfrm>
                <a:off x="481843" y="5684250"/>
                <a:ext cx="5697297" cy="1249907"/>
                <a:chOff x="654076" y="1397550"/>
                <a:chExt cx="5697297" cy="1249907"/>
              </a:xfrm>
            </p:grpSpPr>
            <p:grpSp>
              <p:nvGrpSpPr>
                <p:cNvPr id="85" name="グループ化 84">
                  <a:extLst>
                    <a:ext uri="{FF2B5EF4-FFF2-40B4-BE49-F238E27FC236}">
                      <a16:creationId xmlns:a16="http://schemas.microsoft.com/office/drawing/2014/main" id="{BD10B23A-E146-B347-9D0A-CFC855416901}"/>
                    </a:ext>
                  </a:extLst>
                </p:cNvPr>
                <p:cNvGrpSpPr/>
                <p:nvPr/>
              </p:nvGrpSpPr>
              <p:grpSpPr>
                <a:xfrm>
                  <a:off x="654076" y="1397550"/>
                  <a:ext cx="5697297" cy="1200329"/>
                  <a:chOff x="431653" y="1422539"/>
                  <a:chExt cx="5986852" cy="1200329"/>
                </a:xfrm>
              </p:grpSpPr>
              <p:sp>
                <p:nvSpPr>
                  <p:cNvPr id="91" name="テキスト ボックス 90">
                    <a:extLst>
                      <a:ext uri="{FF2B5EF4-FFF2-40B4-BE49-F238E27FC236}">
                        <a16:creationId xmlns:a16="http://schemas.microsoft.com/office/drawing/2014/main" id="{33DB3521-5F91-C742-B584-DCFE8E655E03}"/>
                      </a:ext>
                    </a:extLst>
                  </p:cNvPr>
                  <p:cNvSpPr txBox="1"/>
                  <p:nvPr/>
                </p:nvSpPr>
                <p:spPr>
                  <a:xfrm>
                    <a:off x="431653" y="1422539"/>
                    <a:ext cx="3131509" cy="1200329"/>
                  </a:xfrm>
                  <a:prstGeom prst="rect">
                    <a:avLst/>
                  </a:prstGeom>
                  <a:noFill/>
                </p:spPr>
                <p:txBody>
                  <a:bodyPr wrap="square" rtlCol="0">
                    <a:spAutoFit/>
                  </a:bodyPr>
                  <a:lstStyle/>
                  <a:p>
                    <a:r>
                      <a:rPr lang="ja-JP" altLang="en-US" sz="1200"/>
                      <a:t>◯　</a:t>
                    </a:r>
                    <a:r>
                      <a:rPr lang="en-US" altLang="ja-JP" sz="1200" dirty="0"/>
                      <a:t> 8 </a:t>
                    </a:r>
                    <a:r>
                      <a:rPr lang="ja-JP" altLang="en-US" sz="1200"/>
                      <a:t>　△  </a:t>
                    </a:r>
                    <a:r>
                      <a:rPr lang="en-US" altLang="ja-JP" sz="1200" dirty="0"/>
                      <a:t>3</a:t>
                    </a:r>
                    <a:r>
                      <a:rPr lang="ja-JP" altLang="en-US" sz="1200"/>
                      <a:t>・</a:t>
                    </a:r>
                    <a:r>
                      <a:rPr lang="en-US" altLang="ja-JP" sz="1200" dirty="0"/>
                      <a:t>4</a:t>
                    </a:r>
                    <a:r>
                      <a:rPr lang="ja-JP" altLang="en-US" sz="1200"/>
                      <a:t>　</a:t>
                    </a:r>
                    <a:endParaRPr kumimoji="1" lang="en-US" altLang="ja-JP" sz="1200" dirty="0"/>
                  </a:p>
                  <a:p>
                    <a:endParaRPr lang="en-US" altLang="ja-JP" sz="1200" dirty="0"/>
                  </a:p>
                  <a:p>
                    <a:r>
                      <a:rPr lang="ja-JP" altLang="en-US" sz="1200"/>
                      <a:t>本命星：九紫火星（頭脳・カリスマ）</a:t>
                    </a:r>
                    <a:endParaRPr kumimoji="1" lang="en-US" altLang="ja-JP" sz="1200" dirty="0"/>
                  </a:p>
                  <a:p>
                    <a:r>
                      <a:rPr lang="ja-JP" altLang="en-US" sz="1200"/>
                      <a:t>月命星：二黒土星（家庭・地道）</a:t>
                    </a:r>
                    <a:endParaRPr lang="en-US" altLang="ja-JP" sz="1200" dirty="0"/>
                  </a:p>
                  <a:p>
                    <a:r>
                      <a:rPr lang="ja-JP" altLang="en-US" sz="1200"/>
                      <a:t>潜在意識：七赤金星（快楽・合理）</a:t>
                    </a:r>
                    <a:endParaRPr kumimoji="1" lang="en-US" altLang="ja-JP" sz="1200" dirty="0"/>
                  </a:p>
                  <a:p>
                    <a:r>
                      <a:rPr lang="ja-JP" altLang="en-US" sz="1200"/>
                      <a:t>流れ：七赤金星（快楽・合理）</a:t>
                    </a:r>
                    <a:endParaRPr lang="en-US" altLang="ja-JP" sz="1200" dirty="0"/>
                  </a:p>
                </p:txBody>
              </p:sp>
              <p:sp>
                <p:nvSpPr>
                  <p:cNvPr id="92" name="テキスト ボックス 91">
                    <a:extLst>
                      <a:ext uri="{FF2B5EF4-FFF2-40B4-BE49-F238E27FC236}">
                        <a16:creationId xmlns:a16="http://schemas.microsoft.com/office/drawing/2014/main" id="{393FD09C-B6B7-3B4B-82FC-A65BE922D457}"/>
                      </a:ext>
                    </a:extLst>
                  </p:cNvPr>
                  <p:cNvSpPr txBox="1"/>
                  <p:nvPr/>
                </p:nvSpPr>
                <p:spPr>
                  <a:xfrm>
                    <a:off x="3997412" y="1661065"/>
                    <a:ext cx="2421093" cy="584775"/>
                  </a:xfrm>
                  <a:prstGeom prst="rect">
                    <a:avLst/>
                  </a:prstGeom>
                  <a:noFill/>
                </p:spPr>
                <p:txBody>
                  <a:bodyPr wrap="square" rtlCol="0">
                    <a:spAutoFit/>
                  </a:bodyPr>
                  <a:lstStyle/>
                  <a:p>
                    <a:r>
                      <a:rPr kumimoji="1" lang="en-US" altLang="ja-JP" sz="3200" b="1" dirty="0"/>
                      <a:t>9</a:t>
                    </a:r>
                    <a:r>
                      <a:rPr kumimoji="1" lang="ja-JP" altLang="en-US" sz="3200" b="1"/>
                      <a:t> </a:t>
                    </a:r>
                    <a:r>
                      <a:rPr lang="en-US" altLang="ja-JP" sz="3200" b="1" dirty="0"/>
                      <a:t>-</a:t>
                    </a:r>
                    <a:r>
                      <a:rPr kumimoji="1" lang="ja-JP" altLang="en-US" sz="3200" b="1"/>
                      <a:t> </a:t>
                    </a:r>
                    <a:r>
                      <a:rPr kumimoji="1" lang="en-US" altLang="ja-JP" sz="3200" b="1" dirty="0"/>
                      <a:t>2</a:t>
                    </a:r>
                    <a:r>
                      <a:rPr kumimoji="1" lang="ja-JP" altLang="en-US" sz="3200" b="1"/>
                      <a:t> </a:t>
                    </a:r>
                    <a:r>
                      <a:rPr lang="en-US" altLang="ja-JP" sz="3200" b="1" dirty="0"/>
                      <a:t>-</a:t>
                    </a:r>
                    <a:r>
                      <a:rPr kumimoji="1" lang="ja-JP" altLang="en-US" sz="3200" b="1"/>
                      <a:t> </a:t>
                    </a:r>
                    <a:r>
                      <a:rPr kumimoji="1" lang="en-US" altLang="ja-JP" sz="3200" b="1" dirty="0"/>
                      <a:t>7 - </a:t>
                    </a:r>
                    <a:r>
                      <a:rPr lang="en-US" altLang="ja-JP" sz="3200" b="1" dirty="0"/>
                      <a:t>7</a:t>
                    </a:r>
                    <a:endParaRPr kumimoji="1" lang="ja-JP" altLang="en-US" sz="3200" b="1"/>
                  </a:p>
                </p:txBody>
              </p:sp>
            </p:grpSp>
            <p:grpSp>
              <p:nvGrpSpPr>
                <p:cNvPr id="86" name="グループ化 85">
                  <a:extLst>
                    <a:ext uri="{FF2B5EF4-FFF2-40B4-BE49-F238E27FC236}">
                      <a16:creationId xmlns:a16="http://schemas.microsoft.com/office/drawing/2014/main" id="{BF61D98D-64ED-154F-B760-FEAD0ECB6207}"/>
                    </a:ext>
                  </a:extLst>
                </p:cNvPr>
                <p:cNvGrpSpPr/>
                <p:nvPr/>
              </p:nvGrpSpPr>
              <p:grpSpPr>
                <a:xfrm>
                  <a:off x="4047377" y="2260484"/>
                  <a:ext cx="1953665" cy="386973"/>
                  <a:chOff x="4334551" y="741336"/>
                  <a:chExt cx="1953665" cy="386973"/>
                </a:xfrm>
              </p:grpSpPr>
              <p:sp>
                <p:nvSpPr>
                  <p:cNvPr id="87" name="円/楕円 86">
                    <a:extLst>
                      <a:ext uri="{FF2B5EF4-FFF2-40B4-BE49-F238E27FC236}">
                        <a16:creationId xmlns:a16="http://schemas.microsoft.com/office/drawing/2014/main" id="{143C5869-079A-6D47-9C76-46B5854C13AA}"/>
                      </a:ext>
                    </a:extLst>
                  </p:cNvPr>
                  <p:cNvSpPr/>
                  <p:nvPr/>
                </p:nvSpPr>
                <p:spPr>
                  <a:xfrm>
                    <a:off x="5396248" y="741336"/>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金</a:t>
                    </a:r>
                  </a:p>
                </p:txBody>
              </p:sp>
              <p:sp>
                <p:nvSpPr>
                  <p:cNvPr id="88" name="円/楕円 87">
                    <a:extLst>
                      <a:ext uri="{FF2B5EF4-FFF2-40B4-BE49-F238E27FC236}">
                        <a16:creationId xmlns:a16="http://schemas.microsoft.com/office/drawing/2014/main" id="{227BA247-D779-3048-B49D-97FE1A06EEE5}"/>
                      </a:ext>
                    </a:extLst>
                  </p:cNvPr>
                  <p:cNvSpPr/>
                  <p:nvPr/>
                </p:nvSpPr>
                <p:spPr>
                  <a:xfrm>
                    <a:off x="4334551" y="747309"/>
                    <a:ext cx="377129" cy="381000"/>
                  </a:xfrm>
                  <a:prstGeom prst="ellipse">
                    <a:avLst/>
                  </a:prstGeom>
                  <a:solidFill>
                    <a:srgbClr val="FEE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火</a:t>
                    </a:r>
                    <a:endParaRPr kumimoji="1" lang="ja-JP" altLang="en-US">
                      <a:solidFill>
                        <a:schemeClr val="tx1"/>
                      </a:solidFill>
                    </a:endParaRPr>
                  </a:p>
                </p:txBody>
              </p:sp>
              <p:sp>
                <p:nvSpPr>
                  <p:cNvPr id="89" name="円/楕円 88">
                    <a:extLst>
                      <a:ext uri="{FF2B5EF4-FFF2-40B4-BE49-F238E27FC236}">
                        <a16:creationId xmlns:a16="http://schemas.microsoft.com/office/drawing/2014/main" id="{259F967E-4038-C24E-B0EE-1F463980D408}"/>
                      </a:ext>
                    </a:extLst>
                  </p:cNvPr>
                  <p:cNvSpPr/>
                  <p:nvPr/>
                </p:nvSpPr>
                <p:spPr>
                  <a:xfrm>
                    <a:off x="4869447" y="741336"/>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土</a:t>
                    </a:r>
                  </a:p>
                </p:txBody>
              </p:sp>
              <p:sp>
                <p:nvSpPr>
                  <p:cNvPr id="90" name="円/楕円 89">
                    <a:extLst>
                      <a:ext uri="{FF2B5EF4-FFF2-40B4-BE49-F238E27FC236}">
                        <a16:creationId xmlns:a16="http://schemas.microsoft.com/office/drawing/2014/main" id="{6F51AB75-A9CA-1746-9B0A-065A3AF6F13B}"/>
                      </a:ext>
                    </a:extLst>
                  </p:cNvPr>
                  <p:cNvSpPr/>
                  <p:nvPr/>
                </p:nvSpPr>
                <p:spPr>
                  <a:xfrm>
                    <a:off x="5911087" y="741971"/>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金</a:t>
                    </a:r>
                    <a:endParaRPr kumimoji="1" lang="en-US" altLang="ja-JP" dirty="0">
                      <a:solidFill>
                        <a:schemeClr val="tx1"/>
                      </a:solidFill>
                    </a:endParaRPr>
                  </a:p>
                </p:txBody>
              </p:sp>
            </p:grpSp>
          </p:grpSp>
          <p:sp>
            <p:nvSpPr>
              <p:cNvPr id="49" name="テキスト ボックス 48">
                <a:extLst>
                  <a:ext uri="{FF2B5EF4-FFF2-40B4-BE49-F238E27FC236}">
                    <a16:creationId xmlns:a16="http://schemas.microsoft.com/office/drawing/2014/main" id="{59FD2299-5064-C74E-B3A7-EA38E0AEA658}"/>
                  </a:ext>
                </a:extLst>
              </p:cNvPr>
              <p:cNvSpPr txBox="1"/>
              <p:nvPr/>
            </p:nvSpPr>
            <p:spPr>
              <a:xfrm>
                <a:off x="607011" y="6933871"/>
                <a:ext cx="5721785" cy="415498"/>
              </a:xfrm>
              <a:prstGeom prst="rect">
                <a:avLst/>
              </a:prstGeom>
              <a:noFill/>
            </p:spPr>
            <p:txBody>
              <a:bodyPr wrap="square" rtlCol="0">
                <a:spAutoFit/>
              </a:bodyPr>
              <a:lstStyle/>
              <a:p>
                <a:r>
                  <a:rPr lang="ja-JP" altLang="en-US" sz="1050">
                    <a:solidFill>
                      <a:srgbClr val="FF0000"/>
                    </a:solidFill>
                  </a:rPr>
                  <a:t>本質的に頭脳明晰で目立つ存在。対人的には家庭的で堅実。潜在意識には金運に恵まれドライな気質を持ちその傾向は強い。</a:t>
                </a:r>
                <a:endParaRPr lang="en-US" altLang="ja-JP" sz="1050" dirty="0">
                  <a:solidFill>
                    <a:srgbClr val="FF0000"/>
                  </a:solidFill>
                </a:endParaRPr>
              </a:p>
            </p:txBody>
          </p:sp>
        </p:grpSp>
        <p:sp>
          <p:nvSpPr>
            <p:cNvPr id="53" name="テキスト ボックス 52">
              <a:extLst>
                <a:ext uri="{FF2B5EF4-FFF2-40B4-BE49-F238E27FC236}">
                  <a16:creationId xmlns:a16="http://schemas.microsoft.com/office/drawing/2014/main" id="{39D4CB9C-D301-8644-BEA4-6390AF7CD639}"/>
                </a:ext>
              </a:extLst>
            </p:cNvPr>
            <p:cNvSpPr txBox="1"/>
            <p:nvPr/>
          </p:nvSpPr>
          <p:spPr>
            <a:xfrm>
              <a:off x="3352083" y="4544145"/>
              <a:ext cx="3262432" cy="338554"/>
            </a:xfrm>
            <a:prstGeom prst="rect">
              <a:avLst/>
            </a:prstGeom>
            <a:noFill/>
          </p:spPr>
          <p:txBody>
            <a:bodyPr wrap="none" rtlCol="0">
              <a:spAutoFit/>
            </a:bodyPr>
            <a:lstStyle/>
            <a:p>
              <a:r>
                <a:rPr lang="ja-JP" altLang="en-US" sz="1600"/>
                <a:t>（大吉・中吉・小吉・小凶・凶）</a:t>
              </a:r>
              <a:endParaRPr lang="en-US" altLang="ja-JP" sz="1600" dirty="0"/>
            </a:p>
          </p:txBody>
        </p:sp>
      </p:grpSp>
      <p:grpSp>
        <p:nvGrpSpPr>
          <p:cNvPr id="4" name="グループ化 3">
            <a:extLst>
              <a:ext uri="{FF2B5EF4-FFF2-40B4-BE49-F238E27FC236}">
                <a16:creationId xmlns:a16="http://schemas.microsoft.com/office/drawing/2014/main" id="{B1E2B2EB-D3E3-954C-8329-883DE0530B2B}"/>
              </a:ext>
            </a:extLst>
          </p:cNvPr>
          <p:cNvGrpSpPr/>
          <p:nvPr/>
        </p:nvGrpSpPr>
        <p:grpSpPr>
          <a:xfrm>
            <a:off x="552663" y="7120477"/>
            <a:ext cx="6124870" cy="1952742"/>
            <a:chOff x="552663" y="7120477"/>
            <a:chExt cx="6124870" cy="1952742"/>
          </a:xfrm>
        </p:grpSpPr>
        <p:grpSp>
          <p:nvGrpSpPr>
            <p:cNvPr id="7" name="グループ化 6">
              <a:extLst>
                <a:ext uri="{FF2B5EF4-FFF2-40B4-BE49-F238E27FC236}">
                  <a16:creationId xmlns:a16="http://schemas.microsoft.com/office/drawing/2014/main" id="{DFCC5C1F-CFCD-774A-8081-87290226C65E}"/>
                </a:ext>
              </a:extLst>
            </p:cNvPr>
            <p:cNvGrpSpPr/>
            <p:nvPr/>
          </p:nvGrpSpPr>
          <p:grpSpPr>
            <a:xfrm>
              <a:off x="552663" y="7303892"/>
              <a:ext cx="5752674" cy="1769327"/>
              <a:chOff x="546206" y="7543517"/>
              <a:chExt cx="5752674" cy="1769327"/>
            </a:xfrm>
          </p:grpSpPr>
          <p:grpSp>
            <p:nvGrpSpPr>
              <p:cNvPr id="95" name="グループ化 94">
                <a:extLst>
                  <a:ext uri="{FF2B5EF4-FFF2-40B4-BE49-F238E27FC236}">
                    <a16:creationId xmlns:a16="http://schemas.microsoft.com/office/drawing/2014/main" id="{6A01A552-D6A1-4A4D-8346-51012361C0AA}"/>
                  </a:ext>
                </a:extLst>
              </p:cNvPr>
              <p:cNvGrpSpPr/>
              <p:nvPr/>
            </p:nvGrpSpPr>
            <p:grpSpPr>
              <a:xfrm>
                <a:off x="601584" y="7543517"/>
                <a:ext cx="5697296" cy="1249907"/>
                <a:chOff x="654077" y="1397550"/>
                <a:chExt cx="5697296" cy="1249907"/>
              </a:xfrm>
            </p:grpSpPr>
            <p:grpSp>
              <p:nvGrpSpPr>
                <p:cNvPr id="96" name="グループ化 95">
                  <a:extLst>
                    <a:ext uri="{FF2B5EF4-FFF2-40B4-BE49-F238E27FC236}">
                      <a16:creationId xmlns:a16="http://schemas.microsoft.com/office/drawing/2014/main" id="{1C1BCA5A-A6D2-8441-9E10-1A2C3350E181}"/>
                    </a:ext>
                  </a:extLst>
                </p:cNvPr>
                <p:cNvGrpSpPr/>
                <p:nvPr/>
              </p:nvGrpSpPr>
              <p:grpSpPr>
                <a:xfrm>
                  <a:off x="654077" y="1397550"/>
                  <a:ext cx="5697296" cy="1200329"/>
                  <a:chOff x="431654" y="1422539"/>
                  <a:chExt cx="5986851" cy="1200329"/>
                </a:xfrm>
              </p:grpSpPr>
              <p:sp>
                <p:nvSpPr>
                  <p:cNvPr id="102" name="テキスト ボックス 101">
                    <a:extLst>
                      <a:ext uri="{FF2B5EF4-FFF2-40B4-BE49-F238E27FC236}">
                        <a16:creationId xmlns:a16="http://schemas.microsoft.com/office/drawing/2014/main" id="{DCDC75C9-EE73-A64D-AF83-397C77D2A108}"/>
                      </a:ext>
                    </a:extLst>
                  </p:cNvPr>
                  <p:cNvSpPr txBox="1"/>
                  <p:nvPr/>
                </p:nvSpPr>
                <p:spPr>
                  <a:xfrm>
                    <a:off x="431654" y="1422539"/>
                    <a:ext cx="3005682" cy="1200329"/>
                  </a:xfrm>
                  <a:prstGeom prst="rect">
                    <a:avLst/>
                  </a:prstGeom>
                  <a:noFill/>
                </p:spPr>
                <p:txBody>
                  <a:bodyPr wrap="square" rtlCol="0">
                    <a:spAutoFit/>
                  </a:bodyPr>
                  <a:lstStyle/>
                  <a:p>
                    <a:r>
                      <a:rPr lang="ja-JP" altLang="en-US" sz="1200"/>
                      <a:t>◯　</a:t>
                    </a:r>
                    <a:r>
                      <a:rPr lang="en-US" altLang="ja-JP" sz="1200" dirty="0"/>
                      <a:t> 4 </a:t>
                    </a:r>
                    <a:r>
                      <a:rPr lang="ja-JP" altLang="en-US" sz="1200"/>
                      <a:t>　△  </a:t>
                    </a:r>
                    <a:r>
                      <a:rPr lang="en-US" altLang="ja-JP" sz="1200" dirty="0"/>
                      <a:t>2</a:t>
                    </a:r>
                    <a:r>
                      <a:rPr lang="ja-JP" altLang="en-US" sz="1200"/>
                      <a:t>・</a:t>
                    </a:r>
                    <a:r>
                      <a:rPr lang="en-US" altLang="ja-JP" sz="1200" dirty="0"/>
                      <a:t>8</a:t>
                    </a:r>
                    <a:r>
                      <a:rPr lang="ja-JP" altLang="en-US" sz="1200"/>
                      <a:t>　</a:t>
                    </a:r>
                    <a:endParaRPr lang="en-US" altLang="ja-JP" sz="1200" dirty="0"/>
                  </a:p>
                  <a:p>
                    <a:endParaRPr lang="en-US" altLang="ja-JP" sz="1200" dirty="0"/>
                  </a:p>
                  <a:p>
                    <a:r>
                      <a:rPr lang="ja-JP" altLang="en-US" sz="1200"/>
                      <a:t>本命星：九紫火星（頭脳・カリスマ）</a:t>
                    </a:r>
                    <a:endParaRPr lang="en-US" altLang="ja-JP" sz="1200" dirty="0"/>
                  </a:p>
                  <a:p>
                    <a:r>
                      <a:rPr lang="ja-JP" altLang="en-US" sz="1200"/>
                      <a:t>月命星：三碧木星（健康・明るさ）</a:t>
                    </a:r>
                    <a:endParaRPr lang="en-US" altLang="ja-JP" sz="1200" dirty="0"/>
                  </a:p>
                  <a:p>
                    <a:r>
                      <a:rPr lang="ja-JP" altLang="en-US" sz="1200"/>
                      <a:t>潜在意識：六白金星（仕事・ルール）</a:t>
                    </a:r>
                    <a:endParaRPr kumimoji="1" lang="en-US" altLang="ja-JP" sz="1200" dirty="0"/>
                  </a:p>
                  <a:p>
                    <a:r>
                      <a:rPr lang="ja-JP" altLang="en-US" sz="1200"/>
                      <a:t>流れ：八白土星（チャンス・変化）</a:t>
                    </a:r>
                    <a:endParaRPr lang="en-US" altLang="ja-JP" sz="1200" dirty="0"/>
                  </a:p>
                </p:txBody>
              </p:sp>
              <p:sp>
                <p:nvSpPr>
                  <p:cNvPr id="103" name="テキスト ボックス 102">
                    <a:extLst>
                      <a:ext uri="{FF2B5EF4-FFF2-40B4-BE49-F238E27FC236}">
                        <a16:creationId xmlns:a16="http://schemas.microsoft.com/office/drawing/2014/main" id="{7C8DF75B-1388-DD47-9948-290BB3B8590A}"/>
                      </a:ext>
                    </a:extLst>
                  </p:cNvPr>
                  <p:cNvSpPr txBox="1"/>
                  <p:nvPr/>
                </p:nvSpPr>
                <p:spPr>
                  <a:xfrm>
                    <a:off x="3997412" y="1661065"/>
                    <a:ext cx="2421093" cy="584775"/>
                  </a:xfrm>
                  <a:prstGeom prst="rect">
                    <a:avLst/>
                  </a:prstGeom>
                  <a:noFill/>
                </p:spPr>
                <p:txBody>
                  <a:bodyPr wrap="square" rtlCol="0">
                    <a:spAutoFit/>
                  </a:bodyPr>
                  <a:lstStyle/>
                  <a:p>
                    <a:r>
                      <a:rPr kumimoji="1" lang="en-US" altLang="ja-JP" sz="3200" b="1" dirty="0"/>
                      <a:t>9</a:t>
                    </a:r>
                    <a:r>
                      <a:rPr kumimoji="1" lang="ja-JP" altLang="en-US" sz="3200" b="1"/>
                      <a:t> </a:t>
                    </a:r>
                    <a:r>
                      <a:rPr lang="en-US" altLang="ja-JP" sz="3200" b="1" dirty="0"/>
                      <a:t>-</a:t>
                    </a:r>
                    <a:r>
                      <a:rPr kumimoji="1" lang="ja-JP" altLang="en-US" sz="3200" b="1"/>
                      <a:t> </a:t>
                    </a:r>
                    <a:r>
                      <a:rPr lang="en-US" altLang="ja-JP" sz="3200" b="1" dirty="0"/>
                      <a:t>3</a:t>
                    </a:r>
                    <a:r>
                      <a:rPr kumimoji="1" lang="ja-JP" altLang="en-US" sz="3200" b="1"/>
                      <a:t> </a:t>
                    </a:r>
                    <a:r>
                      <a:rPr lang="en-US" altLang="ja-JP" sz="3200" b="1" dirty="0"/>
                      <a:t>-</a:t>
                    </a:r>
                    <a:r>
                      <a:rPr kumimoji="1" lang="ja-JP" altLang="en-US" sz="3200" b="1"/>
                      <a:t> </a:t>
                    </a:r>
                    <a:r>
                      <a:rPr lang="en-US" altLang="ja-JP" sz="3200" b="1" dirty="0"/>
                      <a:t>6</a:t>
                    </a:r>
                    <a:r>
                      <a:rPr kumimoji="1" lang="en-US" altLang="ja-JP" sz="3200" b="1" dirty="0"/>
                      <a:t> - 8</a:t>
                    </a:r>
                    <a:endParaRPr kumimoji="1" lang="ja-JP" altLang="en-US" sz="3200" b="1"/>
                  </a:p>
                </p:txBody>
              </p:sp>
            </p:grpSp>
            <p:grpSp>
              <p:nvGrpSpPr>
                <p:cNvPr id="97" name="グループ化 96">
                  <a:extLst>
                    <a:ext uri="{FF2B5EF4-FFF2-40B4-BE49-F238E27FC236}">
                      <a16:creationId xmlns:a16="http://schemas.microsoft.com/office/drawing/2014/main" id="{5BD20B8A-2530-EC43-A261-7FBEF9481AD5}"/>
                    </a:ext>
                  </a:extLst>
                </p:cNvPr>
                <p:cNvGrpSpPr/>
                <p:nvPr/>
              </p:nvGrpSpPr>
              <p:grpSpPr>
                <a:xfrm>
                  <a:off x="4047377" y="2260484"/>
                  <a:ext cx="1953665" cy="386973"/>
                  <a:chOff x="4334551" y="741336"/>
                  <a:chExt cx="1953665" cy="386973"/>
                </a:xfrm>
              </p:grpSpPr>
              <p:sp>
                <p:nvSpPr>
                  <p:cNvPr id="98" name="円/楕円 97">
                    <a:extLst>
                      <a:ext uri="{FF2B5EF4-FFF2-40B4-BE49-F238E27FC236}">
                        <a16:creationId xmlns:a16="http://schemas.microsoft.com/office/drawing/2014/main" id="{5409E1AA-CB03-E249-8DBD-014CC809D051}"/>
                      </a:ext>
                    </a:extLst>
                  </p:cNvPr>
                  <p:cNvSpPr/>
                  <p:nvPr/>
                </p:nvSpPr>
                <p:spPr>
                  <a:xfrm>
                    <a:off x="5396248" y="741336"/>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金</a:t>
                    </a:r>
                  </a:p>
                </p:txBody>
              </p:sp>
              <p:sp>
                <p:nvSpPr>
                  <p:cNvPr id="99" name="円/楕円 98">
                    <a:extLst>
                      <a:ext uri="{FF2B5EF4-FFF2-40B4-BE49-F238E27FC236}">
                        <a16:creationId xmlns:a16="http://schemas.microsoft.com/office/drawing/2014/main" id="{3DDBA27D-1E7B-D44A-A8E6-EAD6940ED396}"/>
                      </a:ext>
                    </a:extLst>
                  </p:cNvPr>
                  <p:cNvSpPr/>
                  <p:nvPr/>
                </p:nvSpPr>
                <p:spPr>
                  <a:xfrm>
                    <a:off x="4334551" y="747309"/>
                    <a:ext cx="377129" cy="381000"/>
                  </a:xfrm>
                  <a:prstGeom prst="ellipse">
                    <a:avLst/>
                  </a:prstGeom>
                  <a:solidFill>
                    <a:srgbClr val="FEE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火</a:t>
                    </a:r>
                    <a:endParaRPr kumimoji="1" lang="ja-JP" altLang="en-US">
                      <a:solidFill>
                        <a:schemeClr val="tx1"/>
                      </a:solidFill>
                    </a:endParaRPr>
                  </a:p>
                </p:txBody>
              </p:sp>
              <p:sp>
                <p:nvSpPr>
                  <p:cNvPr id="100" name="円/楕円 99">
                    <a:extLst>
                      <a:ext uri="{FF2B5EF4-FFF2-40B4-BE49-F238E27FC236}">
                        <a16:creationId xmlns:a16="http://schemas.microsoft.com/office/drawing/2014/main" id="{786F1F6E-6790-4D42-B9CD-6A22504FBB36}"/>
                      </a:ext>
                    </a:extLst>
                  </p:cNvPr>
                  <p:cNvSpPr/>
                  <p:nvPr/>
                </p:nvSpPr>
                <p:spPr>
                  <a:xfrm>
                    <a:off x="4869447" y="741336"/>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木</a:t>
                    </a:r>
                    <a:endParaRPr kumimoji="1" lang="ja-JP" altLang="en-US">
                      <a:solidFill>
                        <a:schemeClr val="tx1"/>
                      </a:solidFill>
                    </a:endParaRPr>
                  </a:p>
                </p:txBody>
              </p:sp>
              <p:sp>
                <p:nvSpPr>
                  <p:cNvPr id="101" name="円/楕円 100">
                    <a:extLst>
                      <a:ext uri="{FF2B5EF4-FFF2-40B4-BE49-F238E27FC236}">
                        <a16:creationId xmlns:a16="http://schemas.microsoft.com/office/drawing/2014/main" id="{7B4ADAFB-F836-5544-A22D-1F25ED81B480}"/>
                      </a:ext>
                    </a:extLst>
                  </p:cNvPr>
                  <p:cNvSpPr/>
                  <p:nvPr/>
                </p:nvSpPr>
                <p:spPr>
                  <a:xfrm>
                    <a:off x="5911087" y="741971"/>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土</a:t>
                    </a:r>
                    <a:endParaRPr kumimoji="1" lang="en-US" altLang="ja-JP" dirty="0">
                      <a:solidFill>
                        <a:schemeClr val="tx1"/>
                      </a:solidFill>
                    </a:endParaRPr>
                  </a:p>
                </p:txBody>
              </p:sp>
            </p:grpSp>
          </p:grpSp>
          <p:sp>
            <p:nvSpPr>
              <p:cNvPr id="48" name="テキスト ボックス 47">
                <a:extLst>
                  <a:ext uri="{FF2B5EF4-FFF2-40B4-BE49-F238E27FC236}">
                    <a16:creationId xmlns:a16="http://schemas.microsoft.com/office/drawing/2014/main" id="{28CE0323-7848-D74C-B10F-DB424610EEF7}"/>
                  </a:ext>
                </a:extLst>
              </p:cNvPr>
              <p:cNvSpPr txBox="1"/>
              <p:nvPr/>
            </p:nvSpPr>
            <p:spPr>
              <a:xfrm>
                <a:off x="546206" y="8897346"/>
                <a:ext cx="5721785" cy="415498"/>
              </a:xfrm>
              <a:prstGeom prst="rect">
                <a:avLst/>
              </a:prstGeom>
              <a:noFill/>
            </p:spPr>
            <p:txBody>
              <a:bodyPr wrap="square" rtlCol="0">
                <a:spAutoFit/>
              </a:bodyPr>
              <a:lstStyle/>
              <a:p>
                <a:r>
                  <a:rPr lang="ja-JP" altLang="en-US" sz="1050">
                    <a:solidFill>
                      <a:srgbClr val="FF0000"/>
                    </a:solidFill>
                  </a:rPr>
                  <a:t>本質的に頭脳明晰で目立つ存在。対人的には明るく前向き。潜在意識には仕事熱心でルールを重んじる面がある。野心が強くチャンスをつかむ力を持つ。</a:t>
                </a:r>
                <a:endParaRPr lang="en-US" altLang="ja-JP" sz="1050" dirty="0">
                  <a:solidFill>
                    <a:srgbClr val="FF0000"/>
                  </a:solidFill>
                </a:endParaRPr>
              </a:p>
            </p:txBody>
          </p:sp>
        </p:grpSp>
        <p:sp>
          <p:nvSpPr>
            <p:cNvPr id="54" name="テキスト ボックス 53">
              <a:extLst>
                <a:ext uri="{FF2B5EF4-FFF2-40B4-BE49-F238E27FC236}">
                  <a16:creationId xmlns:a16="http://schemas.microsoft.com/office/drawing/2014/main" id="{4A62D854-417A-F448-B2B2-6340CC29F7AE}"/>
                </a:ext>
              </a:extLst>
            </p:cNvPr>
            <p:cNvSpPr txBox="1"/>
            <p:nvPr/>
          </p:nvSpPr>
          <p:spPr>
            <a:xfrm>
              <a:off x="3415101" y="7120477"/>
              <a:ext cx="3262432" cy="338554"/>
            </a:xfrm>
            <a:prstGeom prst="rect">
              <a:avLst/>
            </a:prstGeom>
            <a:noFill/>
          </p:spPr>
          <p:txBody>
            <a:bodyPr wrap="none" rtlCol="0">
              <a:spAutoFit/>
            </a:bodyPr>
            <a:lstStyle/>
            <a:p>
              <a:r>
                <a:rPr lang="ja-JP" altLang="en-US" sz="1600"/>
                <a:t>（大吉・中吉・小吉・小凶・凶）</a:t>
              </a:r>
              <a:endParaRPr lang="en-US" altLang="ja-JP" sz="1600" dirty="0"/>
            </a:p>
          </p:txBody>
        </p:sp>
      </p:grpSp>
    </p:spTree>
    <p:extLst>
      <p:ext uri="{BB962C8B-B14F-4D97-AF65-F5344CB8AC3E}">
        <p14:creationId xmlns:p14="http://schemas.microsoft.com/office/powerpoint/2010/main" val="2613263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テキスト ボックス 68">
            <a:extLst>
              <a:ext uri="{FF2B5EF4-FFF2-40B4-BE49-F238E27FC236}">
                <a16:creationId xmlns:a16="http://schemas.microsoft.com/office/drawing/2014/main" id="{E76B8734-3799-0C47-9A4F-B5DE923C10B8}"/>
              </a:ext>
            </a:extLst>
          </p:cNvPr>
          <p:cNvSpPr txBox="1"/>
          <p:nvPr/>
        </p:nvSpPr>
        <p:spPr>
          <a:xfrm>
            <a:off x="5266220" y="152303"/>
            <a:ext cx="1460656" cy="253916"/>
          </a:xfrm>
          <a:prstGeom prst="rect">
            <a:avLst/>
          </a:prstGeom>
          <a:noFill/>
        </p:spPr>
        <p:txBody>
          <a:bodyPr wrap="none" rtlCol="0">
            <a:spAutoFit/>
          </a:bodyPr>
          <a:lstStyle/>
          <a:p>
            <a:r>
              <a:rPr kumimoji="1" lang="ja-JP" altLang="en-US" sz="1050"/>
              <a:t>九星氣学 </a:t>
            </a:r>
            <a:r>
              <a:rPr kumimoji="1" lang="en-US" altLang="ja-JP" sz="1050" dirty="0"/>
              <a:t>81</a:t>
            </a:r>
            <a:r>
              <a:rPr kumimoji="1" lang="ja-JP" altLang="en-US" sz="1050"/>
              <a:t> 性格一覧</a:t>
            </a:r>
          </a:p>
        </p:txBody>
      </p:sp>
      <p:sp>
        <p:nvSpPr>
          <p:cNvPr id="70" name="スライド番号プレースホルダー 3">
            <a:extLst>
              <a:ext uri="{FF2B5EF4-FFF2-40B4-BE49-F238E27FC236}">
                <a16:creationId xmlns:a16="http://schemas.microsoft.com/office/drawing/2014/main" id="{8612D9B8-9FCB-6640-8AC6-49A3ECEEDC81}"/>
              </a:ext>
            </a:extLst>
          </p:cNvPr>
          <p:cNvSpPr>
            <a:spLocks noGrp="1"/>
          </p:cNvSpPr>
          <p:nvPr>
            <p:ph type="sldNum" sz="quarter" idx="12"/>
          </p:nvPr>
        </p:nvSpPr>
        <p:spPr>
          <a:xfrm>
            <a:off x="4843463" y="9181397"/>
            <a:ext cx="1543050" cy="527403"/>
          </a:xfrm>
        </p:spPr>
        <p:txBody>
          <a:bodyPr/>
          <a:lstStyle/>
          <a:p>
            <a:fld id="{1D026AE3-2BCD-4743-B55E-347788B72823}" type="slidenum">
              <a:rPr kumimoji="1" lang="ja-JP" altLang="en-US" smtClean="0"/>
              <a:t>26</a:t>
            </a:fld>
            <a:endParaRPr kumimoji="1" lang="ja-JP" altLang="en-US"/>
          </a:p>
        </p:txBody>
      </p:sp>
      <p:grpSp>
        <p:nvGrpSpPr>
          <p:cNvPr id="3" name="グループ化 2">
            <a:extLst>
              <a:ext uri="{FF2B5EF4-FFF2-40B4-BE49-F238E27FC236}">
                <a16:creationId xmlns:a16="http://schemas.microsoft.com/office/drawing/2014/main" id="{9DFE8A0B-F85E-D741-885E-090D691B2C6F}"/>
              </a:ext>
            </a:extLst>
          </p:cNvPr>
          <p:cNvGrpSpPr/>
          <p:nvPr/>
        </p:nvGrpSpPr>
        <p:grpSpPr>
          <a:xfrm>
            <a:off x="614624" y="1894465"/>
            <a:ext cx="5927901" cy="1699617"/>
            <a:chOff x="614624" y="1894465"/>
            <a:chExt cx="5927901" cy="1699617"/>
          </a:xfrm>
        </p:grpSpPr>
        <p:grpSp>
          <p:nvGrpSpPr>
            <p:cNvPr id="71" name="グループ化 70">
              <a:extLst>
                <a:ext uri="{FF2B5EF4-FFF2-40B4-BE49-F238E27FC236}">
                  <a16:creationId xmlns:a16="http://schemas.microsoft.com/office/drawing/2014/main" id="{EAF89AE7-785F-FC41-806B-C8AE193E2FF9}"/>
                </a:ext>
              </a:extLst>
            </p:cNvPr>
            <p:cNvGrpSpPr/>
            <p:nvPr/>
          </p:nvGrpSpPr>
          <p:grpSpPr>
            <a:xfrm>
              <a:off x="614624" y="1895527"/>
              <a:ext cx="5771889" cy="1698555"/>
              <a:chOff x="515325" y="3906454"/>
              <a:chExt cx="5771889" cy="1698555"/>
            </a:xfrm>
          </p:grpSpPr>
          <p:grpSp>
            <p:nvGrpSpPr>
              <p:cNvPr id="72" name="グループ化 71">
                <a:extLst>
                  <a:ext uri="{FF2B5EF4-FFF2-40B4-BE49-F238E27FC236}">
                    <a16:creationId xmlns:a16="http://schemas.microsoft.com/office/drawing/2014/main" id="{F852CDF5-B98D-6146-A660-6B61ABF5165C}"/>
                  </a:ext>
                </a:extLst>
              </p:cNvPr>
              <p:cNvGrpSpPr/>
              <p:nvPr/>
            </p:nvGrpSpPr>
            <p:grpSpPr>
              <a:xfrm>
                <a:off x="589917" y="3906454"/>
                <a:ext cx="5697297" cy="1262409"/>
                <a:chOff x="654076" y="1397550"/>
                <a:chExt cx="5697297" cy="1262409"/>
              </a:xfrm>
            </p:grpSpPr>
            <p:grpSp>
              <p:nvGrpSpPr>
                <p:cNvPr id="74" name="グループ化 73">
                  <a:extLst>
                    <a:ext uri="{FF2B5EF4-FFF2-40B4-BE49-F238E27FC236}">
                      <a16:creationId xmlns:a16="http://schemas.microsoft.com/office/drawing/2014/main" id="{31320EBB-8619-AF44-9332-A8E8D45401C4}"/>
                    </a:ext>
                  </a:extLst>
                </p:cNvPr>
                <p:cNvGrpSpPr/>
                <p:nvPr/>
              </p:nvGrpSpPr>
              <p:grpSpPr>
                <a:xfrm>
                  <a:off x="654076" y="1397550"/>
                  <a:ext cx="5697297" cy="1200329"/>
                  <a:chOff x="431653" y="1422539"/>
                  <a:chExt cx="5986852" cy="1200329"/>
                </a:xfrm>
              </p:grpSpPr>
              <p:sp>
                <p:nvSpPr>
                  <p:cNvPr id="80" name="テキスト ボックス 79">
                    <a:extLst>
                      <a:ext uri="{FF2B5EF4-FFF2-40B4-BE49-F238E27FC236}">
                        <a16:creationId xmlns:a16="http://schemas.microsoft.com/office/drawing/2014/main" id="{ACDD84F3-716E-D044-8FCB-36A1AB4CCD9C}"/>
                      </a:ext>
                    </a:extLst>
                  </p:cNvPr>
                  <p:cNvSpPr txBox="1"/>
                  <p:nvPr/>
                </p:nvSpPr>
                <p:spPr>
                  <a:xfrm>
                    <a:off x="431653" y="1422539"/>
                    <a:ext cx="3079628" cy="1200329"/>
                  </a:xfrm>
                  <a:prstGeom prst="rect">
                    <a:avLst/>
                  </a:prstGeom>
                  <a:noFill/>
                </p:spPr>
                <p:txBody>
                  <a:bodyPr wrap="square" rtlCol="0">
                    <a:spAutoFit/>
                  </a:bodyPr>
                  <a:lstStyle/>
                  <a:p>
                    <a:r>
                      <a:rPr lang="ja-JP" altLang="en-US" sz="1200"/>
                      <a:t>◯　</a:t>
                    </a:r>
                    <a:r>
                      <a:rPr lang="en-US" altLang="ja-JP" sz="1200" dirty="0"/>
                      <a:t> 3 </a:t>
                    </a:r>
                    <a:r>
                      <a:rPr lang="ja-JP" altLang="en-US" sz="1200"/>
                      <a:t>　△  </a:t>
                    </a:r>
                    <a:r>
                      <a:rPr lang="en-US" altLang="ja-JP" sz="1200" dirty="0"/>
                      <a:t>2</a:t>
                    </a:r>
                    <a:r>
                      <a:rPr lang="ja-JP" altLang="en-US" sz="1200"/>
                      <a:t>・</a:t>
                    </a:r>
                    <a:r>
                      <a:rPr lang="en-US" altLang="ja-JP" sz="1200" dirty="0"/>
                      <a:t>8</a:t>
                    </a:r>
                    <a:endParaRPr kumimoji="1" lang="en-US" altLang="ja-JP" sz="1200" dirty="0"/>
                  </a:p>
                  <a:p>
                    <a:endParaRPr lang="en-US" altLang="ja-JP" sz="1200" dirty="0"/>
                  </a:p>
                  <a:p>
                    <a:r>
                      <a:rPr lang="ja-JP" altLang="en-US" sz="1200"/>
                      <a:t>本命星：九紫火星（頭脳・カリスマ）</a:t>
                    </a:r>
                    <a:endParaRPr kumimoji="1" lang="en-US" altLang="ja-JP" sz="1200" dirty="0"/>
                  </a:p>
                  <a:p>
                    <a:r>
                      <a:rPr lang="ja-JP" altLang="en-US" sz="1200"/>
                      <a:t>月命星：四緑木星（人気・体裁）</a:t>
                    </a:r>
                    <a:endParaRPr lang="en-US" altLang="ja-JP" sz="1200" dirty="0"/>
                  </a:p>
                  <a:p>
                    <a:r>
                      <a:rPr lang="ja-JP" altLang="en-US" sz="1200"/>
                      <a:t>潜在意識：五黄土星（支配・リーダー）</a:t>
                    </a:r>
                    <a:endParaRPr kumimoji="1" lang="en-US" altLang="ja-JP" sz="1200" dirty="0"/>
                  </a:p>
                  <a:p>
                    <a:r>
                      <a:rPr lang="ja-JP" altLang="en-US" sz="1200"/>
                      <a:t>流れ：九紫火星（頭脳・カリスマ）</a:t>
                    </a:r>
                    <a:endParaRPr lang="en-US" altLang="ja-JP" sz="1200" dirty="0"/>
                  </a:p>
                </p:txBody>
              </p:sp>
              <p:sp>
                <p:nvSpPr>
                  <p:cNvPr id="81" name="テキスト ボックス 80">
                    <a:extLst>
                      <a:ext uri="{FF2B5EF4-FFF2-40B4-BE49-F238E27FC236}">
                        <a16:creationId xmlns:a16="http://schemas.microsoft.com/office/drawing/2014/main" id="{AC27A17B-1CE1-F747-9E00-5270F90D666D}"/>
                      </a:ext>
                    </a:extLst>
                  </p:cNvPr>
                  <p:cNvSpPr txBox="1"/>
                  <p:nvPr/>
                </p:nvSpPr>
                <p:spPr>
                  <a:xfrm>
                    <a:off x="3997412" y="1661065"/>
                    <a:ext cx="2421093" cy="584775"/>
                  </a:xfrm>
                  <a:prstGeom prst="rect">
                    <a:avLst/>
                  </a:prstGeom>
                  <a:noFill/>
                </p:spPr>
                <p:txBody>
                  <a:bodyPr wrap="square" rtlCol="0">
                    <a:spAutoFit/>
                  </a:bodyPr>
                  <a:lstStyle/>
                  <a:p>
                    <a:r>
                      <a:rPr kumimoji="1" lang="en-US" altLang="ja-JP" sz="3200" b="1" dirty="0"/>
                      <a:t>9</a:t>
                    </a:r>
                    <a:r>
                      <a:rPr kumimoji="1" lang="ja-JP" altLang="en-US" sz="3200" b="1"/>
                      <a:t> </a:t>
                    </a:r>
                    <a:r>
                      <a:rPr lang="en-US" altLang="ja-JP" sz="3200" b="1" dirty="0"/>
                      <a:t>-</a:t>
                    </a:r>
                    <a:r>
                      <a:rPr kumimoji="1" lang="ja-JP" altLang="en-US" sz="3200" b="1"/>
                      <a:t> </a:t>
                    </a:r>
                    <a:r>
                      <a:rPr kumimoji="1" lang="en-US" altLang="ja-JP" sz="3200" b="1" dirty="0"/>
                      <a:t>4</a:t>
                    </a:r>
                    <a:r>
                      <a:rPr kumimoji="1" lang="ja-JP" altLang="en-US" sz="3200" b="1"/>
                      <a:t> </a:t>
                    </a:r>
                    <a:r>
                      <a:rPr lang="en-US" altLang="ja-JP" sz="3200" b="1" dirty="0"/>
                      <a:t>-</a:t>
                    </a:r>
                    <a:r>
                      <a:rPr kumimoji="1" lang="ja-JP" altLang="en-US" sz="3200" b="1"/>
                      <a:t> </a:t>
                    </a:r>
                    <a:r>
                      <a:rPr kumimoji="1" lang="en-US" altLang="ja-JP" sz="3200" b="1" dirty="0"/>
                      <a:t>5 - 9</a:t>
                    </a:r>
                    <a:endParaRPr kumimoji="1" lang="ja-JP" altLang="en-US" sz="3200" b="1"/>
                  </a:p>
                </p:txBody>
              </p:sp>
            </p:grpSp>
            <p:grpSp>
              <p:nvGrpSpPr>
                <p:cNvPr id="75" name="グループ化 74">
                  <a:extLst>
                    <a:ext uri="{FF2B5EF4-FFF2-40B4-BE49-F238E27FC236}">
                      <a16:creationId xmlns:a16="http://schemas.microsoft.com/office/drawing/2014/main" id="{451F0D4E-886E-7149-80D6-77595683B7CE}"/>
                    </a:ext>
                  </a:extLst>
                </p:cNvPr>
                <p:cNvGrpSpPr/>
                <p:nvPr/>
              </p:nvGrpSpPr>
              <p:grpSpPr>
                <a:xfrm>
                  <a:off x="4047377" y="2272986"/>
                  <a:ext cx="1953665" cy="386973"/>
                  <a:chOff x="4334551" y="741336"/>
                  <a:chExt cx="1953665" cy="386973"/>
                </a:xfrm>
              </p:grpSpPr>
              <p:sp>
                <p:nvSpPr>
                  <p:cNvPr id="76" name="円/楕円 75">
                    <a:extLst>
                      <a:ext uri="{FF2B5EF4-FFF2-40B4-BE49-F238E27FC236}">
                        <a16:creationId xmlns:a16="http://schemas.microsoft.com/office/drawing/2014/main" id="{06A0F51C-5D01-BE48-AFED-B0FE4C38E62C}"/>
                      </a:ext>
                    </a:extLst>
                  </p:cNvPr>
                  <p:cNvSpPr/>
                  <p:nvPr/>
                </p:nvSpPr>
                <p:spPr>
                  <a:xfrm>
                    <a:off x="5396248" y="741336"/>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土</a:t>
                    </a:r>
                  </a:p>
                </p:txBody>
              </p:sp>
              <p:sp>
                <p:nvSpPr>
                  <p:cNvPr id="77" name="円/楕円 76">
                    <a:extLst>
                      <a:ext uri="{FF2B5EF4-FFF2-40B4-BE49-F238E27FC236}">
                        <a16:creationId xmlns:a16="http://schemas.microsoft.com/office/drawing/2014/main" id="{2A18CEA5-D114-524C-8BED-2F0222B35D43}"/>
                      </a:ext>
                    </a:extLst>
                  </p:cNvPr>
                  <p:cNvSpPr/>
                  <p:nvPr/>
                </p:nvSpPr>
                <p:spPr>
                  <a:xfrm>
                    <a:off x="4334551" y="747309"/>
                    <a:ext cx="377129" cy="381000"/>
                  </a:xfrm>
                  <a:prstGeom prst="ellipse">
                    <a:avLst/>
                  </a:prstGeom>
                  <a:solidFill>
                    <a:srgbClr val="FEE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火</a:t>
                    </a:r>
                    <a:endParaRPr kumimoji="1" lang="ja-JP" altLang="en-US">
                      <a:solidFill>
                        <a:schemeClr val="tx1"/>
                      </a:solidFill>
                    </a:endParaRPr>
                  </a:p>
                </p:txBody>
              </p:sp>
              <p:sp>
                <p:nvSpPr>
                  <p:cNvPr id="78" name="円/楕円 77">
                    <a:extLst>
                      <a:ext uri="{FF2B5EF4-FFF2-40B4-BE49-F238E27FC236}">
                        <a16:creationId xmlns:a16="http://schemas.microsoft.com/office/drawing/2014/main" id="{4D1175A8-0090-B44E-B94D-490F7748EE9B}"/>
                      </a:ext>
                    </a:extLst>
                  </p:cNvPr>
                  <p:cNvSpPr/>
                  <p:nvPr/>
                </p:nvSpPr>
                <p:spPr>
                  <a:xfrm>
                    <a:off x="4869447" y="741336"/>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木</a:t>
                    </a:r>
                    <a:endParaRPr kumimoji="1" lang="ja-JP" altLang="en-US">
                      <a:solidFill>
                        <a:schemeClr val="tx1"/>
                      </a:solidFill>
                    </a:endParaRPr>
                  </a:p>
                </p:txBody>
              </p:sp>
              <p:sp>
                <p:nvSpPr>
                  <p:cNvPr id="79" name="円/楕円 78">
                    <a:extLst>
                      <a:ext uri="{FF2B5EF4-FFF2-40B4-BE49-F238E27FC236}">
                        <a16:creationId xmlns:a16="http://schemas.microsoft.com/office/drawing/2014/main" id="{785DDC8D-6893-8344-976F-288F9B074804}"/>
                      </a:ext>
                    </a:extLst>
                  </p:cNvPr>
                  <p:cNvSpPr/>
                  <p:nvPr/>
                </p:nvSpPr>
                <p:spPr>
                  <a:xfrm>
                    <a:off x="5911087" y="741971"/>
                    <a:ext cx="377129" cy="381000"/>
                  </a:xfrm>
                  <a:prstGeom prst="ellipse">
                    <a:avLst/>
                  </a:prstGeom>
                  <a:solidFill>
                    <a:srgbClr val="FEE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火</a:t>
                    </a:r>
                    <a:endParaRPr kumimoji="1" lang="en-US" altLang="ja-JP" dirty="0">
                      <a:solidFill>
                        <a:schemeClr val="tx1"/>
                      </a:solidFill>
                    </a:endParaRPr>
                  </a:p>
                </p:txBody>
              </p:sp>
            </p:grpSp>
          </p:grpSp>
          <p:sp>
            <p:nvSpPr>
              <p:cNvPr id="73" name="テキスト ボックス 72">
                <a:extLst>
                  <a:ext uri="{FF2B5EF4-FFF2-40B4-BE49-F238E27FC236}">
                    <a16:creationId xmlns:a16="http://schemas.microsoft.com/office/drawing/2014/main" id="{12D7AFDD-BD58-4144-84B0-EB3E9CF71878}"/>
                  </a:ext>
                </a:extLst>
              </p:cNvPr>
              <p:cNvSpPr txBox="1"/>
              <p:nvPr/>
            </p:nvSpPr>
            <p:spPr>
              <a:xfrm>
                <a:off x="515325" y="5189511"/>
                <a:ext cx="5721785" cy="415498"/>
              </a:xfrm>
              <a:prstGeom prst="rect">
                <a:avLst/>
              </a:prstGeom>
              <a:noFill/>
            </p:spPr>
            <p:txBody>
              <a:bodyPr wrap="square" rtlCol="0">
                <a:spAutoFit/>
              </a:bodyPr>
              <a:lstStyle/>
              <a:p>
                <a:r>
                  <a:rPr lang="ja-JP" altLang="en-US" sz="1050">
                    <a:solidFill>
                      <a:srgbClr val="FF0000"/>
                    </a:solidFill>
                  </a:rPr>
                  <a:t>本質的に頭脳明晰で強い信念を持ち、この傾向は強い。対人的には人当たりが良く常識人。潜在意識にはリーダーシップが強く自分流な面を持つ。</a:t>
                </a:r>
                <a:endParaRPr lang="en-US" altLang="ja-JP" sz="1050" dirty="0">
                  <a:solidFill>
                    <a:srgbClr val="FF0000"/>
                  </a:solidFill>
                </a:endParaRPr>
              </a:p>
            </p:txBody>
          </p:sp>
        </p:grpSp>
        <p:sp>
          <p:nvSpPr>
            <p:cNvPr id="82" name="テキスト ボックス 81">
              <a:extLst>
                <a:ext uri="{FF2B5EF4-FFF2-40B4-BE49-F238E27FC236}">
                  <a16:creationId xmlns:a16="http://schemas.microsoft.com/office/drawing/2014/main" id="{E3243762-0CB8-3543-9781-231222874C04}"/>
                </a:ext>
              </a:extLst>
            </p:cNvPr>
            <p:cNvSpPr txBox="1"/>
            <p:nvPr/>
          </p:nvSpPr>
          <p:spPr>
            <a:xfrm>
              <a:off x="3280093" y="1894465"/>
              <a:ext cx="3262432" cy="338554"/>
            </a:xfrm>
            <a:prstGeom prst="rect">
              <a:avLst/>
            </a:prstGeom>
            <a:noFill/>
          </p:spPr>
          <p:txBody>
            <a:bodyPr wrap="none" rtlCol="0">
              <a:spAutoFit/>
            </a:bodyPr>
            <a:lstStyle/>
            <a:p>
              <a:r>
                <a:rPr lang="ja-JP" altLang="en-US" sz="1600"/>
                <a:t>（大吉・中吉・小吉・小凶・凶）</a:t>
              </a:r>
              <a:endParaRPr lang="en-US" altLang="ja-JP" sz="1600" dirty="0"/>
            </a:p>
          </p:txBody>
        </p:sp>
      </p:grpSp>
      <p:grpSp>
        <p:nvGrpSpPr>
          <p:cNvPr id="4" name="グループ化 3">
            <a:extLst>
              <a:ext uri="{FF2B5EF4-FFF2-40B4-BE49-F238E27FC236}">
                <a16:creationId xmlns:a16="http://schemas.microsoft.com/office/drawing/2014/main" id="{954FCD9E-1AA8-484D-AD83-E6A433DD38C5}"/>
              </a:ext>
            </a:extLst>
          </p:cNvPr>
          <p:cNvGrpSpPr/>
          <p:nvPr/>
        </p:nvGrpSpPr>
        <p:grpSpPr>
          <a:xfrm>
            <a:off x="554208" y="4544145"/>
            <a:ext cx="6060307" cy="1836951"/>
            <a:chOff x="554208" y="4544145"/>
            <a:chExt cx="6060307" cy="1836951"/>
          </a:xfrm>
        </p:grpSpPr>
        <p:grpSp>
          <p:nvGrpSpPr>
            <p:cNvPr id="45" name="グループ化 44">
              <a:extLst>
                <a:ext uri="{FF2B5EF4-FFF2-40B4-BE49-F238E27FC236}">
                  <a16:creationId xmlns:a16="http://schemas.microsoft.com/office/drawing/2014/main" id="{668A52A1-765A-BC45-B969-5740D2A3F1F8}"/>
                </a:ext>
              </a:extLst>
            </p:cNvPr>
            <p:cNvGrpSpPr/>
            <p:nvPr/>
          </p:nvGrpSpPr>
          <p:grpSpPr>
            <a:xfrm>
              <a:off x="554208" y="4645781"/>
              <a:ext cx="5721785" cy="1735315"/>
              <a:chOff x="565429" y="5909093"/>
              <a:chExt cx="5721785" cy="1735315"/>
            </a:xfrm>
          </p:grpSpPr>
          <p:grpSp>
            <p:nvGrpSpPr>
              <p:cNvPr id="47" name="グループ化 46">
                <a:extLst>
                  <a:ext uri="{FF2B5EF4-FFF2-40B4-BE49-F238E27FC236}">
                    <a16:creationId xmlns:a16="http://schemas.microsoft.com/office/drawing/2014/main" id="{09238E97-833F-EA44-9271-1345DD32D60E}"/>
                  </a:ext>
                </a:extLst>
              </p:cNvPr>
              <p:cNvGrpSpPr/>
              <p:nvPr/>
            </p:nvGrpSpPr>
            <p:grpSpPr>
              <a:xfrm>
                <a:off x="589918" y="5909093"/>
                <a:ext cx="5697296" cy="1279595"/>
                <a:chOff x="654077" y="1397550"/>
                <a:chExt cx="5697296" cy="1279595"/>
              </a:xfrm>
            </p:grpSpPr>
            <p:grpSp>
              <p:nvGrpSpPr>
                <p:cNvPr id="53" name="グループ化 52">
                  <a:extLst>
                    <a:ext uri="{FF2B5EF4-FFF2-40B4-BE49-F238E27FC236}">
                      <a16:creationId xmlns:a16="http://schemas.microsoft.com/office/drawing/2014/main" id="{EFB53B3A-CCD4-BE49-98D7-097C0E259D52}"/>
                    </a:ext>
                  </a:extLst>
                </p:cNvPr>
                <p:cNvGrpSpPr/>
                <p:nvPr/>
              </p:nvGrpSpPr>
              <p:grpSpPr>
                <a:xfrm>
                  <a:off x="654077" y="1397550"/>
                  <a:ext cx="5697296" cy="1200329"/>
                  <a:chOff x="431654" y="1422539"/>
                  <a:chExt cx="5986851" cy="1200329"/>
                </a:xfrm>
              </p:grpSpPr>
              <p:sp>
                <p:nvSpPr>
                  <p:cNvPr id="67" name="テキスト ボックス 66">
                    <a:extLst>
                      <a:ext uri="{FF2B5EF4-FFF2-40B4-BE49-F238E27FC236}">
                        <a16:creationId xmlns:a16="http://schemas.microsoft.com/office/drawing/2014/main" id="{B7133811-71A7-8248-B20A-9CA21214C0F8}"/>
                      </a:ext>
                    </a:extLst>
                  </p:cNvPr>
                  <p:cNvSpPr txBox="1"/>
                  <p:nvPr/>
                </p:nvSpPr>
                <p:spPr>
                  <a:xfrm>
                    <a:off x="431654" y="1422539"/>
                    <a:ext cx="3005684" cy="1200329"/>
                  </a:xfrm>
                  <a:prstGeom prst="rect">
                    <a:avLst/>
                  </a:prstGeom>
                  <a:noFill/>
                </p:spPr>
                <p:txBody>
                  <a:bodyPr wrap="square" rtlCol="0">
                    <a:spAutoFit/>
                  </a:bodyPr>
                  <a:lstStyle/>
                  <a:p>
                    <a:r>
                      <a:rPr lang="ja-JP" altLang="en-US" sz="1200"/>
                      <a:t>◯　</a:t>
                    </a:r>
                    <a:r>
                      <a:rPr lang="en-US" altLang="ja-JP" sz="1200" dirty="0"/>
                      <a:t> 2</a:t>
                    </a:r>
                    <a:r>
                      <a:rPr lang="ja-JP" altLang="en-US" sz="1200"/>
                      <a:t>・</a:t>
                    </a:r>
                    <a:r>
                      <a:rPr lang="en-US" altLang="ja-JP" sz="1200" dirty="0"/>
                      <a:t>8 </a:t>
                    </a:r>
                    <a:r>
                      <a:rPr lang="ja-JP" altLang="en-US" sz="1200"/>
                      <a:t>　△  </a:t>
                    </a:r>
                    <a:r>
                      <a:rPr lang="en-US" altLang="ja-JP" sz="1200" dirty="0"/>
                      <a:t>3</a:t>
                    </a:r>
                    <a:r>
                      <a:rPr lang="ja-JP" altLang="en-US" sz="1200"/>
                      <a:t>・</a:t>
                    </a:r>
                    <a:r>
                      <a:rPr lang="en-US" altLang="ja-JP" sz="1200" dirty="0"/>
                      <a:t>4</a:t>
                    </a:r>
                    <a:r>
                      <a:rPr lang="ja-JP" altLang="en-US" sz="1200"/>
                      <a:t>　</a:t>
                    </a:r>
                    <a:endParaRPr kumimoji="1" lang="en-US" altLang="ja-JP" sz="1200" dirty="0"/>
                  </a:p>
                  <a:p>
                    <a:endParaRPr lang="en-US" altLang="ja-JP" sz="1200" dirty="0"/>
                  </a:p>
                  <a:p>
                    <a:r>
                      <a:rPr lang="ja-JP" altLang="en-US" sz="1200"/>
                      <a:t>本命星：九紫火星（頭脳・カリスマ）</a:t>
                    </a:r>
                    <a:endParaRPr kumimoji="1" lang="en-US" altLang="ja-JP" sz="1200" dirty="0"/>
                  </a:p>
                  <a:p>
                    <a:r>
                      <a:rPr lang="ja-JP" altLang="en-US" sz="1200"/>
                      <a:t>月命星：五黄土星（支配・リーダー）</a:t>
                    </a:r>
                    <a:endParaRPr lang="en-US" altLang="ja-JP" sz="1200" dirty="0"/>
                  </a:p>
                  <a:p>
                    <a:r>
                      <a:rPr lang="ja-JP" altLang="en-US" sz="1200"/>
                      <a:t>潜在意識：四緑木星（人気・体裁）</a:t>
                    </a:r>
                    <a:endParaRPr kumimoji="1" lang="en-US" altLang="ja-JP" sz="1200" dirty="0"/>
                  </a:p>
                  <a:p>
                    <a:r>
                      <a:rPr lang="ja-JP" altLang="en-US" sz="1200"/>
                      <a:t>流れ：一白水星（人情・アイデア）</a:t>
                    </a:r>
                    <a:endParaRPr lang="en-US" altLang="ja-JP" sz="1200" dirty="0"/>
                  </a:p>
                </p:txBody>
              </p:sp>
              <p:sp>
                <p:nvSpPr>
                  <p:cNvPr id="68" name="テキスト ボックス 67">
                    <a:extLst>
                      <a:ext uri="{FF2B5EF4-FFF2-40B4-BE49-F238E27FC236}">
                        <a16:creationId xmlns:a16="http://schemas.microsoft.com/office/drawing/2014/main" id="{BBF34146-CD05-5542-A158-5DF1B5B66B80}"/>
                      </a:ext>
                    </a:extLst>
                  </p:cNvPr>
                  <p:cNvSpPr txBox="1"/>
                  <p:nvPr/>
                </p:nvSpPr>
                <p:spPr>
                  <a:xfrm>
                    <a:off x="3997412" y="1661065"/>
                    <a:ext cx="2421093" cy="584775"/>
                  </a:xfrm>
                  <a:prstGeom prst="rect">
                    <a:avLst/>
                  </a:prstGeom>
                  <a:noFill/>
                </p:spPr>
                <p:txBody>
                  <a:bodyPr wrap="square" rtlCol="0">
                    <a:spAutoFit/>
                  </a:bodyPr>
                  <a:lstStyle/>
                  <a:p>
                    <a:r>
                      <a:rPr kumimoji="1" lang="en-US" altLang="ja-JP" sz="3200" b="1" dirty="0"/>
                      <a:t>9</a:t>
                    </a:r>
                    <a:r>
                      <a:rPr kumimoji="1" lang="ja-JP" altLang="en-US" sz="3200" b="1"/>
                      <a:t> </a:t>
                    </a:r>
                    <a:r>
                      <a:rPr lang="en-US" altLang="ja-JP" sz="3200" b="1" dirty="0"/>
                      <a:t>-</a:t>
                    </a:r>
                    <a:r>
                      <a:rPr kumimoji="1" lang="ja-JP" altLang="en-US" sz="3200" b="1"/>
                      <a:t> </a:t>
                    </a:r>
                    <a:r>
                      <a:rPr kumimoji="1" lang="en-US" altLang="ja-JP" sz="3200" b="1" dirty="0"/>
                      <a:t>5</a:t>
                    </a:r>
                    <a:r>
                      <a:rPr kumimoji="1" lang="ja-JP" altLang="en-US" sz="3200" b="1"/>
                      <a:t> </a:t>
                    </a:r>
                    <a:r>
                      <a:rPr lang="en-US" altLang="ja-JP" sz="3200" b="1" dirty="0"/>
                      <a:t>-</a:t>
                    </a:r>
                    <a:r>
                      <a:rPr kumimoji="1" lang="ja-JP" altLang="en-US" sz="3200" b="1"/>
                      <a:t> </a:t>
                    </a:r>
                    <a:r>
                      <a:rPr kumimoji="1" lang="en-US" altLang="ja-JP" sz="3200" b="1" dirty="0"/>
                      <a:t>4 - 1</a:t>
                    </a:r>
                    <a:endParaRPr kumimoji="1" lang="ja-JP" altLang="en-US" sz="3200" b="1"/>
                  </a:p>
                </p:txBody>
              </p:sp>
            </p:grpSp>
            <p:grpSp>
              <p:nvGrpSpPr>
                <p:cNvPr id="62" name="グループ化 61">
                  <a:extLst>
                    <a:ext uri="{FF2B5EF4-FFF2-40B4-BE49-F238E27FC236}">
                      <a16:creationId xmlns:a16="http://schemas.microsoft.com/office/drawing/2014/main" id="{7963B3E3-1E38-8849-9B32-96961DC2E6D6}"/>
                    </a:ext>
                  </a:extLst>
                </p:cNvPr>
                <p:cNvGrpSpPr/>
                <p:nvPr/>
              </p:nvGrpSpPr>
              <p:grpSpPr>
                <a:xfrm>
                  <a:off x="3995654" y="2290172"/>
                  <a:ext cx="1953665" cy="386973"/>
                  <a:chOff x="4334551" y="741336"/>
                  <a:chExt cx="1953665" cy="386973"/>
                </a:xfrm>
              </p:grpSpPr>
              <p:sp>
                <p:nvSpPr>
                  <p:cNvPr id="63" name="円/楕円 62">
                    <a:extLst>
                      <a:ext uri="{FF2B5EF4-FFF2-40B4-BE49-F238E27FC236}">
                        <a16:creationId xmlns:a16="http://schemas.microsoft.com/office/drawing/2014/main" id="{F765AF97-B595-D64C-BBF4-098C22951829}"/>
                      </a:ext>
                    </a:extLst>
                  </p:cNvPr>
                  <p:cNvSpPr/>
                  <p:nvPr/>
                </p:nvSpPr>
                <p:spPr>
                  <a:xfrm>
                    <a:off x="5396248" y="741336"/>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木</a:t>
                    </a:r>
                  </a:p>
                </p:txBody>
              </p:sp>
              <p:sp>
                <p:nvSpPr>
                  <p:cNvPr id="64" name="円/楕円 63">
                    <a:extLst>
                      <a:ext uri="{FF2B5EF4-FFF2-40B4-BE49-F238E27FC236}">
                        <a16:creationId xmlns:a16="http://schemas.microsoft.com/office/drawing/2014/main" id="{0BE0FCA9-498A-9D41-8593-093EF8985EB3}"/>
                      </a:ext>
                    </a:extLst>
                  </p:cNvPr>
                  <p:cNvSpPr/>
                  <p:nvPr/>
                </p:nvSpPr>
                <p:spPr>
                  <a:xfrm>
                    <a:off x="4334551" y="747309"/>
                    <a:ext cx="377129" cy="381000"/>
                  </a:xfrm>
                  <a:prstGeom prst="ellipse">
                    <a:avLst/>
                  </a:prstGeom>
                  <a:solidFill>
                    <a:srgbClr val="FEE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火</a:t>
                    </a:r>
                    <a:endParaRPr kumimoji="1" lang="ja-JP" altLang="en-US">
                      <a:solidFill>
                        <a:schemeClr val="tx1"/>
                      </a:solidFill>
                    </a:endParaRPr>
                  </a:p>
                </p:txBody>
              </p:sp>
              <p:sp>
                <p:nvSpPr>
                  <p:cNvPr id="65" name="円/楕円 64">
                    <a:extLst>
                      <a:ext uri="{FF2B5EF4-FFF2-40B4-BE49-F238E27FC236}">
                        <a16:creationId xmlns:a16="http://schemas.microsoft.com/office/drawing/2014/main" id="{07F836F5-4FB1-5540-8866-E87A81EBB795}"/>
                      </a:ext>
                    </a:extLst>
                  </p:cNvPr>
                  <p:cNvSpPr/>
                  <p:nvPr/>
                </p:nvSpPr>
                <p:spPr>
                  <a:xfrm>
                    <a:off x="4869447" y="741336"/>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ja-JP" altLang="en-US">
                      <a:solidFill>
                        <a:schemeClr val="tx1"/>
                      </a:solidFill>
                    </a:endParaRPr>
                  </a:p>
                </p:txBody>
              </p:sp>
              <p:sp>
                <p:nvSpPr>
                  <p:cNvPr id="66" name="円/楕円 65">
                    <a:extLst>
                      <a:ext uri="{FF2B5EF4-FFF2-40B4-BE49-F238E27FC236}">
                        <a16:creationId xmlns:a16="http://schemas.microsoft.com/office/drawing/2014/main" id="{CEC5C1AC-5D97-294C-A574-65F793DEA659}"/>
                      </a:ext>
                    </a:extLst>
                  </p:cNvPr>
                  <p:cNvSpPr/>
                  <p:nvPr/>
                </p:nvSpPr>
                <p:spPr>
                  <a:xfrm>
                    <a:off x="5911087" y="741971"/>
                    <a:ext cx="377129" cy="381000"/>
                  </a:xfrm>
                  <a:prstGeom prst="ellips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水</a:t>
                    </a:r>
                    <a:endParaRPr kumimoji="1" lang="en-US" altLang="ja-JP" dirty="0">
                      <a:solidFill>
                        <a:schemeClr val="tx1"/>
                      </a:solidFill>
                    </a:endParaRPr>
                  </a:p>
                </p:txBody>
              </p:sp>
            </p:grpSp>
          </p:grpSp>
          <p:sp>
            <p:nvSpPr>
              <p:cNvPr id="50" name="テキスト ボックス 49">
                <a:extLst>
                  <a:ext uri="{FF2B5EF4-FFF2-40B4-BE49-F238E27FC236}">
                    <a16:creationId xmlns:a16="http://schemas.microsoft.com/office/drawing/2014/main" id="{1E3BBEFA-77F7-FE49-8D73-C32DAFA946AB}"/>
                  </a:ext>
                </a:extLst>
              </p:cNvPr>
              <p:cNvSpPr txBox="1"/>
              <p:nvPr/>
            </p:nvSpPr>
            <p:spPr>
              <a:xfrm>
                <a:off x="565429" y="7228910"/>
                <a:ext cx="5721785" cy="415498"/>
              </a:xfrm>
              <a:prstGeom prst="rect">
                <a:avLst/>
              </a:prstGeom>
              <a:noFill/>
            </p:spPr>
            <p:txBody>
              <a:bodyPr wrap="square" rtlCol="0">
                <a:spAutoFit/>
              </a:bodyPr>
              <a:lstStyle/>
              <a:p>
                <a:r>
                  <a:rPr lang="ja-JP" altLang="en-US" sz="1050">
                    <a:solidFill>
                      <a:srgbClr val="FF0000"/>
                    </a:solidFill>
                  </a:rPr>
                  <a:t>本質的に頭脳明晰で強い信念を持つ。対人的にはリーダーシップが強く自分流。潜在意識には人当たりが良く常識的な面がある。人情に厚く人に優しく、悩みやすい。</a:t>
                </a:r>
              </a:p>
            </p:txBody>
          </p:sp>
        </p:grpSp>
        <p:sp>
          <p:nvSpPr>
            <p:cNvPr id="83" name="テキスト ボックス 82">
              <a:extLst>
                <a:ext uri="{FF2B5EF4-FFF2-40B4-BE49-F238E27FC236}">
                  <a16:creationId xmlns:a16="http://schemas.microsoft.com/office/drawing/2014/main" id="{B23B468C-1B65-4446-918B-00FCBB8EA9E9}"/>
                </a:ext>
              </a:extLst>
            </p:cNvPr>
            <p:cNvSpPr txBox="1"/>
            <p:nvPr/>
          </p:nvSpPr>
          <p:spPr>
            <a:xfrm>
              <a:off x="3352083" y="4544145"/>
              <a:ext cx="3262432" cy="338554"/>
            </a:xfrm>
            <a:prstGeom prst="rect">
              <a:avLst/>
            </a:prstGeom>
            <a:noFill/>
          </p:spPr>
          <p:txBody>
            <a:bodyPr wrap="none" rtlCol="0">
              <a:spAutoFit/>
            </a:bodyPr>
            <a:lstStyle/>
            <a:p>
              <a:r>
                <a:rPr lang="ja-JP" altLang="en-US" sz="1600"/>
                <a:t>（大吉・中吉・小吉・小凶・凶）</a:t>
              </a:r>
              <a:endParaRPr lang="en-US" altLang="ja-JP" sz="1600" dirty="0"/>
            </a:p>
          </p:txBody>
        </p:sp>
      </p:grpSp>
      <p:grpSp>
        <p:nvGrpSpPr>
          <p:cNvPr id="6" name="グループ化 5">
            <a:extLst>
              <a:ext uri="{FF2B5EF4-FFF2-40B4-BE49-F238E27FC236}">
                <a16:creationId xmlns:a16="http://schemas.microsoft.com/office/drawing/2014/main" id="{D235D47F-F50B-4740-8C29-1C2847693122}"/>
              </a:ext>
            </a:extLst>
          </p:cNvPr>
          <p:cNvGrpSpPr/>
          <p:nvPr/>
        </p:nvGrpSpPr>
        <p:grpSpPr>
          <a:xfrm>
            <a:off x="664728" y="7120477"/>
            <a:ext cx="6012805" cy="1837570"/>
            <a:chOff x="664728" y="7120477"/>
            <a:chExt cx="6012805" cy="1837570"/>
          </a:xfrm>
        </p:grpSpPr>
        <p:grpSp>
          <p:nvGrpSpPr>
            <p:cNvPr id="49" name="グループ化 48">
              <a:extLst>
                <a:ext uri="{FF2B5EF4-FFF2-40B4-BE49-F238E27FC236}">
                  <a16:creationId xmlns:a16="http://schemas.microsoft.com/office/drawing/2014/main" id="{23D65017-A8AD-1B49-B474-11BAD234FCF8}"/>
                </a:ext>
              </a:extLst>
            </p:cNvPr>
            <p:cNvGrpSpPr/>
            <p:nvPr/>
          </p:nvGrpSpPr>
          <p:grpSpPr>
            <a:xfrm>
              <a:off x="664728" y="7248877"/>
              <a:ext cx="5721785" cy="1709170"/>
              <a:chOff x="601584" y="7892780"/>
              <a:chExt cx="5721785" cy="1709170"/>
            </a:xfrm>
          </p:grpSpPr>
          <p:grpSp>
            <p:nvGrpSpPr>
              <p:cNvPr id="52" name="グループ化 51">
                <a:extLst>
                  <a:ext uri="{FF2B5EF4-FFF2-40B4-BE49-F238E27FC236}">
                    <a16:creationId xmlns:a16="http://schemas.microsoft.com/office/drawing/2014/main" id="{29D96F65-E0EE-0342-B1DF-65BE843BADF3}"/>
                  </a:ext>
                </a:extLst>
              </p:cNvPr>
              <p:cNvGrpSpPr/>
              <p:nvPr/>
            </p:nvGrpSpPr>
            <p:grpSpPr>
              <a:xfrm>
                <a:off x="601584" y="7892780"/>
                <a:ext cx="5697296" cy="1215557"/>
                <a:chOff x="654077" y="1397550"/>
                <a:chExt cx="5697296" cy="1215557"/>
              </a:xfrm>
            </p:grpSpPr>
            <p:grpSp>
              <p:nvGrpSpPr>
                <p:cNvPr id="54" name="グループ化 53">
                  <a:extLst>
                    <a:ext uri="{FF2B5EF4-FFF2-40B4-BE49-F238E27FC236}">
                      <a16:creationId xmlns:a16="http://schemas.microsoft.com/office/drawing/2014/main" id="{4043A0F4-7364-E146-ABFB-25F08CE4BF64}"/>
                    </a:ext>
                  </a:extLst>
                </p:cNvPr>
                <p:cNvGrpSpPr/>
                <p:nvPr/>
              </p:nvGrpSpPr>
              <p:grpSpPr>
                <a:xfrm>
                  <a:off x="654077" y="1397550"/>
                  <a:ext cx="5697296" cy="1200329"/>
                  <a:chOff x="431654" y="1422539"/>
                  <a:chExt cx="5986851" cy="1200329"/>
                </a:xfrm>
              </p:grpSpPr>
              <p:sp>
                <p:nvSpPr>
                  <p:cNvPr id="60" name="テキスト ボックス 59">
                    <a:extLst>
                      <a:ext uri="{FF2B5EF4-FFF2-40B4-BE49-F238E27FC236}">
                        <a16:creationId xmlns:a16="http://schemas.microsoft.com/office/drawing/2014/main" id="{457C4193-86AA-9342-8F08-59963360E023}"/>
                      </a:ext>
                    </a:extLst>
                  </p:cNvPr>
                  <p:cNvSpPr txBox="1"/>
                  <p:nvPr/>
                </p:nvSpPr>
                <p:spPr>
                  <a:xfrm>
                    <a:off x="431654" y="1422539"/>
                    <a:ext cx="3067368" cy="1200329"/>
                  </a:xfrm>
                  <a:prstGeom prst="rect">
                    <a:avLst/>
                  </a:prstGeom>
                  <a:noFill/>
                </p:spPr>
                <p:txBody>
                  <a:bodyPr wrap="square" rtlCol="0">
                    <a:spAutoFit/>
                  </a:bodyPr>
                  <a:lstStyle/>
                  <a:p>
                    <a:r>
                      <a:rPr lang="ja-JP" altLang="en-US" sz="1200"/>
                      <a:t>◯　</a:t>
                    </a:r>
                    <a:r>
                      <a:rPr lang="en-US" altLang="ja-JP" sz="1200" dirty="0"/>
                      <a:t> 2</a:t>
                    </a:r>
                    <a:r>
                      <a:rPr lang="ja-JP" altLang="en-US" sz="1200"/>
                      <a:t>・</a:t>
                    </a:r>
                    <a:r>
                      <a:rPr lang="en-US" altLang="ja-JP" sz="1200" dirty="0"/>
                      <a:t>8 </a:t>
                    </a:r>
                    <a:r>
                      <a:rPr lang="ja-JP" altLang="en-US" sz="1200"/>
                      <a:t>　△  </a:t>
                    </a:r>
                    <a:r>
                      <a:rPr lang="en-US" altLang="ja-JP" sz="1200" dirty="0"/>
                      <a:t>3</a:t>
                    </a:r>
                    <a:r>
                      <a:rPr lang="ja-JP" altLang="en-US" sz="1200"/>
                      <a:t>・</a:t>
                    </a:r>
                    <a:r>
                      <a:rPr lang="en-US" altLang="ja-JP" sz="1200" dirty="0"/>
                      <a:t>4</a:t>
                    </a:r>
                    <a:r>
                      <a:rPr lang="ja-JP" altLang="en-US" sz="1200"/>
                      <a:t>　</a:t>
                    </a:r>
                    <a:endParaRPr lang="en-US" altLang="ja-JP" sz="1200" dirty="0"/>
                  </a:p>
                  <a:p>
                    <a:endParaRPr lang="en-US" altLang="ja-JP" sz="1200" dirty="0"/>
                  </a:p>
                  <a:p>
                    <a:r>
                      <a:rPr lang="ja-JP" altLang="en-US" sz="1200"/>
                      <a:t>本命星：九紫火星（頭脳・カリスマ）</a:t>
                    </a:r>
                    <a:endParaRPr kumimoji="1" lang="en-US" altLang="ja-JP" sz="1200" dirty="0"/>
                  </a:p>
                  <a:p>
                    <a:r>
                      <a:rPr lang="ja-JP" altLang="en-US" sz="1200"/>
                      <a:t>月命星：六白金星（仕事・ルール）</a:t>
                    </a:r>
                    <a:endParaRPr lang="en-US" altLang="ja-JP" sz="1200" dirty="0"/>
                  </a:p>
                  <a:p>
                    <a:r>
                      <a:rPr lang="ja-JP" altLang="en-US" sz="1200"/>
                      <a:t>潜在意識：三碧木星（健康・明るさ）</a:t>
                    </a:r>
                    <a:endParaRPr kumimoji="1" lang="en-US" altLang="ja-JP" sz="1200" dirty="0"/>
                  </a:p>
                  <a:p>
                    <a:r>
                      <a:rPr lang="ja-JP" altLang="en-US" sz="1200"/>
                      <a:t>流れ：二黒土星（家庭・地道）</a:t>
                    </a:r>
                    <a:endParaRPr lang="en-US" altLang="ja-JP" sz="1200" dirty="0"/>
                  </a:p>
                </p:txBody>
              </p:sp>
              <p:sp>
                <p:nvSpPr>
                  <p:cNvPr id="61" name="テキスト ボックス 60">
                    <a:extLst>
                      <a:ext uri="{FF2B5EF4-FFF2-40B4-BE49-F238E27FC236}">
                        <a16:creationId xmlns:a16="http://schemas.microsoft.com/office/drawing/2014/main" id="{D0E60B14-0EA0-CF46-8035-F13A5329773B}"/>
                      </a:ext>
                    </a:extLst>
                  </p:cNvPr>
                  <p:cNvSpPr txBox="1"/>
                  <p:nvPr/>
                </p:nvSpPr>
                <p:spPr>
                  <a:xfrm>
                    <a:off x="3997412" y="1661065"/>
                    <a:ext cx="2421093" cy="584775"/>
                  </a:xfrm>
                  <a:prstGeom prst="rect">
                    <a:avLst/>
                  </a:prstGeom>
                  <a:noFill/>
                </p:spPr>
                <p:txBody>
                  <a:bodyPr wrap="square" rtlCol="0">
                    <a:spAutoFit/>
                  </a:bodyPr>
                  <a:lstStyle/>
                  <a:p>
                    <a:r>
                      <a:rPr kumimoji="1" lang="en-US" altLang="ja-JP" sz="3200" b="1" dirty="0"/>
                      <a:t>9</a:t>
                    </a:r>
                    <a:r>
                      <a:rPr kumimoji="1" lang="ja-JP" altLang="en-US" sz="3200" b="1"/>
                      <a:t> </a:t>
                    </a:r>
                    <a:r>
                      <a:rPr lang="en-US" altLang="ja-JP" sz="3200" b="1" dirty="0"/>
                      <a:t>-</a:t>
                    </a:r>
                    <a:r>
                      <a:rPr kumimoji="1" lang="ja-JP" altLang="en-US" sz="3200" b="1"/>
                      <a:t> </a:t>
                    </a:r>
                    <a:r>
                      <a:rPr lang="en-US" altLang="ja-JP" sz="3200" b="1" dirty="0"/>
                      <a:t>6</a:t>
                    </a:r>
                    <a:r>
                      <a:rPr kumimoji="1" lang="ja-JP" altLang="en-US" sz="3200" b="1"/>
                      <a:t> </a:t>
                    </a:r>
                    <a:r>
                      <a:rPr lang="en-US" altLang="ja-JP" sz="3200" b="1" dirty="0"/>
                      <a:t>-</a:t>
                    </a:r>
                    <a:r>
                      <a:rPr kumimoji="1" lang="ja-JP" altLang="en-US" sz="3200" b="1"/>
                      <a:t> </a:t>
                    </a:r>
                    <a:r>
                      <a:rPr lang="en-US" altLang="ja-JP" sz="3200" b="1" dirty="0"/>
                      <a:t>3</a:t>
                    </a:r>
                    <a:r>
                      <a:rPr kumimoji="1" lang="en-US" altLang="ja-JP" sz="3200" b="1" dirty="0"/>
                      <a:t> - </a:t>
                    </a:r>
                    <a:r>
                      <a:rPr lang="en-US" altLang="ja-JP" sz="3200" b="1" dirty="0"/>
                      <a:t>2</a:t>
                    </a:r>
                    <a:endParaRPr kumimoji="1" lang="ja-JP" altLang="en-US" sz="3200" b="1"/>
                  </a:p>
                </p:txBody>
              </p:sp>
            </p:grpSp>
            <p:grpSp>
              <p:nvGrpSpPr>
                <p:cNvPr id="55" name="グループ化 54">
                  <a:extLst>
                    <a:ext uri="{FF2B5EF4-FFF2-40B4-BE49-F238E27FC236}">
                      <a16:creationId xmlns:a16="http://schemas.microsoft.com/office/drawing/2014/main" id="{3B43BD01-C501-004A-B425-CCB9B3DB9898}"/>
                    </a:ext>
                  </a:extLst>
                </p:cNvPr>
                <p:cNvGrpSpPr/>
                <p:nvPr/>
              </p:nvGrpSpPr>
              <p:grpSpPr>
                <a:xfrm>
                  <a:off x="4020479" y="2220851"/>
                  <a:ext cx="1900008" cy="392256"/>
                  <a:chOff x="4020479" y="2220851"/>
                  <a:chExt cx="1900008" cy="392256"/>
                </a:xfrm>
              </p:grpSpPr>
              <p:sp>
                <p:nvSpPr>
                  <p:cNvPr id="56" name="円/楕円 55">
                    <a:extLst>
                      <a:ext uri="{FF2B5EF4-FFF2-40B4-BE49-F238E27FC236}">
                        <a16:creationId xmlns:a16="http://schemas.microsoft.com/office/drawing/2014/main" id="{6B71D4EC-C810-984E-9347-8A354D6A07A0}"/>
                      </a:ext>
                    </a:extLst>
                  </p:cNvPr>
                  <p:cNvSpPr/>
                  <p:nvPr/>
                </p:nvSpPr>
                <p:spPr>
                  <a:xfrm>
                    <a:off x="4020479" y="2220851"/>
                    <a:ext cx="377129" cy="381000"/>
                  </a:xfrm>
                  <a:prstGeom prst="ellipse">
                    <a:avLst/>
                  </a:prstGeom>
                  <a:solidFill>
                    <a:srgbClr val="FEE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火</a:t>
                    </a:r>
                  </a:p>
                </p:txBody>
              </p:sp>
              <p:sp>
                <p:nvSpPr>
                  <p:cNvPr id="57" name="円/楕円 56">
                    <a:extLst>
                      <a:ext uri="{FF2B5EF4-FFF2-40B4-BE49-F238E27FC236}">
                        <a16:creationId xmlns:a16="http://schemas.microsoft.com/office/drawing/2014/main" id="{ADFA87D1-AF9A-664F-A041-C28A71CED9E4}"/>
                      </a:ext>
                    </a:extLst>
                  </p:cNvPr>
                  <p:cNvSpPr/>
                  <p:nvPr/>
                </p:nvSpPr>
                <p:spPr>
                  <a:xfrm>
                    <a:off x="4535778" y="2232107"/>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金</a:t>
                    </a:r>
                  </a:p>
                </p:txBody>
              </p:sp>
              <p:sp>
                <p:nvSpPr>
                  <p:cNvPr id="58" name="円/楕円 57">
                    <a:extLst>
                      <a:ext uri="{FF2B5EF4-FFF2-40B4-BE49-F238E27FC236}">
                        <a16:creationId xmlns:a16="http://schemas.microsoft.com/office/drawing/2014/main" id="{F8820E4A-E904-3C4E-8938-BC8758A8B7C5}"/>
                      </a:ext>
                    </a:extLst>
                  </p:cNvPr>
                  <p:cNvSpPr/>
                  <p:nvPr/>
                </p:nvSpPr>
                <p:spPr>
                  <a:xfrm>
                    <a:off x="5069358" y="2232107"/>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木</a:t>
                    </a:r>
                  </a:p>
                </p:txBody>
              </p:sp>
              <p:sp>
                <p:nvSpPr>
                  <p:cNvPr id="59" name="円/楕円 58">
                    <a:extLst>
                      <a:ext uri="{FF2B5EF4-FFF2-40B4-BE49-F238E27FC236}">
                        <a16:creationId xmlns:a16="http://schemas.microsoft.com/office/drawing/2014/main" id="{2071504D-13BB-8B4A-AD2A-CFE291250877}"/>
                      </a:ext>
                    </a:extLst>
                  </p:cNvPr>
                  <p:cNvSpPr/>
                  <p:nvPr/>
                </p:nvSpPr>
                <p:spPr>
                  <a:xfrm>
                    <a:off x="5543358" y="2232107"/>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土</a:t>
                    </a:r>
                  </a:p>
                </p:txBody>
              </p:sp>
            </p:grpSp>
          </p:grpSp>
          <p:sp>
            <p:nvSpPr>
              <p:cNvPr id="51" name="テキスト ボックス 50">
                <a:extLst>
                  <a:ext uri="{FF2B5EF4-FFF2-40B4-BE49-F238E27FC236}">
                    <a16:creationId xmlns:a16="http://schemas.microsoft.com/office/drawing/2014/main" id="{4B8BA27B-B910-5E44-85C3-4F964AB6BDDE}"/>
                  </a:ext>
                </a:extLst>
              </p:cNvPr>
              <p:cNvSpPr txBox="1"/>
              <p:nvPr/>
            </p:nvSpPr>
            <p:spPr>
              <a:xfrm>
                <a:off x="601584" y="9186452"/>
                <a:ext cx="5721785" cy="415498"/>
              </a:xfrm>
              <a:prstGeom prst="rect">
                <a:avLst/>
              </a:prstGeom>
              <a:noFill/>
            </p:spPr>
            <p:txBody>
              <a:bodyPr wrap="square" rtlCol="0">
                <a:spAutoFit/>
              </a:bodyPr>
              <a:lstStyle/>
              <a:p>
                <a:r>
                  <a:rPr lang="ja-JP" altLang="en-US" sz="1050">
                    <a:solidFill>
                      <a:srgbClr val="FF0000"/>
                    </a:solidFill>
                  </a:rPr>
                  <a:t>本質的に頭脳明晰で強い信念を持つ。対人的には仕事熱心でルールを重んじる。潜在意識には明るく前向きな面がある。家庭的で堅実。</a:t>
                </a:r>
              </a:p>
            </p:txBody>
          </p:sp>
        </p:grpSp>
        <p:sp>
          <p:nvSpPr>
            <p:cNvPr id="84" name="テキスト ボックス 83">
              <a:extLst>
                <a:ext uri="{FF2B5EF4-FFF2-40B4-BE49-F238E27FC236}">
                  <a16:creationId xmlns:a16="http://schemas.microsoft.com/office/drawing/2014/main" id="{F4AA67EC-D04D-C34D-8B30-BACEC78F4FE0}"/>
                </a:ext>
              </a:extLst>
            </p:cNvPr>
            <p:cNvSpPr txBox="1"/>
            <p:nvPr/>
          </p:nvSpPr>
          <p:spPr>
            <a:xfrm>
              <a:off x="3415101" y="7120477"/>
              <a:ext cx="3262432" cy="338554"/>
            </a:xfrm>
            <a:prstGeom prst="rect">
              <a:avLst/>
            </a:prstGeom>
            <a:noFill/>
          </p:spPr>
          <p:txBody>
            <a:bodyPr wrap="none" rtlCol="0">
              <a:spAutoFit/>
            </a:bodyPr>
            <a:lstStyle/>
            <a:p>
              <a:r>
                <a:rPr lang="ja-JP" altLang="en-US" sz="1600"/>
                <a:t>（大吉・中吉・小吉・小凶・凶）</a:t>
              </a:r>
              <a:endParaRPr lang="en-US" altLang="ja-JP" sz="1600" dirty="0"/>
            </a:p>
          </p:txBody>
        </p:sp>
      </p:grpSp>
    </p:spTree>
    <p:extLst>
      <p:ext uri="{BB962C8B-B14F-4D97-AF65-F5344CB8AC3E}">
        <p14:creationId xmlns:p14="http://schemas.microsoft.com/office/powerpoint/2010/main" val="15410149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テキスト ボックス 68">
            <a:extLst>
              <a:ext uri="{FF2B5EF4-FFF2-40B4-BE49-F238E27FC236}">
                <a16:creationId xmlns:a16="http://schemas.microsoft.com/office/drawing/2014/main" id="{E76B8734-3799-0C47-9A4F-B5DE923C10B8}"/>
              </a:ext>
            </a:extLst>
          </p:cNvPr>
          <p:cNvSpPr txBox="1"/>
          <p:nvPr/>
        </p:nvSpPr>
        <p:spPr>
          <a:xfrm>
            <a:off x="5266220" y="152303"/>
            <a:ext cx="1460656" cy="253916"/>
          </a:xfrm>
          <a:prstGeom prst="rect">
            <a:avLst/>
          </a:prstGeom>
          <a:noFill/>
        </p:spPr>
        <p:txBody>
          <a:bodyPr wrap="none" rtlCol="0">
            <a:spAutoFit/>
          </a:bodyPr>
          <a:lstStyle/>
          <a:p>
            <a:r>
              <a:rPr kumimoji="1" lang="ja-JP" altLang="en-US" sz="1050"/>
              <a:t>九星氣学 </a:t>
            </a:r>
            <a:r>
              <a:rPr kumimoji="1" lang="en-US" altLang="ja-JP" sz="1050" dirty="0"/>
              <a:t>81</a:t>
            </a:r>
            <a:r>
              <a:rPr kumimoji="1" lang="ja-JP" altLang="en-US" sz="1050"/>
              <a:t> 性格一覧</a:t>
            </a:r>
          </a:p>
        </p:txBody>
      </p:sp>
      <p:sp>
        <p:nvSpPr>
          <p:cNvPr id="70" name="スライド番号プレースホルダー 3">
            <a:extLst>
              <a:ext uri="{FF2B5EF4-FFF2-40B4-BE49-F238E27FC236}">
                <a16:creationId xmlns:a16="http://schemas.microsoft.com/office/drawing/2014/main" id="{8612D9B8-9FCB-6640-8AC6-49A3ECEEDC81}"/>
              </a:ext>
            </a:extLst>
          </p:cNvPr>
          <p:cNvSpPr>
            <a:spLocks noGrp="1"/>
          </p:cNvSpPr>
          <p:nvPr>
            <p:ph type="sldNum" sz="quarter" idx="12"/>
          </p:nvPr>
        </p:nvSpPr>
        <p:spPr>
          <a:xfrm>
            <a:off x="4843463" y="9181397"/>
            <a:ext cx="1543050" cy="527403"/>
          </a:xfrm>
        </p:spPr>
        <p:txBody>
          <a:bodyPr/>
          <a:lstStyle/>
          <a:p>
            <a:fld id="{1D026AE3-2BCD-4743-B55E-347788B72823}" type="slidenum">
              <a:rPr kumimoji="1" lang="ja-JP" altLang="en-US" smtClean="0"/>
              <a:t>27</a:t>
            </a:fld>
            <a:endParaRPr kumimoji="1" lang="ja-JP" altLang="en-US"/>
          </a:p>
        </p:txBody>
      </p:sp>
      <p:grpSp>
        <p:nvGrpSpPr>
          <p:cNvPr id="3" name="グループ化 2">
            <a:extLst>
              <a:ext uri="{FF2B5EF4-FFF2-40B4-BE49-F238E27FC236}">
                <a16:creationId xmlns:a16="http://schemas.microsoft.com/office/drawing/2014/main" id="{2222A9EA-4F6A-DA48-8074-B237E4D6157F}"/>
              </a:ext>
            </a:extLst>
          </p:cNvPr>
          <p:cNvGrpSpPr/>
          <p:nvPr/>
        </p:nvGrpSpPr>
        <p:grpSpPr>
          <a:xfrm>
            <a:off x="663856" y="1894465"/>
            <a:ext cx="5878669" cy="1960627"/>
            <a:chOff x="663856" y="1894465"/>
            <a:chExt cx="5878669" cy="1960627"/>
          </a:xfrm>
        </p:grpSpPr>
        <p:grpSp>
          <p:nvGrpSpPr>
            <p:cNvPr id="5" name="グループ化 4">
              <a:extLst>
                <a:ext uri="{FF2B5EF4-FFF2-40B4-BE49-F238E27FC236}">
                  <a16:creationId xmlns:a16="http://schemas.microsoft.com/office/drawing/2014/main" id="{7A0A484E-AB9B-2243-8A2A-2FF6233F7D34}"/>
                </a:ext>
              </a:extLst>
            </p:cNvPr>
            <p:cNvGrpSpPr/>
            <p:nvPr/>
          </p:nvGrpSpPr>
          <p:grpSpPr>
            <a:xfrm>
              <a:off x="663856" y="1949987"/>
              <a:ext cx="5774530" cy="1905105"/>
              <a:chOff x="524928" y="3398320"/>
              <a:chExt cx="5774530" cy="1905105"/>
            </a:xfrm>
          </p:grpSpPr>
          <p:grpSp>
            <p:nvGrpSpPr>
              <p:cNvPr id="14" name="グループ化 13">
                <a:extLst>
                  <a:ext uri="{FF2B5EF4-FFF2-40B4-BE49-F238E27FC236}">
                    <a16:creationId xmlns:a16="http://schemas.microsoft.com/office/drawing/2014/main" id="{668B4875-6045-3D46-8958-BF95067EBD89}"/>
                  </a:ext>
                </a:extLst>
              </p:cNvPr>
              <p:cNvGrpSpPr/>
              <p:nvPr/>
            </p:nvGrpSpPr>
            <p:grpSpPr>
              <a:xfrm>
                <a:off x="524928" y="3398320"/>
                <a:ext cx="5697297" cy="1279595"/>
                <a:chOff x="654076" y="1397550"/>
                <a:chExt cx="5697297" cy="1279595"/>
              </a:xfrm>
            </p:grpSpPr>
            <p:grpSp>
              <p:nvGrpSpPr>
                <p:cNvPr id="15" name="グループ化 14">
                  <a:extLst>
                    <a:ext uri="{FF2B5EF4-FFF2-40B4-BE49-F238E27FC236}">
                      <a16:creationId xmlns:a16="http://schemas.microsoft.com/office/drawing/2014/main" id="{D59AC362-2884-A842-8162-D25D70569497}"/>
                    </a:ext>
                  </a:extLst>
                </p:cNvPr>
                <p:cNvGrpSpPr/>
                <p:nvPr/>
              </p:nvGrpSpPr>
              <p:grpSpPr>
                <a:xfrm>
                  <a:off x="654076" y="1397550"/>
                  <a:ext cx="5697297" cy="1200329"/>
                  <a:chOff x="431653" y="1422539"/>
                  <a:chExt cx="5986852" cy="1200329"/>
                </a:xfrm>
              </p:grpSpPr>
              <p:sp>
                <p:nvSpPr>
                  <p:cNvPr id="21" name="テキスト ボックス 20">
                    <a:extLst>
                      <a:ext uri="{FF2B5EF4-FFF2-40B4-BE49-F238E27FC236}">
                        <a16:creationId xmlns:a16="http://schemas.microsoft.com/office/drawing/2014/main" id="{AD5D61F6-4C8F-1C40-91EC-0E062DC99D2A}"/>
                      </a:ext>
                    </a:extLst>
                  </p:cNvPr>
                  <p:cNvSpPr txBox="1"/>
                  <p:nvPr/>
                </p:nvSpPr>
                <p:spPr>
                  <a:xfrm>
                    <a:off x="431653" y="1422539"/>
                    <a:ext cx="3051665" cy="1200329"/>
                  </a:xfrm>
                  <a:prstGeom prst="rect">
                    <a:avLst/>
                  </a:prstGeom>
                  <a:noFill/>
                </p:spPr>
                <p:txBody>
                  <a:bodyPr wrap="square" rtlCol="0">
                    <a:spAutoFit/>
                  </a:bodyPr>
                  <a:lstStyle/>
                  <a:p>
                    <a:r>
                      <a:rPr lang="ja-JP" altLang="en-US" sz="1200"/>
                      <a:t>◯　</a:t>
                    </a:r>
                    <a:r>
                      <a:rPr lang="en-US" altLang="ja-JP" sz="1200" dirty="0"/>
                      <a:t> 2</a:t>
                    </a:r>
                    <a:r>
                      <a:rPr lang="ja-JP" altLang="en-US" sz="1200"/>
                      <a:t>・</a:t>
                    </a:r>
                    <a:r>
                      <a:rPr lang="en-US" altLang="ja-JP" sz="1200" dirty="0"/>
                      <a:t>8 </a:t>
                    </a:r>
                    <a:r>
                      <a:rPr lang="ja-JP" altLang="en-US" sz="1200"/>
                      <a:t>　△  </a:t>
                    </a:r>
                    <a:r>
                      <a:rPr lang="en-US" altLang="ja-JP" sz="1200" dirty="0"/>
                      <a:t>3</a:t>
                    </a:r>
                    <a:r>
                      <a:rPr lang="ja-JP" altLang="en-US" sz="1200"/>
                      <a:t>・</a:t>
                    </a:r>
                    <a:r>
                      <a:rPr lang="en-US" altLang="ja-JP" sz="1200" dirty="0"/>
                      <a:t>4</a:t>
                    </a:r>
                    <a:r>
                      <a:rPr lang="ja-JP" altLang="en-US" sz="1200"/>
                      <a:t>　</a:t>
                    </a:r>
                    <a:endParaRPr kumimoji="1" lang="en-US" altLang="ja-JP" sz="1200" dirty="0"/>
                  </a:p>
                  <a:p>
                    <a:endParaRPr lang="en-US" altLang="ja-JP" sz="1200" dirty="0"/>
                  </a:p>
                  <a:p>
                    <a:r>
                      <a:rPr lang="ja-JP" altLang="en-US" sz="1200"/>
                      <a:t>本命星：九紫火星（頭脳・カリスマ）</a:t>
                    </a:r>
                    <a:endParaRPr kumimoji="1" lang="en-US" altLang="ja-JP" sz="1200" dirty="0"/>
                  </a:p>
                  <a:p>
                    <a:r>
                      <a:rPr lang="ja-JP" altLang="en-US" sz="1200"/>
                      <a:t>月命星：七赤金星（快楽・合理）</a:t>
                    </a:r>
                    <a:endParaRPr lang="en-US" altLang="ja-JP" sz="1200" dirty="0"/>
                  </a:p>
                  <a:p>
                    <a:r>
                      <a:rPr lang="ja-JP" altLang="en-US" sz="1200"/>
                      <a:t>潜在意識：二黒土星（家庭・地道）</a:t>
                    </a:r>
                    <a:endParaRPr kumimoji="1" lang="en-US" altLang="ja-JP" sz="1200" dirty="0"/>
                  </a:p>
                  <a:p>
                    <a:r>
                      <a:rPr lang="ja-JP" altLang="en-US" sz="1200"/>
                      <a:t>流れ：三碧木星（健康・明るさ）</a:t>
                    </a:r>
                    <a:endParaRPr lang="en-US" altLang="ja-JP" sz="1200" dirty="0"/>
                  </a:p>
                </p:txBody>
              </p:sp>
              <p:sp>
                <p:nvSpPr>
                  <p:cNvPr id="22" name="テキスト ボックス 21">
                    <a:extLst>
                      <a:ext uri="{FF2B5EF4-FFF2-40B4-BE49-F238E27FC236}">
                        <a16:creationId xmlns:a16="http://schemas.microsoft.com/office/drawing/2014/main" id="{93AB8CB0-3C00-1C4C-8238-B6247732E448}"/>
                      </a:ext>
                    </a:extLst>
                  </p:cNvPr>
                  <p:cNvSpPr txBox="1"/>
                  <p:nvPr/>
                </p:nvSpPr>
                <p:spPr>
                  <a:xfrm>
                    <a:off x="3997412" y="1661065"/>
                    <a:ext cx="2421093" cy="584775"/>
                  </a:xfrm>
                  <a:prstGeom prst="rect">
                    <a:avLst/>
                  </a:prstGeom>
                  <a:noFill/>
                </p:spPr>
                <p:txBody>
                  <a:bodyPr wrap="square" rtlCol="0">
                    <a:spAutoFit/>
                  </a:bodyPr>
                  <a:lstStyle/>
                  <a:p>
                    <a:r>
                      <a:rPr kumimoji="1" lang="en-US" altLang="ja-JP" sz="3200" b="1" dirty="0"/>
                      <a:t>9</a:t>
                    </a:r>
                    <a:r>
                      <a:rPr kumimoji="1" lang="ja-JP" altLang="en-US" sz="3200" b="1"/>
                      <a:t> </a:t>
                    </a:r>
                    <a:r>
                      <a:rPr lang="en-US" altLang="ja-JP" sz="3200" b="1" dirty="0"/>
                      <a:t>-</a:t>
                    </a:r>
                    <a:r>
                      <a:rPr kumimoji="1" lang="ja-JP" altLang="en-US" sz="3200" b="1"/>
                      <a:t> </a:t>
                    </a:r>
                    <a:r>
                      <a:rPr kumimoji="1" lang="en-US" altLang="ja-JP" sz="3200" b="1" dirty="0"/>
                      <a:t>7</a:t>
                    </a:r>
                    <a:r>
                      <a:rPr kumimoji="1" lang="ja-JP" altLang="en-US" sz="3200" b="1"/>
                      <a:t> </a:t>
                    </a:r>
                    <a:r>
                      <a:rPr lang="en-US" altLang="ja-JP" sz="3200" b="1" dirty="0"/>
                      <a:t>-</a:t>
                    </a:r>
                    <a:r>
                      <a:rPr kumimoji="1" lang="ja-JP" altLang="en-US" sz="3200" b="1"/>
                      <a:t> </a:t>
                    </a:r>
                    <a:r>
                      <a:rPr kumimoji="1" lang="en-US" altLang="ja-JP" sz="3200" b="1" dirty="0"/>
                      <a:t>2 - 3</a:t>
                    </a:r>
                    <a:endParaRPr kumimoji="1" lang="ja-JP" altLang="en-US" sz="3200" b="1"/>
                  </a:p>
                </p:txBody>
              </p:sp>
            </p:grpSp>
            <p:grpSp>
              <p:nvGrpSpPr>
                <p:cNvPr id="16" name="グループ化 15">
                  <a:extLst>
                    <a:ext uri="{FF2B5EF4-FFF2-40B4-BE49-F238E27FC236}">
                      <a16:creationId xmlns:a16="http://schemas.microsoft.com/office/drawing/2014/main" id="{8836C401-834F-5240-A4ED-17E61B70FC29}"/>
                    </a:ext>
                  </a:extLst>
                </p:cNvPr>
                <p:cNvGrpSpPr/>
                <p:nvPr/>
              </p:nvGrpSpPr>
              <p:grpSpPr>
                <a:xfrm>
                  <a:off x="3995654" y="2290172"/>
                  <a:ext cx="1953665" cy="386973"/>
                  <a:chOff x="4334551" y="741336"/>
                  <a:chExt cx="1953665" cy="386973"/>
                </a:xfrm>
              </p:grpSpPr>
              <p:sp>
                <p:nvSpPr>
                  <p:cNvPr id="17" name="円/楕円 16">
                    <a:extLst>
                      <a:ext uri="{FF2B5EF4-FFF2-40B4-BE49-F238E27FC236}">
                        <a16:creationId xmlns:a16="http://schemas.microsoft.com/office/drawing/2014/main" id="{E0D9736D-1CC7-684F-B544-8CADD512D607}"/>
                      </a:ext>
                    </a:extLst>
                  </p:cNvPr>
                  <p:cNvSpPr/>
                  <p:nvPr/>
                </p:nvSpPr>
                <p:spPr>
                  <a:xfrm>
                    <a:off x="5396248" y="741336"/>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ja-JP" altLang="en-US">
                      <a:solidFill>
                        <a:schemeClr val="tx1"/>
                      </a:solidFill>
                    </a:endParaRPr>
                  </a:p>
                </p:txBody>
              </p:sp>
              <p:sp>
                <p:nvSpPr>
                  <p:cNvPr id="18" name="円/楕円 17">
                    <a:extLst>
                      <a:ext uri="{FF2B5EF4-FFF2-40B4-BE49-F238E27FC236}">
                        <a16:creationId xmlns:a16="http://schemas.microsoft.com/office/drawing/2014/main" id="{2AF26752-D5E5-6C42-B326-42213DD23884}"/>
                      </a:ext>
                    </a:extLst>
                  </p:cNvPr>
                  <p:cNvSpPr/>
                  <p:nvPr/>
                </p:nvSpPr>
                <p:spPr>
                  <a:xfrm>
                    <a:off x="4334551" y="747309"/>
                    <a:ext cx="377129" cy="381000"/>
                  </a:xfrm>
                  <a:prstGeom prst="ellipse">
                    <a:avLst/>
                  </a:prstGeom>
                  <a:solidFill>
                    <a:srgbClr val="FEE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火</a:t>
                    </a:r>
                    <a:endParaRPr kumimoji="1" lang="ja-JP" altLang="en-US">
                      <a:solidFill>
                        <a:schemeClr val="tx1"/>
                      </a:solidFill>
                    </a:endParaRPr>
                  </a:p>
                </p:txBody>
              </p:sp>
              <p:sp>
                <p:nvSpPr>
                  <p:cNvPr id="19" name="円/楕円 18">
                    <a:extLst>
                      <a:ext uri="{FF2B5EF4-FFF2-40B4-BE49-F238E27FC236}">
                        <a16:creationId xmlns:a16="http://schemas.microsoft.com/office/drawing/2014/main" id="{58D496AA-CF81-B241-BD1B-E4460D48CCD7}"/>
                      </a:ext>
                    </a:extLst>
                  </p:cNvPr>
                  <p:cNvSpPr/>
                  <p:nvPr/>
                </p:nvSpPr>
                <p:spPr>
                  <a:xfrm>
                    <a:off x="4869447" y="741336"/>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金</a:t>
                    </a:r>
                  </a:p>
                </p:txBody>
              </p:sp>
              <p:sp>
                <p:nvSpPr>
                  <p:cNvPr id="20" name="円/楕円 19">
                    <a:extLst>
                      <a:ext uri="{FF2B5EF4-FFF2-40B4-BE49-F238E27FC236}">
                        <a16:creationId xmlns:a16="http://schemas.microsoft.com/office/drawing/2014/main" id="{A240C094-48E8-D649-98D7-D27BB36F6FA3}"/>
                      </a:ext>
                    </a:extLst>
                  </p:cNvPr>
                  <p:cNvSpPr/>
                  <p:nvPr/>
                </p:nvSpPr>
                <p:spPr>
                  <a:xfrm>
                    <a:off x="5911087" y="741971"/>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木</a:t>
                    </a:r>
                    <a:endParaRPr kumimoji="1" lang="en-US" altLang="ja-JP" dirty="0">
                      <a:solidFill>
                        <a:schemeClr val="tx1"/>
                      </a:solidFill>
                    </a:endParaRPr>
                  </a:p>
                </p:txBody>
              </p:sp>
            </p:grpSp>
          </p:grpSp>
          <p:sp>
            <p:nvSpPr>
              <p:cNvPr id="48" name="テキスト ボックス 47">
                <a:extLst>
                  <a:ext uri="{FF2B5EF4-FFF2-40B4-BE49-F238E27FC236}">
                    <a16:creationId xmlns:a16="http://schemas.microsoft.com/office/drawing/2014/main" id="{023083D8-E913-4F46-8A9C-EB2079075CC3}"/>
                  </a:ext>
                </a:extLst>
              </p:cNvPr>
              <p:cNvSpPr txBox="1"/>
              <p:nvPr/>
            </p:nvSpPr>
            <p:spPr>
              <a:xfrm>
                <a:off x="577673" y="4726344"/>
                <a:ext cx="5721785" cy="577081"/>
              </a:xfrm>
              <a:prstGeom prst="rect">
                <a:avLst/>
              </a:prstGeom>
              <a:noFill/>
            </p:spPr>
            <p:txBody>
              <a:bodyPr wrap="square" rtlCol="0">
                <a:spAutoFit/>
              </a:bodyPr>
              <a:lstStyle/>
              <a:p>
                <a:r>
                  <a:rPr lang="ja-JP" altLang="en-US" sz="1050">
                    <a:solidFill>
                      <a:srgbClr val="FF0000"/>
                    </a:solidFill>
                  </a:rPr>
                  <a:t>本質的に頭脳明晰で強い信念を持つ。対人的には金運に恵まれドライな気質を持つ。潜在意識には家庭的で堅実な面もある。明るく前向きで、実家と深く繋がり、長男的な役割を求められる。</a:t>
                </a:r>
              </a:p>
            </p:txBody>
          </p:sp>
        </p:grpSp>
        <p:sp>
          <p:nvSpPr>
            <p:cNvPr id="71" name="テキスト ボックス 70">
              <a:extLst>
                <a:ext uri="{FF2B5EF4-FFF2-40B4-BE49-F238E27FC236}">
                  <a16:creationId xmlns:a16="http://schemas.microsoft.com/office/drawing/2014/main" id="{922F04FB-3AC4-D442-A74A-7B84DE8C0685}"/>
                </a:ext>
              </a:extLst>
            </p:cNvPr>
            <p:cNvSpPr txBox="1"/>
            <p:nvPr/>
          </p:nvSpPr>
          <p:spPr>
            <a:xfrm>
              <a:off x="3280093" y="1894465"/>
              <a:ext cx="3262432" cy="338554"/>
            </a:xfrm>
            <a:prstGeom prst="rect">
              <a:avLst/>
            </a:prstGeom>
            <a:noFill/>
          </p:spPr>
          <p:txBody>
            <a:bodyPr wrap="none" rtlCol="0">
              <a:spAutoFit/>
            </a:bodyPr>
            <a:lstStyle/>
            <a:p>
              <a:r>
                <a:rPr lang="ja-JP" altLang="en-US" sz="1600"/>
                <a:t>（大吉・中吉・小吉・小凶・凶）</a:t>
              </a:r>
              <a:endParaRPr lang="en-US" altLang="ja-JP" sz="1600" dirty="0"/>
            </a:p>
          </p:txBody>
        </p:sp>
      </p:grpSp>
      <p:grpSp>
        <p:nvGrpSpPr>
          <p:cNvPr id="4" name="グループ化 3">
            <a:extLst>
              <a:ext uri="{FF2B5EF4-FFF2-40B4-BE49-F238E27FC236}">
                <a16:creationId xmlns:a16="http://schemas.microsoft.com/office/drawing/2014/main" id="{E5AE3ADF-F6A5-EF43-B9B1-CBF41947B05D}"/>
              </a:ext>
            </a:extLst>
          </p:cNvPr>
          <p:cNvGrpSpPr/>
          <p:nvPr/>
        </p:nvGrpSpPr>
        <p:grpSpPr>
          <a:xfrm>
            <a:off x="663480" y="4444169"/>
            <a:ext cx="6009674" cy="2087246"/>
            <a:chOff x="663480" y="4444169"/>
            <a:chExt cx="6009674" cy="2087246"/>
          </a:xfrm>
        </p:grpSpPr>
        <p:grpSp>
          <p:nvGrpSpPr>
            <p:cNvPr id="33" name="グループ化 32">
              <a:extLst>
                <a:ext uri="{FF2B5EF4-FFF2-40B4-BE49-F238E27FC236}">
                  <a16:creationId xmlns:a16="http://schemas.microsoft.com/office/drawing/2014/main" id="{08F394A2-302B-C249-AD46-2ABBE2440BCE}"/>
                </a:ext>
              </a:extLst>
            </p:cNvPr>
            <p:cNvGrpSpPr/>
            <p:nvPr/>
          </p:nvGrpSpPr>
          <p:grpSpPr>
            <a:xfrm>
              <a:off x="663480" y="4697258"/>
              <a:ext cx="5723033" cy="1834157"/>
              <a:chOff x="654076" y="1397550"/>
              <a:chExt cx="5723033" cy="1834157"/>
            </a:xfrm>
          </p:grpSpPr>
          <p:sp>
            <p:nvSpPr>
              <p:cNvPr id="35" name="テキスト ボックス 34">
                <a:extLst>
                  <a:ext uri="{FF2B5EF4-FFF2-40B4-BE49-F238E27FC236}">
                    <a16:creationId xmlns:a16="http://schemas.microsoft.com/office/drawing/2014/main" id="{8A7C8B60-FBA0-7B46-8FFC-C10D4DDEDB8D}"/>
                  </a:ext>
                </a:extLst>
              </p:cNvPr>
              <p:cNvSpPr txBox="1"/>
              <p:nvPr/>
            </p:nvSpPr>
            <p:spPr>
              <a:xfrm>
                <a:off x="654076" y="1397550"/>
                <a:ext cx="3012787" cy="1200329"/>
              </a:xfrm>
              <a:prstGeom prst="rect">
                <a:avLst/>
              </a:prstGeom>
              <a:noFill/>
            </p:spPr>
            <p:txBody>
              <a:bodyPr wrap="square" rtlCol="0">
                <a:spAutoFit/>
              </a:bodyPr>
              <a:lstStyle/>
              <a:p>
                <a:r>
                  <a:rPr lang="ja-JP" altLang="en-US" sz="1200"/>
                  <a:t>◯　</a:t>
                </a:r>
                <a:r>
                  <a:rPr lang="en-US" altLang="ja-JP" sz="1200" dirty="0"/>
                  <a:t> 2 </a:t>
                </a:r>
                <a:r>
                  <a:rPr lang="ja-JP" altLang="en-US" sz="1200"/>
                  <a:t>　△  </a:t>
                </a:r>
                <a:r>
                  <a:rPr lang="en-US" altLang="ja-JP" sz="1200" dirty="0"/>
                  <a:t>3</a:t>
                </a:r>
                <a:r>
                  <a:rPr lang="ja-JP" altLang="en-US" sz="1200"/>
                  <a:t>・</a:t>
                </a:r>
                <a:r>
                  <a:rPr lang="en-US" altLang="ja-JP" sz="1200" dirty="0"/>
                  <a:t>4</a:t>
                </a:r>
                <a:r>
                  <a:rPr lang="ja-JP" altLang="en-US" sz="1200"/>
                  <a:t>　</a:t>
                </a:r>
                <a:endParaRPr lang="en-US" altLang="ja-JP" sz="1200" dirty="0"/>
              </a:p>
              <a:p>
                <a:endParaRPr lang="en-US" altLang="ja-JP" sz="1200" b="1" dirty="0"/>
              </a:p>
              <a:p>
                <a:r>
                  <a:rPr lang="ja-JP" altLang="en-US" sz="1200"/>
                  <a:t>本命星：九紫火星（頭脳・カリスマ）</a:t>
                </a:r>
                <a:endParaRPr lang="en-US" altLang="ja-JP" sz="1200" dirty="0"/>
              </a:p>
              <a:p>
                <a:r>
                  <a:rPr lang="ja-JP" altLang="en-US" sz="1200"/>
                  <a:t>月命星：八白土星（チャンス・変化）</a:t>
                </a:r>
                <a:endParaRPr lang="en-US" altLang="ja-JP" sz="1200" dirty="0"/>
              </a:p>
              <a:p>
                <a:r>
                  <a:rPr lang="ja-JP" altLang="en-US" sz="1200"/>
                  <a:t>潜在意識：一白水星（人情・アイデア）</a:t>
                </a:r>
                <a:endParaRPr kumimoji="1" lang="en-US" altLang="ja-JP" sz="1200" dirty="0"/>
              </a:p>
              <a:p>
                <a:r>
                  <a:rPr lang="ja-JP" altLang="en-US" sz="1200"/>
                  <a:t>流れ：四緑木星（人気・体裁）</a:t>
                </a:r>
                <a:endParaRPr lang="en-US" altLang="ja-JP" sz="1200" dirty="0"/>
              </a:p>
            </p:txBody>
          </p:sp>
          <p:sp>
            <p:nvSpPr>
              <p:cNvPr id="37" name="テキスト ボックス 36">
                <a:extLst>
                  <a:ext uri="{FF2B5EF4-FFF2-40B4-BE49-F238E27FC236}">
                    <a16:creationId xmlns:a16="http://schemas.microsoft.com/office/drawing/2014/main" id="{6455105E-FD73-D648-BF58-7C0864C75D18}"/>
                  </a:ext>
                </a:extLst>
              </p:cNvPr>
              <p:cNvSpPr txBox="1"/>
              <p:nvPr/>
            </p:nvSpPr>
            <p:spPr>
              <a:xfrm>
                <a:off x="4047376" y="1636076"/>
                <a:ext cx="2303996" cy="584775"/>
              </a:xfrm>
              <a:prstGeom prst="rect">
                <a:avLst/>
              </a:prstGeom>
              <a:noFill/>
            </p:spPr>
            <p:txBody>
              <a:bodyPr wrap="square" rtlCol="0">
                <a:spAutoFit/>
              </a:bodyPr>
              <a:lstStyle/>
              <a:p>
                <a:r>
                  <a:rPr kumimoji="1" lang="en-US" altLang="ja-JP" sz="3200" b="1" dirty="0"/>
                  <a:t>9</a:t>
                </a:r>
                <a:r>
                  <a:rPr kumimoji="1" lang="ja-JP" altLang="en-US" sz="3200" b="1"/>
                  <a:t> </a:t>
                </a:r>
                <a:r>
                  <a:rPr lang="en-US" altLang="ja-JP" sz="3200" b="1" dirty="0"/>
                  <a:t>-</a:t>
                </a:r>
                <a:r>
                  <a:rPr kumimoji="1" lang="ja-JP" altLang="en-US" sz="3200" b="1"/>
                  <a:t> </a:t>
                </a:r>
                <a:r>
                  <a:rPr lang="ja-JP" altLang="en-US" sz="3200" b="1"/>
                  <a:t> </a:t>
                </a:r>
                <a:r>
                  <a:rPr lang="en-US" altLang="ja-JP" sz="3200" b="1" dirty="0"/>
                  <a:t>8</a:t>
                </a:r>
                <a:r>
                  <a:rPr kumimoji="1" lang="ja-JP" altLang="en-US" sz="3200" b="1"/>
                  <a:t> </a:t>
                </a:r>
                <a:r>
                  <a:rPr lang="en-US" altLang="ja-JP" sz="3200" b="1" dirty="0"/>
                  <a:t>-</a:t>
                </a:r>
                <a:r>
                  <a:rPr kumimoji="1" lang="ja-JP" altLang="en-US" sz="3200" b="1"/>
                  <a:t> </a:t>
                </a:r>
                <a:r>
                  <a:rPr lang="ja-JP" altLang="en-US" sz="3200" b="1"/>
                  <a:t> </a:t>
                </a:r>
                <a:r>
                  <a:rPr lang="en-US" altLang="ja-JP" sz="3200" b="1" dirty="0"/>
                  <a:t>1</a:t>
                </a:r>
                <a:r>
                  <a:rPr kumimoji="1" lang="en-US" altLang="ja-JP" sz="3200" b="1" dirty="0"/>
                  <a:t> - </a:t>
                </a:r>
                <a:r>
                  <a:rPr lang="en-US" altLang="ja-JP" sz="3200" b="1" dirty="0"/>
                  <a:t>4</a:t>
                </a:r>
                <a:endParaRPr kumimoji="1" lang="ja-JP" altLang="en-US" sz="3200" b="1"/>
              </a:p>
            </p:txBody>
          </p:sp>
          <p:grpSp>
            <p:nvGrpSpPr>
              <p:cNvPr id="38" name="グループ化 37">
                <a:extLst>
                  <a:ext uri="{FF2B5EF4-FFF2-40B4-BE49-F238E27FC236}">
                    <a16:creationId xmlns:a16="http://schemas.microsoft.com/office/drawing/2014/main" id="{0A6EACE5-570A-944E-8EBD-0DF223F60BA1}"/>
                  </a:ext>
                </a:extLst>
              </p:cNvPr>
              <p:cNvGrpSpPr/>
              <p:nvPr/>
            </p:nvGrpSpPr>
            <p:grpSpPr>
              <a:xfrm>
                <a:off x="4127498" y="2323682"/>
                <a:ext cx="1953665" cy="386973"/>
                <a:chOff x="4334551" y="741336"/>
                <a:chExt cx="1953665" cy="386973"/>
              </a:xfrm>
            </p:grpSpPr>
            <p:sp>
              <p:nvSpPr>
                <p:cNvPr id="41" name="円/楕円 40">
                  <a:extLst>
                    <a:ext uri="{FF2B5EF4-FFF2-40B4-BE49-F238E27FC236}">
                      <a16:creationId xmlns:a16="http://schemas.microsoft.com/office/drawing/2014/main" id="{C951BE1B-3BD9-944A-B21C-3831B7A8D716}"/>
                    </a:ext>
                  </a:extLst>
                </p:cNvPr>
                <p:cNvSpPr/>
                <p:nvPr/>
              </p:nvSpPr>
              <p:spPr>
                <a:xfrm>
                  <a:off x="5396248" y="741336"/>
                  <a:ext cx="377129" cy="381000"/>
                </a:xfrm>
                <a:prstGeom prst="ellips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水</a:t>
                  </a:r>
                </a:p>
              </p:txBody>
            </p:sp>
            <p:sp>
              <p:nvSpPr>
                <p:cNvPr id="42" name="円/楕円 41">
                  <a:extLst>
                    <a:ext uri="{FF2B5EF4-FFF2-40B4-BE49-F238E27FC236}">
                      <a16:creationId xmlns:a16="http://schemas.microsoft.com/office/drawing/2014/main" id="{19AA90B3-50B8-6D48-9612-FD98AC805B2D}"/>
                    </a:ext>
                  </a:extLst>
                </p:cNvPr>
                <p:cNvSpPr/>
                <p:nvPr/>
              </p:nvSpPr>
              <p:spPr>
                <a:xfrm>
                  <a:off x="4334551" y="747309"/>
                  <a:ext cx="377129" cy="381000"/>
                </a:xfrm>
                <a:prstGeom prst="ellipse">
                  <a:avLst/>
                </a:prstGeom>
                <a:solidFill>
                  <a:srgbClr val="FEE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火</a:t>
                  </a:r>
                  <a:endParaRPr kumimoji="1" lang="ja-JP" altLang="en-US">
                    <a:solidFill>
                      <a:schemeClr val="tx1"/>
                    </a:solidFill>
                  </a:endParaRPr>
                </a:p>
              </p:txBody>
            </p:sp>
            <p:sp>
              <p:nvSpPr>
                <p:cNvPr id="43" name="円/楕円 42">
                  <a:extLst>
                    <a:ext uri="{FF2B5EF4-FFF2-40B4-BE49-F238E27FC236}">
                      <a16:creationId xmlns:a16="http://schemas.microsoft.com/office/drawing/2014/main" id="{068BF26C-4EC7-8940-A971-BCEE51687B45}"/>
                    </a:ext>
                  </a:extLst>
                </p:cNvPr>
                <p:cNvSpPr/>
                <p:nvPr/>
              </p:nvSpPr>
              <p:spPr>
                <a:xfrm>
                  <a:off x="4869447" y="741336"/>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土</a:t>
                  </a:r>
                </a:p>
              </p:txBody>
            </p:sp>
            <p:sp>
              <p:nvSpPr>
                <p:cNvPr id="44" name="円/楕円 43">
                  <a:extLst>
                    <a:ext uri="{FF2B5EF4-FFF2-40B4-BE49-F238E27FC236}">
                      <a16:creationId xmlns:a16="http://schemas.microsoft.com/office/drawing/2014/main" id="{38B1F822-539B-A44C-A098-7C2CBBEFF8EC}"/>
                    </a:ext>
                  </a:extLst>
                </p:cNvPr>
                <p:cNvSpPr/>
                <p:nvPr/>
              </p:nvSpPr>
              <p:spPr>
                <a:xfrm>
                  <a:off x="5911087" y="741971"/>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木</a:t>
                  </a:r>
                  <a:endParaRPr kumimoji="1" lang="en-US" altLang="ja-JP" dirty="0">
                    <a:solidFill>
                      <a:schemeClr val="tx1"/>
                    </a:solidFill>
                  </a:endParaRPr>
                </a:p>
              </p:txBody>
            </p:sp>
          </p:grpSp>
          <p:sp>
            <p:nvSpPr>
              <p:cNvPr id="40" name="テキスト ボックス 39">
                <a:extLst>
                  <a:ext uri="{FF2B5EF4-FFF2-40B4-BE49-F238E27FC236}">
                    <a16:creationId xmlns:a16="http://schemas.microsoft.com/office/drawing/2014/main" id="{B272A65F-EB9B-B74E-B5AA-3E35899C9FC7}"/>
                  </a:ext>
                </a:extLst>
              </p:cNvPr>
              <p:cNvSpPr txBox="1"/>
              <p:nvPr/>
            </p:nvSpPr>
            <p:spPr>
              <a:xfrm>
                <a:off x="655324" y="2816209"/>
                <a:ext cx="5721785" cy="415498"/>
              </a:xfrm>
              <a:prstGeom prst="rect">
                <a:avLst/>
              </a:prstGeom>
              <a:noFill/>
            </p:spPr>
            <p:txBody>
              <a:bodyPr wrap="square" rtlCol="0">
                <a:spAutoFit/>
              </a:bodyPr>
              <a:lstStyle/>
              <a:p>
                <a:r>
                  <a:rPr lang="ja-JP" altLang="en-US" sz="1050">
                    <a:solidFill>
                      <a:srgbClr val="FF0000"/>
                    </a:solidFill>
                  </a:rPr>
                  <a:t>本質的に頭脳明晰で目立つ存在。対人的には野心もありチャンスに強い。潜在意識には情に厚く、人に優しい面がある。常識やマナーを重んじ、ご縁にも恵まれる。</a:t>
                </a:r>
              </a:p>
            </p:txBody>
          </p:sp>
        </p:grpSp>
        <p:sp>
          <p:nvSpPr>
            <p:cNvPr id="72" name="テキスト ボックス 71">
              <a:extLst>
                <a:ext uri="{FF2B5EF4-FFF2-40B4-BE49-F238E27FC236}">
                  <a16:creationId xmlns:a16="http://schemas.microsoft.com/office/drawing/2014/main" id="{4039D66E-5DD9-DF45-9992-58521C90CB39}"/>
                </a:ext>
              </a:extLst>
            </p:cNvPr>
            <p:cNvSpPr txBox="1"/>
            <p:nvPr/>
          </p:nvSpPr>
          <p:spPr>
            <a:xfrm>
              <a:off x="3410722" y="4444169"/>
              <a:ext cx="3262432" cy="338554"/>
            </a:xfrm>
            <a:prstGeom prst="rect">
              <a:avLst/>
            </a:prstGeom>
            <a:noFill/>
          </p:spPr>
          <p:txBody>
            <a:bodyPr wrap="none" rtlCol="0">
              <a:spAutoFit/>
            </a:bodyPr>
            <a:lstStyle/>
            <a:p>
              <a:r>
                <a:rPr lang="ja-JP" altLang="en-US" sz="1600"/>
                <a:t>（大吉・中吉・小吉・小凶・凶）</a:t>
              </a:r>
              <a:endParaRPr lang="en-US" altLang="ja-JP" sz="1600" dirty="0"/>
            </a:p>
          </p:txBody>
        </p:sp>
      </p:grpSp>
      <p:grpSp>
        <p:nvGrpSpPr>
          <p:cNvPr id="6" name="グループ化 5">
            <a:extLst>
              <a:ext uri="{FF2B5EF4-FFF2-40B4-BE49-F238E27FC236}">
                <a16:creationId xmlns:a16="http://schemas.microsoft.com/office/drawing/2014/main" id="{3D94A855-DEBC-BC49-8765-FE1B3227057D}"/>
              </a:ext>
            </a:extLst>
          </p:cNvPr>
          <p:cNvGrpSpPr/>
          <p:nvPr/>
        </p:nvGrpSpPr>
        <p:grpSpPr>
          <a:xfrm>
            <a:off x="609091" y="7120477"/>
            <a:ext cx="6068442" cy="1995409"/>
            <a:chOff x="609091" y="7120477"/>
            <a:chExt cx="6068442" cy="1995409"/>
          </a:xfrm>
        </p:grpSpPr>
        <p:grpSp>
          <p:nvGrpSpPr>
            <p:cNvPr id="2" name="グループ化 1">
              <a:extLst>
                <a:ext uri="{FF2B5EF4-FFF2-40B4-BE49-F238E27FC236}">
                  <a16:creationId xmlns:a16="http://schemas.microsoft.com/office/drawing/2014/main" id="{CC319AA8-32BB-184D-9CB4-E6D2B114B2E2}"/>
                </a:ext>
              </a:extLst>
            </p:cNvPr>
            <p:cNvGrpSpPr/>
            <p:nvPr/>
          </p:nvGrpSpPr>
          <p:grpSpPr>
            <a:xfrm>
              <a:off x="609091" y="7348152"/>
              <a:ext cx="5749049" cy="1767734"/>
              <a:chOff x="491310" y="8094419"/>
              <a:chExt cx="5749049" cy="1767734"/>
            </a:xfrm>
          </p:grpSpPr>
          <p:grpSp>
            <p:nvGrpSpPr>
              <p:cNvPr id="26" name="グループ化 25">
                <a:extLst>
                  <a:ext uri="{FF2B5EF4-FFF2-40B4-BE49-F238E27FC236}">
                    <a16:creationId xmlns:a16="http://schemas.microsoft.com/office/drawing/2014/main" id="{15753296-C7DD-764B-B568-B7F024110574}"/>
                  </a:ext>
                </a:extLst>
              </p:cNvPr>
              <p:cNvGrpSpPr/>
              <p:nvPr/>
            </p:nvGrpSpPr>
            <p:grpSpPr>
              <a:xfrm>
                <a:off x="543062" y="8094419"/>
                <a:ext cx="5697297" cy="1384995"/>
                <a:chOff x="654076" y="1397550"/>
                <a:chExt cx="5697297" cy="1384995"/>
              </a:xfrm>
            </p:grpSpPr>
            <p:grpSp>
              <p:nvGrpSpPr>
                <p:cNvPr id="27" name="グループ化 26">
                  <a:extLst>
                    <a:ext uri="{FF2B5EF4-FFF2-40B4-BE49-F238E27FC236}">
                      <a16:creationId xmlns:a16="http://schemas.microsoft.com/office/drawing/2014/main" id="{46E0348C-9483-3647-8A2F-D437A5CCE368}"/>
                    </a:ext>
                  </a:extLst>
                </p:cNvPr>
                <p:cNvGrpSpPr/>
                <p:nvPr/>
              </p:nvGrpSpPr>
              <p:grpSpPr>
                <a:xfrm>
                  <a:off x="654076" y="1397550"/>
                  <a:ext cx="5697297" cy="1384995"/>
                  <a:chOff x="431653" y="1422539"/>
                  <a:chExt cx="5986852" cy="1384995"/>
                </a:xfrm>
              </p:grpSpPr>
              <p:sp>
                <p:nvSpPr>
                  <p:cNvPr id="34" name="テキスト ボックス 33">
                    <a:extLst>
                      <a:ext uri="{FF2B5EF4-FFF2-40B4-BE49-F238E27FC236}">
                        <a16:creationId xmlns:a16="http://schemas.microsoft.com/office/drawing/2014/main" id="{18E00EF0-478D-B946-A5BD-44F998DE8B9A}"/>
                      </a:ext>
                    </a:extLst>
                  </p:cNvPr>
                  <p:cNvSpPr txBox="1"/>
                  <p:nvPr/>
                </p:nvSpPr>
                <p:spPr>
                  <a:xfrm>
                    <a:off x="431653" y="1422539"/>
                    <a:ext cx="3042662" cy="1384995"/>
                  </a:xfrm>
                  <a:prstGeom prst="rect">
                    <a:avLst/>
                  </a:prstGeom>
                  <a:noFill/>
                </p:spPr>
                <p:txBody>
                  <a:bodyPr wrap="square" rtlCol="0">
                    <a:spAutoFit/>
                  </a:bodyPr>
                  <a:lstStyle/>
                  <a:p>
                    <a:r>
                      <a:rPr lang="ja-JP" altLang="en-US" sz="1200"/>
                      <a:t>◯　</a:t>
                    </a:r>
                    <a:r>
                      <a:rPr lang="en-US" altLang="ja-JP" sz="1200" dirty="0"/>
                      <a:t> 2</a:t>
                    </a:r>
                    <a:r>
                      <a:rPr lang="ja-JP" altLang="en-US" sz="1200"/>
                      <a:t>・</a:t>
                    </a:r>
                    <a:r>
                      <a:rPr lang="en-US" altLang="ja-JP" sz="1200" dirty="0"/>
                      <a:t>8</a:t>
                    </a:r>
                    <a:r>
                      <a:rPr lang="ja-JP" altLang="en-US" sz="1200"/>
                      <a:t>・</a:t>
                    </a:r>
                    <a:r>
                      <a:rPr lang="en-US" altLang="ja-JP" sz="1200" dirty="0"/>
                      <a:t>3</a:t>
                    </a:r>
                    <a:r>
                      <a:rPr lang="ja-JP" altLang="en-US" sz="1200"/>
                      <a:t>・</a:t>
                    </a:r>
                    <a:r>
                      <a:rPr lang="en-US" altLang="ja-JP" sz="1200" dirty="0"/>
                      <a:t>4</a:t>
                    </a:r>
                    <a:endParaRPr kumimoji="1" lang="en-US" altLang="ja-JP" sz="1200" dirty="0"/>
                  </a:p>
                  <a:p>
                    <a:endParaRPr lang="en-US" altLang="ja-JP" sz="1200" dirty="0"/>
                  </a:p>
                  <a:p>
                    <a:r>
                      <a:rPr lang="ja-JP" altLang="en-US" sz="1200"/>
                      <a:t>本命星：九紫火星（頭脳・カリスマ）</a:t>
                    </a:r>
                    <a:endParaRPr kumimoji="1" lang="en-US" altLang="ja-JP" sz="1200" dirty="0"/>
                  </a:p>
                  <a:p>
                    <a:r>
                      <a:rPr lang="ja-JP" altLang="en-US" sz="1200"/>
                      <a:t>月命星：九紫火星（頭脳・カリスマ）</a:t>
                    </a:r>
                    <a:endParaRPr lang="en-US" altLang="ja-JP" sz="1200" dirty="0"/>
                  </a:p>
                  <a:p>
                    <a:r>
                      <a:rPr lang="ja-JP" altLang="en-US" sz="1200"/>
                      <a:t>潜在意識：（支配・リーダー）</a:t>
                    </a:r>
                    <a:endParaRPr lang="en-US" altLang="ja-JP" sz="1200" dirty="0"/>
                  </a:p>
                  <a:p>
                    <a:r>
                      <a:rPr lang="ja-JP" altLang="en-US" sz="1200"/>
                      <a:t>五黄土星（支配）と一白水星（感情）</a:t>
                    </a:r>
                    <a:endParaRPr kumimoji="1" lang="en-US" altLang="ja-JP" sz="1200" dirty="0"/>
                  </a:p>
                  <a:p>
                    <a:r>
                      <a:rPr lang="ja-JP" altLang="en-US" sz="1200"/>
                      <a:t>流れ：中宮</a:t>
                    </a:r>
                    <a:endParaRPr lang="en-US" altLang="ja-JP" sz="1200" dirty="0"/>
                  </a:p>
                </p:txBody>
              </p:sp>
              <p:sp>
                <p:nvSpPr>
                  <p:cNvPr id="36" name="テキスト ボックス 35">
                    <a:extLst>
                      <a:ext uri="{FF2B5EF4-FFF2-40B4-BE49-F238E27FC236}">
                        <a16:creationId xmlns:a16="http://schemas.microsoft.com/office/drawing/2014/main" id="{A938C53E-73D0-AF49-8B34-A3DEF2038B61}"/>
                      </a:ext>
                    </a:extLst>
                  </p:cNvPr>
                  <p:cNvSpPr txBox="1"/>
                  <p:nvPr/>
                </p:nvSpPr>
                <p:spPr>
                  <a:xfrm>
                    <a:off x="3997412" y="1661065"/>
                    <a:ext cx="2421093" cy="584775"/>
                  </a:xfrm>
                  <a:prstGeom prst="rect">
                    <a:avLst/>
                  </a:prstGeom>
                  <a:noFill/>
                </p:spPr>
                <p:txBody>
                  <a:bodyPr wrap="square" rtlCol="0">
                    <a:spAutoFit/>
                  </a:bodyPr>
                  <a:lstStyle/>
                  <a:p>
                    <a:r>
                      <a:rPr kumimoji="1" lang="en-US" altLang="ja-JP" sz="3200" b="1" dirty="0"/>
                      <a:t>9</a:t>
                    </a:r>
                    <a:r>
                      <a:rPr kumimoji="1" lang="ja-JP" altLang="en-US" sz="3200" b="1"/>
                      <a:t> </a:t>
                    </a:r>
                    <a:r>
                      <a:rPr lang="en-US" altLang="ja-JP" sz="3200" b="1" dirty="0"/>
                      <a:t>-</a:t>
                    </a:r>
                    <a:r>
                      <a:rPr kumimoji="1" lang="ja-JP" altLang="en-US" sz="3200" b="1"/>
                      <a:t> </a:t>
                    </a:r>
                    <a:r>
                      <a:rPr lang="ja-JP" altLang="en-US" sz="3200" b="1"/>
                      <a:t> </a:t>
                    </a:r>
                    <a:r>
                      <a:rPr lang="en-US" altLang="ja-JP" sz="3200" b="1" dirty="0"/>
                      <a:t>9</a:t>
                    </a:r>
                    <a:r>
                      <a:rPr kumimoji="1" lang="ja-JP" altLang="en-US" sz="3200" b="1"/>
                      <a:t> </a:t>
                    </a:r>
                    <a:r>
                      <a:rPr lang="en-US" altLang="ja-JP" sz="3200" b="1" dirty="0"/>
                      <a:t>-</a:t>
                    </a:r>
                    <a:r>
                      <a:rPr kumimoji="1" lang="ja-JP" altLang="en-US" sz="3200" b="1"/>
                      <a:t> </a:t>
                    </a:r>
                    <a:r>
                      <a:rPr lang="ja-JP" altLang="en-US" sz="3200" b="1"/>
                      <a:t> </a:t>
                    </a:r>
                    <a:r>
                      <a:rPr lang="en-US" altLang="ja-JP" sz="3200" b="1" dirty="0"/>
                      <a:t>5</a:t>
                    </a:r>
                    <a:r>
                      <a:rPr kumimoji="1" lang="en-US" altLang="ja-JP" sz="3200" b="1" dirty="0"/>
                      <a:t> </a:t>
                    </a:r>
                    <a:r>
                      <a:rPr lang="en-US" altLang="ja-JP" sz="3200" b="1" dirty="0"/>
                      <a:t>/</a:t>
                    </a:r>
                    <a:r>
                      <a:rPr lang="ja-JP" altLang="en-US" sz="3200" b="1"/>
                      <a:t> </a:t>
                    </a:r>
                    <a:r>
                      <a:rPr lang="en-US" altLang="ja-JP" sz="3200" b="1" dirty="0"/>
                      <a:t>1</a:t>
                    </a:r>
                    <a:endParaRPr kumimoji="1" lang="ja-JP" altLang="en-US" sz="3200" b="1"/>
                  </a:p>
                </p:txBody>
              </p:sp>
            </p:grpSp>
            <p:grpSp>
              <p:nvGrpSpPr>
                <p:cNvPr id="28" name="グループ化 27">
                  <a:extLst>
                    <a:ext uri="{FF2B5EF4-FFF2-40B4-BE49-F238E27FC236}">
                      <a16:creationId xmlns:a16="http://schemas.microsoft.com/office/drawing/2014/main" id="{ED1EB07B-42D7-6A49-B0D9-462172D30AB9}"/>
                    </a:ext>
                  </a:extLst>
                </p:cNvPr>
                <p:cNvGrpSpPr/>
                <p:nvPr/>
              </p:nvGrpSpPr>
              <p:grpSpPr>
                <a:xfrm>
                  <a:off x="4127498" y="2206876"/>
                  <a:ext cx="1953665" cy="386973"/>
                  <a:chOff x="4334551" y="741336"/>
                  <a:chExt cx="1953665" cy="386973"/>
                </a:xfrm>
              </p:grpSpPr>
              <p:sp>
                <p:nvSpPr>
                  <p:cNvPr id="29" name="円/楕円 28">
                    <a:extLst>
                      <a:ext uri="{FF2B5EF4-FFF2-40B4-BE49-F238E27FC236}">
                        <a16:creationId xmlns:a16="http://schemas.microsoft.com/office/drawing/2014/main" id="{E2528D9E-F3EC-B04B-BD52-BF313A42AD9F}"/>
                      </a:ext>
                    </a:extLst>
                  </p:cNvPr>
                  <p:cNvSpPr/>
                  <p:nvPr/>
                </p:nvSpPr>
                <p:spPr>
                  <a:xfrm>
                    <a:off x="5396248" y="741336"/>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土</a:t>
                    </a:r>
                  </a:p>
                </p:txBody>
              </p:sp>
              <p:sp>
                <p:nvSpPr>
                  <p:cNvPr id="30" name="円/楕円 29">
                    <a:extLst>
                      <a:ext uri="{FF2B5EF4-FFF2-40B4-BE49-F238E27FC236}">
                        <a16:creationId xmlns:a16="http://schemas.microsoft.com/office/drawing/2014/main" id="{08F92CCC-4D67-CD43-8754-ACAC2E2CE038}"/>
                      </a:ext>
                    </a:extLst>
                  </p:cNvPr>
                  <p:cNvSpPr/>
                  <p:nvPr/>
                </p:nvSpPr>
                <p:spPr>
                  <a:xfrm>
                    <a:off x="4334551" y="747309"/>
                    <a:ext cx="377129" cy="381000"/>
                  </a:xfrm>
                  <a:prstGeom prst="ellipse">
                    <a:avLst/>
                  </a:prstGeom>
                  <a:solidFill>
                    <a:srgbClr val="FEE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火</a:t>
                    </a:r>
                    <a:endParaRPr kumimoji="1" lang="ja-JP" altLang="en-US">
                      <a:solidFill>
                        <a:schemeClr val="tx1"/>
                      </a:solidFill>
                    </a:endParaRPr>
                  </a:p>
                </p:txBody>
              </p:sp>
              <p:sp>
                <p:nvSpPr>
                  <p:cNvPr id="31" name="円/楕円 30">
                    <a:extLst>
                      <a:ext uri="{FF2B5EF4-FFF2-40B4-BE49-F238E27FC236}">
                        <a16:creationId xmlns:a16="http://schemas.microsoft.com/office/drawing/2014/main" id="{E52626A7-2B5B-CF42-88A5-15B04E960014}"/>
                      </a:ext>
                    </a:extLst>
                  </p:cNvPr>
                  <p:cNvSpPr/>
                  <p:nvPr/>
                </p:nvSpPr>
                <p:spPr>
                  <a:xfrm>
                    <a:off x="4869447" y="741336"/>
                    <a:ext cx="377129" cy="381000"/>
                  </a:xfrm>
                  <a:prstGeom prst="ellipse">
                    <a:avLst/>
                  </a:prstGeom>
                  <a:solidFill>
                    <a:srgbClr val="FEE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火</a:t>
                    </a:r>
                    <a:endParaRPr kumimoji="1" lang="ja-JP" altLang="en-US">
                      <a:solidFill>
                        <a:schemeClr val="tx1"/>
                      </a:solidFill>
                    </a:endParaRPr>
                  </a:p>
                </p:txBody>
              </p:sp>
              <p:sp>
                <p:nvSpPr>
                  <p:cNvPr id="32" name="円/楕円 31">
                    <a:extLst>
                      <a:ext uri="{FF2B5EF4-FFF2-40B4-BE49-F238E27FC236}">
                        <a16:creationId xmlns:a16="http://schemas.microsoft.com/office/drawing/2014/main" id="{0B97A6D0-61CF-0A4F-84BF-658EB84BA5CF}"/>
                      </a:ext>
                    </a:extLst>
                  </p:cNvPr>
                  <p:cNvSpPr/>
                  <p:nvPr/>
                </p:nvSpPr>
                <p:spPr>
                  <a:xfrm>
                    <a:off x="5911087" y="741971"/>
                    <a:ext cx="377129" cy="381000"/>
                  </a:xfrm>
                  <a:prstGeom prst="ellips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水</a:t>
                    </a:r>
                    <a:endParaRPr kumimoji="1" lang="en-US" altLang="ja-JP" dirty="0">
                      <a:solidFill>
                        <a:schemeClr val="tx1"/>
                      </a:solidFill>
                    </a:endParaRPr>
                  </a:p>
                </p:txBody>
              </p:sp>
            </p:grpSp>
          </p:grpSp>
          <p:sp>
            <p:nvSpPr>
              <p:cNvPr id="46" name="テキスト ボックス 45">
                <a:extLst>
                  <a:ext uri="{FF2B5EF4-FFF2-40B4-BE49-F238E27FC236}">
                    <a16:creationId xmlns:a16="http://schemas.microsoft.com/office/drawing/2014/main" id="{5515A0B3-2A8C-DC4D-8747-64632C01997D}"/>
                  </a:ext>
                </a:extLst>
              </p:cNvPr>
              <p:cNvSpPr txBox="1"/>
              <p:nvPr/>
            </p:nvSpPr>
            <p:spPr>
              <a:xfrm>
                <a:off x="491310" y="9446655"/>
                <a:ext cx="5721785" cy="415498"/>
              </a:xfrm>
              <a:prstGeom prst="rect">
                <a:avLst/>
              </a:prstGeom>
              <a:noFill/>
            </p:spPr>
            <p:txBody>
              <a:bodyPr wrap="square" rtlCol="0">
                <a:spAutoFit/>
              </a:bodyPr>
              <a:lstStyle/>
              <a:p>
                <a:r>
                  <a:rPr lang="ja-JP" altLang="en-US" sz="1050">
                    <a:solidFill>
                      <a:srgbClr val="FF0000"/>
                    </a:solidFill>
                  </a:rPr>
                  <a:t>非常に個性的で裏表のない性格を持つ。本質的に頭がよく強い信念を持つ。心の奥底はリーダーシップが強く自分流な面と、人情に厚く人に優しく、悩みやすい面を合わせ持つ。</a:t>
                </a:r>
                <a:endParaRPr lang="en-US" altLang="ja-JP" sz="1050" dirty="0">
                  <a:solidFill>
                    <a:srgbClr val="FF0000"/>
                  </a:solidFill>
                </a:endParaRPr>
              </a:p>
            </p:txBody>
          </p:sp>
        </p:grpSp>
        <p:sp>
          <p:nvSpPr>
            <p:cNvPr id="73" name="テキスト ボックス 72">
              <a:extLst>
                <a:ext uri="{FF2B5EF4-FFF2-40B4-BE49-F238E27FC236}">
                  <a16:creationId xmlns:a16="http://schemas.microsoft.com/office/drawing/2014/main" id="{2C5893A8-88D9-8546-8802-40CD6435F21C}"/>
                </a:ext>
              </a:extLst>
            </p:cNvPr>
            <p:cNvSpPr txBox="1"/>
            <p:nvPr/>
          </p:nvSpPr>
          <p:spPr>
            <a:xfrm>
              <a:off x="3415101" y="7120477"/>
              <a:ext cx="3262432" cy="338554"/>
            </a:xfrm>
            <a:prstGeom prst="rect">
              <a:avLst/>
            </a:prstGeom>
            <a:noFill/>
          </p:spPr>
          <p:txBody>
            <a:bodyPr wrap="none" rtlCol="0">
              <a:spAutoFit/>
            </a:bodyPr>
            <a:lstStyle/>
            <a:p>
              <a:r>
                <a:rPr lang="ja-JP" altLang="en-US" sz="1600"/>
                <a:t>（大吉・中吉・小吉・小凶・凶）</a:t>
              </a:r>
              <a:endParaRPr lang="en-US" altLang="ja-JP" sz="1600" dirty="0"/>
            </a:p>
          </p:txBody>
        </p:sp>
      </p:grpSp>
    </p:spTree>
    <p:extLst>
      <p:ext uri="{BB962C8B-B14F-4D97-AF65-F5344CB8AC3E}">
        <p14:creationId xmlns:p14="http://schemas.microsoft.com/office/powerpoint/2010/main" val="36760965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テキスト ボックス 72">
            <a:extLst>
              <a:ext uri="{FF2B5EF4-FFF2-40B4-BE49-F238E27FC236}">
                <a16:creationId xmlns:a16="http://schemas.microsoft.com/office/drawing/2014/main" id="{4917034B-4ED0-5341-92C8-E67DFF755F7E}"/>
              </a:ext>
            </a:extLst>
          </p:cNvPr>
          <p:cNvSpPr txBox="1"/>
          <p:nvPr/>
        </p:nvSpPr>
        <p:spPr>
          <a:xfrm>
            <a:off x="5266220" y="152303"/>
            <a:ext cx="1460656" cy="253916"/>
          </a:xfrm>
          <a:prstGeom prst="rect">
            <a:avLst/>
          </a:prstGeom>
          <a:noFill/>
        </p:spPr>
        <p:txBody>
          <a:bodyPr wrap="none" rtlCol="0">
            <a:spAutoFit/>
          </a:bodyPr>
          <a:lstStyle/>
          <a:p>
            <a:r>
              <a:rPr kumimoji="1" lang="ja-JP" altLang="en-US" sz="1050"/>
              <a:t>九星氣学 </a:t>
            </a:r>
            <a:r>
              <a:rPr kumimoji="1" lang="en-US" altLang="ja-JP" sz="1050" dirty="0"/>
              <a:t>81</a:t>
            </a:r>
            <a:r>
              <a:rPr kumimoji="1" lang="ja-JP" altLang="en-US" sz="1050"/>
              <a:t> 性格一覧</a:t>
            </a:r>
          </a:p>
        </p:txBody>
      </p:sp>
      <p:sp>
        <p:nvSpPr>
          <p:cNvPr id="84" name="スライド番号プレースホルダー 3">
            <a:extLst>
              <a:ext uri="{FF2B5EF4-FFF2-40B4-BE49-F238E27FC236}">
                <a16:creationId xmlns:a16="http://schemas.microsoft.com/office/drawing/2014/main" id="{DAAAB534-CB5D-9049-ABB9-C633C2E1D7E3}"/>
              </a:ext>
            </a:extLst>
          </p:cNvPr>
          <p:cNvSpPr>
            <a:spLocks noGrp="1"/>
          </p:cNvSpPr>
          <p:nvPr>
            <p:ph type="sldNum" sz="quarter" idx="12"/>
          </p:nvPr>
        </p:nvSpPr>
        <p:spPr>
          <a:xfrm>
            <a:off x="4843463" y="9181397"/>
            <a:ext cx="1543050" cy="527403"/>
          </a:xfrm>
        </p:spPr>
        <p:txBody>
          <a:bodyPr/>
          <a:lstStyle/>
          <a:p>
            <a:fld id="{1D026AE3-2BCD-4743-B55E-347788B72823}" type="slidenum">
              <a:rPr kumimoji="1" lang="ja-JP" altLang="en-US" smtClean="0"/>
              <a:t>3</a:t>
            </a:fld>
            <a:endParaRPr kumimoji="1" lang="ja-JP" altLang="en-US"/>
          </a:p>
        </p:txBody>
      </p:sp>
      <p:grpSp>
        <p:nvGrpSpPr>
          <p:cNvPr id="2" name="グループ化 1">
            <a:extLst>
              <a:ext uri="{FF2B5EF4-FFF2-40B4-BE49-F238E27FC236}">
                <a16:creationId xmlns:a16="http://schemas.microsoft.com/office/drawing/2014/main" id="{F7E627A2-CBAB-C448-97D6-442DEA70CCB1}"/>
              </a:ext>
            </a:extLst>
          </p:cNvPr>
          <p:cNvGrpSpPr/>
          <p:nvPr/>
        </p:nvGrpSpPr>
        <p:grpSpPr>
          <a:xfrm>
            <a:off x="602397" y="1894465"/>
            <a:ext cx="5940128" cy="2021785"/>
            <a:chOff x="602397" y="1894465"/>
            <a:chExt cx="5940128" cy="2021785"/>
          </a:xfrm>
        </p:grpSpPr>
        <p:grpSp>
          <p:nvGrpSpPr>
            <p:cNvPr id="79" name="グループ化 78">
              <a:extLst>
                <a:ext uri="{FF2B5EF4-FFF2-40B4-BE49-F238E27FC236}">
                  <a16:creationId xmlns:a16="http://schemas.microsoft.com/office/drawing/2014/main" id="{AFCE2027-45FF-1845-82C7-A87684E7704D}"/>
                </a:ext>
              </a:extLst>
            </p:cNvPr>
            <p:cNvGrpSpPr/>
            <p:nvPr/>
          </p:nvGrpSpPr>
          <p:grpSpPr>
            <a:xfrm>
              <a:off x="602397" y="2087467"/>
              <a:ext cx="5721785" cy="1828783"/>
              <a:chOff x="461126" y="6048598"/>
              <a:chExt cx="5721785" cy="1828783"/>
            </a:xfrm>
          </p:grpSpPr>
          <p:grpSp>
            <p:nvGrpSpPr>
              <p:cNvPr id="80" name="グループ化 79">
                <a:extLst>
                  <a:ext uri="{FF2B5EF4-FFF2-40B4-BE49-F238E27FC236}">
                    <a16:creationId xmlns:a16="http://schemas.microsoft.com/office/drawing/2014/main" id="{59BE699D-1103-9A4A-9D13-D5B1490D8D5B}"/>
                  </a:ext>
                </a:extLst>
              </p:cNvPr>
              <p:cNvGrpSpPr/>
              <p:nvPr/>
            </p:nvGrpSpPr>
            <p:grpSpPr>
              <a:xfrm>
                <a:off x="485614" y="6048598"/>
                <a:ext cx="5697297" cy="1222570"/>
                <a:chOff x="654076" y="1397550"/>
                <a:chExt cx="5697297" cy="1222570"/>
              </a:xfrm>
            </p:grpSpPr>
            <p:grpSp>
              <p:nvGrpSpPr>
                <p:cNvPr id="82" name="グループ化 81">
                  <a:extLst>
                    <a:ext uri="{FF2B5EF4-FFF2-40B4-BE49-F238E27FC236}">
                      <a16:creationId xmlns:a16="http://schemas.microsoft.com/office/drawing/2014/main" id="{A1757D40-8171-3041-9A42-9A40A79009B5}"/>
                    </a:ext>
                  </a:extLst>
                </p:cNvPr>
                <p:cNvGrpSpPr/>
                <p:nvPr/>
              </p:nvGrpSpPr>
              <p:grpSpPr>
                <a:xfrm>
                  <a:off x="654076" y="1397550"/>
                  <a:ext cx="5697297" cy="1200329"/>
                  <a:chOff x="431653" y="1422539"/>
                  <a:chExt cx="5986852" cy="1200329"/>
                </a:xfrm>
              </p:grpSpPr>
              <p:sp>
                <p:nvSpPr>
                  <p:cNvPr id="89" name="テキスト ボックス 88">
                    <a:extLst>
                      <a:ext uri="{FF2B5EF4-FFF2-40B4-BE49-F238E27FC236}">
                        <a16:creationId xmlns:a16="http://schemas.microsoft.com/office/drawing/2014/main" id="{F68AD05D-BBFB-BC4A-B1B2-4A3C2716B5FC}"/>
                      </a:ext>
                    </a:extLst>
                  </p:cNvPr>
                  <p:cNvSpPr txBox="1"/>
                  <p:nvPr/>
                </p:nvSpPr>
                <p:spPr>
                  <a:xfrm>
                    <a:off x="431653" y="1422539"/>
                    <a:ext cx="3235395" cy="1200329"/>
                  </a:xfrm>
                  <a:prstGeom prst="rect">
                    <a:avLst/>
                  </a:prstGeom>
                  <a:noFill/>
                </p:spPr>
                <p:txBody>
                  <a:bodyPr wrap="square" rtlCol="0">
                    <a:spAutoFit/>
                  </a:bodyPr>
                  <a:lstStyle/>
                  <a:p>
                    <a:r>
                      <a:rPr lang="ja-JP" altLang="en-US" sz="1200"/>
                      <a:t>◯　</a:t>
                    </a:r>
                    <a:r>
                      <a:rPr lang="en-US" altLang="ja-JP" sz="1200" dirty="0"/>
                      <a:t> 6</a:t>
                    </a:r>
                    <a:r>
                      <a:rPr lang="ja-JP" altLang="en-US" sz="1200"/>
                      <a:t>　△　</a:t>
                    </a:r>
                    <a:r>
                      <a:rPr lang="en-US" altLang="ja-JP" sz="1200" dirty="0"/>
                      <a:t>3</a:t>
                    </a:r>
                    <a:r>
                      <a:rPr lang="ja-JP" altLang="en-US" sz="1200"/>
                      <a:t>・</a:t>
                    </a:r>
                    <a:r>
                      <a:rPr lang="en-US" altLang="ja-JP" sz="1200" dirty="0"/>
                      <a:t>4</a:t>
                    </a:r>
                    <a:r>
                      <a:rPr lang="ja-JP" altLang="en-US" sz="1200"/>
                      <a:t>　</a:t>
                    </a:r>
                    <a:r>
                      <a:rPr kumimoji="1" lang="ja-JP" altLang="en-US" sz="1200"/>
                      <a:t>　　</a:t>
                    </a:r>
                    <a:endParaRPr kumimoji="1" lang="en-US" altLang="ja-JP" sz="1200" dirty="0"/>
                  </a:p>
                  <a:p>
                    <a:endParaRPr lang="en-US" altLang="ja-JP" sz="1200" dirty="0"/>
                  </a:p>
                  <a:p>
                    <a:r>
                      <a:rPr lang="ja-JP" altLang="en-US" sz="1200"/>
                      <a:t>本命星：</a:t>
                    </a:r>
                    <a:r>
                      <a:rPr kumimoji="1" lang="ja-JP" altLang="en-US" sz="1200"/>
                      <a:t>一白水星</a:t>
                    </a:r>
                    <a:r>
                      <a:rPr lang="ja-JP" altLang="en-US" sz="1200"/>
                      <a:t>（人情・アイデア）</a:t>
                    </a:r>
                    <a:endParaRPr kumimoji="1" lang="en-US" altLang="ja-JP" sz="1200" dirty="0"/>
                  </a:p>
                  <a:p>
                    <a:r>
                      <a:rPr lang="ja-JP" altLang="en-US" sz="1200"/>
                      <a:t>月命星：七赤金星（快楽・合理） </a:t>
                    </a:r>
                    <a:endParaRPr lang="en-US" altLang="ja-JP" sz="1200" dirty="0"/>
                  </a:p>
                  <a:p>
                    <a:r>
                      <a:rPr lang="ja-JP" altLang="en-US" sz="1200"/>
                      <a:t>潜在意識：四緑木星（人気・体裁）</a:t>
                    </a:r>
                    <a:endParaRPr kumimoji="1" lang="en-US" altLang="ja-JP" sz="1200" dirty="0"/>
                  </a:p>
                  <a:p>
                    <a:r>
                      <a:rPr lang="ja-JP" altLang="en-US" sz="1200"/>
                      <a:t>流れ：二黒土星（家庭・地道）</a:t>
                    </a:r>
                    <a:endParaRPr lang="en-US" altLang="ja-JP" sz="1200" dirty="0"/>
                  </a:p>
                </p:txBody>
              </p:sp>
              <p:sp>
                <p:nvSpPr>
                  <p:cNvPr id="90" name="テキスト ボックス 89">
                    <a:extLst>
                      <a:ext uri="{FF2B5EF4-FFF2-40B4-BE49-F238E27FC236}">
                        <a16:creationId xmlns:a16="http://schemas.microsoft.com/office/drawing/2014/main" id="{299DF47D-AA8E-F44E-A036-84426A922244}"/>
                      </a:ext>
                    </a:extLst>
                  </p:cNvPr>
                  <p:cNvSpPr txBox="1"/>
                  <p:nvPr/>
                </p:nvSpPr>
                <p:spPr>
                  <a:xfrm>
                    <a:off x="3997413" y="1661065"/>
                    <a:ext cx="2421092" cy="584775"/>
                  </a:xfrm>
                  <a:prstGeom prst="rect">
                    <a:avLst/>
                  </a:prstGeom>
                  <a:noFill/>
                </p:spPr>
                <p:txBody>
                  <a:bodyPr wrap="square" rtlCol="0">
                    <a:spAutoFit/>
                  </a:bodyPr>
                  <a:lstStyle/>
                  <a:p>
                    <a:r>
                      <a:rPr kumimoji="1" lang="en-US" altLang="ja-JP" sz="3200" b="1" dirty="0"/>
                      <a:t>1</a:t>
                    </a:r>
                    <a:r>
                      <a:rPr kumimoji="1" lang="ja-JP" altLang="en-US" sz="3200" b="1"/>
                      <a:t> </a:t>
                    </a:r>
                    <a:r>
                      <a:rPr lang="en-US" altLang="ja-JP" sz="3200" b="1" dirty="0"/>
                      <a:t>-</a:t>
                    </a:r>
                    <a:r>
                      <a:rPr kumimoji="1" lang="ja-JP" altLang="en-US" sz="3200" b="1"/>
                      <a:t> </a:t>
                    </a:r>
                    <a:r>
                      <a:rPr lang="en-US" altLang="ja-JP" sz="3200" b="1" dirty="0"/>
                      <a:t>7</a:t>
                    </a:r>
                    <a:r>
                      <a:rPr kumimoji="1" lang="ja-JP" altLang="en-US" sz="3200" b="1"/>
                      <a:t> </a:t>
                    </a:r>
                    <a:r>
                      <a:rPr lang="en-US" altLang="ja-JP" sz="3200" b="1" dirty="0"/>
                      <a:t>-</a:t>
                    </a:r>
                    <a:r>
                      <a:rPr kumimoji="1" lang="ja-JP" altLang="en-US" sz="3200" b="1"/>
                      <a:t> </a:t>
                    </a:r>
                    <a:r>
                      <a:rPr lang="en-US" altLang="ja-JP" sz="3200" b="1" dirty="0"/>
                      <a:t>4</a:t>
                    </a:r>
                    <a:r>
                      <a:rPr kumimoji="1" lang="en-US" altLang="ja-JP" sz="3200" b="1" dirty="0"/>
                      <a:t> - 2</a:t>
                    </a:r>
                    <a:endParaRPr kumimoji="1" lang="ja-JP" altLang="en-US" sz="3200" b="1"/>
                  </a:p>
                </p:txBody>
              </p:sp>
            </p:grpSp>
            <p:grpSp>
              <p:nvGrpSpPr>
                <p:cNvPr id="83" name="グループ化 82">
                  <a:extLst>
                    <a:ext uri="{FF2B5EF4-FFF2-40B4-BE49-F238E27FC236}">
                      <a16:creationId xmlns:a16="http://schemas.microsoft.com/office/drawing/2014/main" id="{555EF405-E511-AD4F-90A9-6A7B0DC33329}"/>
                    </a:ext>
                  </a:extLst>
                </p:cNvPr>
                <p:cNvGrpSpPr/>
                <p:nvPr/>
              </p:nvGrpSpPr>
              <p:grpSpPr>
                <a:xfrm>
                  <a:off x="3995654" y="2233147"/>
                  <a:ext cx="1953665" cy="386973"/>
                  <a:chOff x="4334551" y="741336"/>
                  <a:chExt cx="1953665" cy="386973"/>
                </a:xfrm>
              </p:grpSpPr>
              <p:sp>
                <p:nvSpPr>
                  <p:cNvPr id="85" name="円/楕円 84">
                    <a:extLst>
                      <a:ext uri="{FF2B5EF4-FFF2-40B4-BE49-F238E27FC236}">
                        <a16:creationId xmlns:a16="http://schemas.microsoft.com/office/drawing/2014/main" id="{A58C1160-0410-6E49-88D3-7A1042CC76BA}"/>
                      </a:ext>
                    </a:extLst>
                  </p:cNvPr>
                  <p:cNvSpPr/>
                  <p:nvPr/>
                </p:nvSpPr>
                <p:spPr>
                  <a:xfrm>
                    <a:off x="5396248" y="741336"/>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木</a:t>
                    </a:r>
                  </a:p>
                </p:txBody>
              </p:sp>
              <p:sp>
                <p:nvSpPr>
                  <p:cNvPr id="86" name="円/楕円 85">
                    <a:extLst>
                      <a:ext uri="{FF2B5EF4-FFF2-40B4-BE49-F238E27FC236}">
                        <a16:creationId xmlns:a16="http://schemas.microsoft.com/office/drawing/2014/main" id="{AAFD948E-ECD3-1C4E-AE3E-1ABD50733964}"/>
                      </a:ext>
                    </a:extLst>
                  </p:cNvPr>
                  <p:cNvSpPr/>
                  <p:nvPr/>
                </p:nvSpPr>
                <p:spPr>
                  <a:xfrm>
                    <a:off x="4334551" y="747309"/>
                    <a:ext cx="377129" cy="381000"/>
                  </a:xfrm>
                  <a:prstGeom prst="ellips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水</a:t>
                    </a:r>
                  </a:p>
                </p:txBody>
              </p:sp>
              <p:sp>
                <p:nvSpPr>
                  <p:cNvPr id="87" name="円/楕円 86">
                    <a:extLst>
                      <a:ext uri="{FF2B5EF4-FFF2-40B4-BE49-F238E27FC236}">
                        <a16:creationId xmlns:a16="http://schemas.microsoft.com/office/drawing/2014/main" id="{FA3F073F-ECC5-7D4C-8F70-B136899BB73B}"/>
                      </a:ext>
                    </a:extLst>
                  </p:cNvPr>
                  <p:cNvSpPr/>
                  <p:nvPr/>
                </p:nvSpPr>
                <p:spPr>
                  <a:xfrm>
                    <a:off x="4869447" y="741336"/>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金</a:t>
                    </a:r>
                  </a:p>
                </p:txBody>
              </p:sp>
              <p:sp>
                <p:nvSpPr>
                  <p:cNvPr id="88" name="円/楕円 87">
                    <a:extLst>
                      <a:ext uri="{FF2B5EF4-FFF2-40B4-BE49-F238E27FC236}">
                        <a16:creationId xmlns:a16="http://schemas.microsoft.com/office/drawing/2014/main" id="{DF63C886-2E3C-FE4F-8308-7B64181B1906}"/>
                      </a:ext>
                    </a:extLst>
                  </p:cNvPr>
                  <p:cNvSpPr/>
                  <p:nvPr/>
                </p:nvSpPr>
                <p:spPr>
                  <a:xfrm>
                    <a:off x="5911087" y="741971"/>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en-US" altLang="ja-JP" dirty="0">
                      <a:solidFill>
                        <a:schemeClr val="tx1"/>
                      </a:solidFill>
                    </a:endParaRPr>
                  </a:p>
                </p:txBody>
              </p:sp>
            </p:grpSp>
          </p:grpSp>
          <p:sp>
            <p:nvSpPr>
              <p:cNvPr id="81" name="テキスト ボックス 80">
                <a:extLst>
                  <a:ext uri="{FF2B5EF4-FFF2-40B4-BE49-F238E27FC236}">
                    <a16:creationId xmlns:a16="http://schemas.microsoft.com/office/drawing/2014/main" id="{FC97CBE7-593E-1A4F-927D-FE3C37ED0FD0}"/>
                  </a:ext>
                </a:extLst>
              </p:cNvPr>
              <p:cNvSpPr txBox="1"/>
              <p:nvPr/>
            </p:nvSpPr>
            <p:spPr>
              <a:xfrm>
                <a:off x="461126" y="7461883"/>
                <a:ext cx="5721785" cy="415498"/>
              </a:xfrm>
              <a:prstGeom prst="rect">
                <a:avLst/>
              </a:prstGeom>
              <a:noFill/>
            </p:spPr>
            <p:txBody>
              <a:bodyPr wrap="square" rtlCol="0">
                <a:spAutoFit/>
              </a:bodyPr>
              <a:lstStyle/>
              <a:p>
                <a:r>
                  <a:rPr lang="ja-JP" altLang="en-US" sz="1050">
                    <a:solidFill>
                      <a:srgbClr val="FF0000"/>
                    </a:solidFill>
                  </a:rPr>
                  <a:t>本質的に人情に厚く、人に優しい。対人的には金運に恵まれドライな気質を持つ。潜在意識には人当たりが良く常識的な面があり、家庭的で堅実な面もある。</a:t>
                </a:r>
              </a:p>
            </p:txBody>
          </p:sp>
        </p:grpSp>
        <p:sp>
          <p:nvSpPr>
            <p:cNvPr id="92" name="テキスト ボックス 91">
              <a:extLst>
                <a:ext uri="{FF2B5EF4-FFF2-40B4-BE49-F238E27FC236}">
                  <a16:creationId xmlns:a16="http://schemas.microsoft.com/office/drawing/2014/main" id="{6A9DD75D-4DDD-EA47-AB41-707BE1404727}"/>
                </a:ext>
              </a:extLst>
            </p:cNvPr>
            <p:cNvSpPr txBox="1"/>
            <p:nvPr/>
          </p:nvSpPr>
          <p:spPr>
            <a:xfrm>
              <a:off x="3280093" y="1894465"/>
              <a:ext cx="3262432" cy="338554"/>
            </a:xfrm>
            <a:prstGeom prst="rect">
              <a:avLst/>
            </a:prstGeom>
            <a:noFill/>
          </p:spPr>
          <p:txBody>
            <a:bodyPr wrap="none" rtlCol="0">
              <a:spAutoFit/>
            </a:bodyPr>
            <a:lstStyle/>
            <a:p>
              <a:r>
                <a:rPr lang="ja-JP" altLang="en-US" sz="1600"/>
                <a:t>（大吉・中吉・小吉・小凶・凶）</a:t>
              </a:r>
              <a:endParaRPr lang="en-US" altLang="ja-JP" sz="1600" dirty="0"/>
            </a:p>
          </p:txBody>
        </p:sp>
      </p:grpSp>
      <p:grpSp>
        <p:nvGrpSpPr>
          <p:cNvPr id="3" name="グループ化 2">
            <a:extLst>
              <a:ext uri="{FF2B5EF4-FFF2-40B4-BE49-F238E27FC236}">
                <a16:creationId xmlns:a16="http://schemas.microsoft.com/office/drawing/2014/main" id="{D83F4801-BF5C-0940-88BF-B63593C328A4}"/>
              </a:ext>
            </a:extLst>
          </p:cNvPr>
          <p:cNvGrpSpPr/>
          <p:nvPr/>
        </p:nvGrpSpPr>
        <p:grpSpPr>
          <a:xfrm>
            <a:off x="577187" y="4544145"/>
            <a:ext cx="6037328" cy="2064524"/>
            <a:chOff x="577187" y="4544145"/>
            <a:chExt cx="6037328" cy="2064524"/>
          </a:xfrm>
        </p:grpSpPr>
        <p:grpSp>
          <p:nvGrpSpPr>
            <p:cNvPr id="46" name="グループ化 45">
              <a:extLst>
                <a:ext uri="{FF2B5EF4-FFF2-40B4-BE49-F238E27FC236}">
                  <a16:creationId xmlns:a16="http://schemas.microsoft.com/office/drawing/2014/main" id="{EE6E6EDC-E802-AB4D-A6B5-8529448107D8}"/>
                </a:ext>
              </a:extLst>
            </p:cNvPr>
            <p:cNvGrpSpPr/>
            <p:nvPr/>
          </p:nvGrpSpPr>
          <p:grpSpPr>
            <a:xfrm>
              <a:off x="577187" y="4687133"/>
              <a:ext cx="5807677" cy="1921536"/>
              <a:chOff x="543696" y="3578995"/>
              <a:chExt cx="5807677" cy="1921536"/>
            </a:xfrm>
          </p:grpSpPr>
          <p:grpSp>
            <p:nvGrpSpPr>
              <p:cNvPr id="58" name="グループ化 57">
                <a:extLst>
                  <a:ext uri="{FF2B5EF4-FFF2-40B4-BE49-F238E27FC236}">
                    <a16:creationId xmlns:a16="http://schemas.microsoft.com/office/drawing/2014/main" id="{BDD81DF5-4442-0B44-9008-9F7EA25FD9F3}"/>
                  </a:ext>
                </a:extLst>
              </p:cNvPr>
              <p:cNvGrpSpPr/>
              <p:nvPr/>
            </p:nvGrpSpPr>
            <p:grpSpPr>
              <a:xfrm>
                <a:off x="543696" y="3578995"/>
                <a:ext cx="5697297" cy="1318995"/>
                <a:chOff x="579340" y="5567284"/>
                <a:chExt cx="5697297" cy="1318995"/>
              </a:xfrm>
            </p:grpSpPr>
            <p:grpSp>
              <p:nvGrpSpPr>
                <p:cNvPr id="63" name="グループ化 62">
                  <a:extLst>
                    <a:ext uri="{FF2B5EF4-FFF2-40B4-BE49-F238E27FC236}">
                      <a16:creationId xmlns:a16="http://schemas.microsoft.com/office/drawing/2014/main" id="{85BF0F33-CAB1-4346-9D9B-4F1C99AD17E1}"/>
                    </a:ext>
                  </a:extLst>
                </p:cNvPr>
                <p:cNvGrpSpPr/>
                <p:nvPr/>
              </p:nvGrpSpPr>
              <p:grpSpPr>
                <a:xfrm>
                  <a:off x="579340" y="5567284"/>
                  <a:ext cx="5697297" cy="1200329"/>
                  <a:chOff x="431653" y="1422539"/>
                  <a:chExt cx="5986852" cy="1200329"/>
                </a:xfrm>
              </p:grpSpPr>
              <p:sp>
                <p:nvSpPr>
                  <p:cNvPr id="77" name="テキスト ボックス 76">
                    <a:extLst>
                      <a:ext uri="{FF2B5EF4-FFF2-40B4-BE49-F238E27FC236}">
                        <a16:creationId xmlns:a16="http://schemas.microsoft.com/office/drawing/2014/main" id="{849C7FA4-73E1-8E46-816E-0ADAE5A309ED}"/>
                      </a:ext>
                    </a:extLst>
                  </p:cNvPr>
                  <p:cNvSpPr txBox="1"/>
                  <p:nvPr/>
                </p:nvSpPr>
                <p:spPr>
                  <a:xfrm>
                    <a:off x="431653" y="1422539"/>
                    <a:ext cx="3096548" cy="1200329"/>
                  </a:xfrm>
                  <a:prstGeom prst="rect">
                    <a:avLst/>
                  </a:prstGeom>
                  <a:noFill/>
                </p:spPr>
                <p:txBody>
                  <a:bodyPr wrap="square" rtlCol="0">
                    <a:spAutoFit/>
                  </a:bodyPr>
                  <a:lstStyle/>
                  <a:p>
                    <a:r>
                      <a:rPr lang="ja-JP" altLang="en-US" sz="1200"/>
                      <a:t>◯　</a:t>
                    </a:r>
                    <a:r>
                      <a:rPr lang="en-US" altLang="ja-JP" sz="1200" dirty="0"/>
                      <a:t> 6</a:t>
                    </a:r>
                    <a:r>
                      <a:rPr lang="ja-JP" altLang="en-US" sz="1200"/>
                      <a:t>・</a:t>
                    </a:r>
                    <a:r>
                      <a:rPr lang="en-US" altLang="ja-JP" sz="1200" dirty="0"/>
                      <a:t>7</a:t>
                    </a:r>
                    <a:r>
                      <a:rPr lang="ja-JP" altLang="en-US" sz="1200"/>
                      <a:t>　△　</a:t>
                    </a:r>
                    <a:r>
                      <a:rPr lang="en-US" altLang="ja-JP" sz="1200" dirty="0"/>
                      <a:t>3</a:t>
                    </a:r>
                    <a:r>
                      <a:rPr lang="ja-JP" altLang="en-US" sz="1200"/>
                      <a:t>・</a:t>
                    </a:r>
                    <a:r>
                      <a:rPr lang="en-US" altLang="ja-JP" sz="1200" dirty="0"/>
                      <a:t>4</a:t>
                    </a:r>
                    <a:r>
                      <a:rPr lang="ja-JP" altLang="en-US" sz="1200"/>
                      <a:t>　</a:t>
                    </a:r>
                    <a:endParaRPr kumimoji="1" lang="en-US" altLang="ja-JP" sz="1200" dirty="0"/>
                  </a:p>
                  <a:p>
                    <a:endParaRPr lang="en-US" altLang="ja-JP" sz="1200" dirty="0"/>
                  </a:p>
                  <a:p>
                    <a:r>
                      <a:rPr lang="ja-JP" altLang="en-US" sz="1200"/>
                      <a:t>本命星：</a:t>
                    </a:r>
                    <a:r>
                      <a:rPr kumimoji="1" lang="ja-JP" altLang="en-US" sz="1200"/>
                      <a:t>一白水星</a:t>
                    </a:r>
                    <a:r>
                      <a:rPr lang="ja-JP" altLang="en-US" sz="1200"/>
                      <a:t>（人情・アイデア）</a:t>
                    </a:r>
                    <a:endParaRPr kumimoji="1" lang="en-US" altLang="ja-JP" sz="1200" dirty="0"/>
                  </a:p>
                  <a:p>
                    <a:r>
                      <a:rPr lang="ja-JP" altLang="en-US" sz="1200"/>
                      <a:t>月命星：八白土星（チャンス・変化）</a:t>
                    </a:r>
                    <a:endParaRPr lang="en-US" altLang="ja-JP" sz="1200" dirty="0"/>
                  </a:p>
                  <a:p>
                    <a:r>
                      <a:rPr lang="ja-JP" altLang="en-US" sz="1200"/>
                      <a:t>潜在意識：三碧木星（健康・明るさ）</a:t>
                    </a:r>
                    <a:endParaRPr kumimoji="1" lang="en-US" altLang="ja-JP" sz="1200" dirty="0"/>
                  </a:p>
                  <a:p>
                    <a:r>
                      <a:rPr lang="ja-JP" altLang="en-US" sz="1200"/>
                      <a:t>流れ；三碧木星（健康・明るさ）</a:t>
                    </a:r>
                    <a:endParaRPr lang="en-US" altLang="ja-JP" sz="1200" dirty="0"/>
                  </a:p>
                </p:txBody>
              </p:sp>
              <p:sp>
                <p:nvSpPr>
                  <p:cNvPr id="78" name="テキスト ボックス 77">
                    <a:extLst>
                      <a:ext uri="{FF2B5EF4-FFF2-40B4-BE49-F238E27FC236}">
                        <a16:creationId xmlns:a16="http://schemas.microsoft.com/office/drawing/2014/main" id="{29C246A7-D208-C64F-A501-C1C1A7E0CB28}"/>
                      </a:ext>
                    </a:extLst>
                  </p:cNvPr>
                  <p:cNvSpPr txBox="1"/>
                  <p:nvPr/>
                </p:nvSpPr>
                <p:spPr>
                  <a:xfrm>
                    <a:off x="3997413" y="1661065"/>
                    <a:ext cx="2421092" cy="584775"/>
                  </a:xfrm>
                  <a:prstGeom prst="rect">
                    <a:avLst/>
                  </a:prstGeom>
                  <a:noFill/>
                </p:spPr>
                <p:txBody>
                  <a:bodyPr wrap="square" rtlCol="0">
                    <a:spAutoFit/>
                  </a:bodyPr>
                  <a:lstStyle/>
                  <a:p>
                    <a:r>
                      <a:rPr kumimoji="1" lang="en-US" altLang="ja-JP" sz="3200" b="1" dirty="0"/>
                      <a:t>1</a:t>
                    </a:r>
                    <a:r>
                      <a:rPr kumimoji="1" lang="ja-JP" altLang="en-US" sz="3200" b="1"/>
                      <a:t> </a:t>
                    </a:r>
                    <a:r>
                      <a:rPr lang="en-US" altLang="ja-JP" sz="3200" b="1" dirty="0"/>
                      <a:t>-</a:t>
                    </a:r>
                    <a:r>
                      <a:rPr kumimoji="1" lang="ja-JP" altLang="en-US" sz="3200" b="1"/>
                      <a:t> </a:t>
                    </a:r>
                    <a:r>
                      <a:rPr lang="en-US" altLang="ja-JP" sz="3200" b="1" dirty="0"/>
                      <a:t>8</a:t>
                    </a:r>
                    <a:r>
                      <a:rPr kumimoji="1" lang="ja-JP" altLang="en-US" sz="3200" b="1"/>
                      <a:t> </a:t>
                    </a:r>
                    <a:r>
                      <a:rPr lang="en-US" altLang="ja-JP" sz="3200" b="1" dirty="0"/>
                      <a:t>-</a:t>
                    </a:r>
                    <a:r>
                      <a:rPr kumimoji="1" lang="ja-JP" altLang="en-US" sz="3200" b="1"/>
                      <a:t> </a:t>
                    </a:r>
                    <a:r>
                      <a:rPr lang="en-US" altLang="ja-JP" sz="3200" b="1" dirty="0"/>
                      <a:t>3</a:t>
                    </a:r>
                    <a:r>
                      <a:rPr kumimoji="1" lang="en-US" altLang="ja-JP" sz="3200" b="1" dirty="0"/>
                      <a:t> - 3</a:t>
                    </a:r>
                    <a:endParaRPr kumimoji="1" lang="ja-JP" altLang="en-US" sz="3200" b="1"/>
                  </a:p>
                </p:txBody>
              </p:sp>
            </p:grpSp>
            <p:grpSp>
              <p:nvGrpSpPr>
                <p:cNvPr id="65" name="グループ化 64">
                  <a:extLst>
                    <a:ext uri="{FF2B5EF4-FFF2-40B4-BE49-F238E27FC236}">
                      <a16:creationId xmlns:a16="http://schemas.microsoft.com/office/drawing/2014/main" id="{F948A307-6503-BB44-A49B-15209761E2D1}"/>
                    </a:ext>
                  </a:extLst>
                </p:cNvPr>
                <p:cNvGrpSpPr/>
                <p:nvPr/>
              </p:nvGrpSpPr>
              <p:grpSpPr>
                <a:xfrm>
                  <a:off x="3917443" y="6499306"/>
                  <a:ext cx="1953665" cy="386973"/>
                  <a:chOff x="4334551" y="741336"/>
                  <a:chExt cx="1953665" cy="386973"/>
                </a:xfrm>
              </p:grpSpPr>
              <p:sp>
                <p:nvSpPr>
                  <p:cNvPr id="72" name="円/楕円 71">
                    <a:extLst>
                      <a:ext uri="{FF2B5EF4-FFF2-40B4-BE49-F238E27FC236}">
                        <a16:creationId xmlns:a16="http://schemas.microsoft.com/office/drawing/2014/main" id="{448D74FA-347C-2E44-8C5D-35001B2D1804}"/>
                      </a:ext>
                    </a:extLst>
                  </p:cNvPr>
                  <p:cNvSpPr/>
                  <p:nvPr/>
                </p:nvSpPr>
                <p:spPr>
                  <a:xfrm>
                    <a:off x="5396248" y="741336"/>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木</a:t>
                    </a:r>
                  </a:p>
                </p:txBody>
              </p:sp>
              <p:sp>
                <p:nvSpPr>
                  <p:cNvPr id="74" name="円/楕円 73">
                    <a:extLst>
                      <a:ext uri="{FF2B5EF4-FFF2-40B4-BE49-F238E27FC236}">
                        <a16:creationId xmlns:a16="http://schemas.microsoft.com/office/drawing/2014/main" id="{3BFC2A75-7E83-5947-AA9A-69B453974AF9}"/>
                      </a:ext>
                    </a:extLst>
                  </p:cNvPr>
                  <p:cNvSpPr/>
                  <p:nvPr/>
                </p:nvSpPr>
                <p:spPr>
                  <a:xfrm>
                    <a:off x="4334551" y="747309"/>
                    <a:ext cx="377129" cy="381000"/>
                  </a:xfrm>
                  <a:prstGeom prst="ellips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水</a:t>
                    </a:r>
                  </a:p>
                </p:txBody>
              </p:sp>
              <p:sp>
                <p:nvSpPr>
                  <p:cNvPr id="75" name="円/楕円 74">
                    <a:extLst>
                      <a:ext uri="{FF2B5EF4-FFF2-40B4-BE49-F238E27FC236}">
                        <a16:creationId xmlns:a16="http://schemas.microsoft.com/office/drawing/2014/main" id="{EDFC58D0-7E67-2F4B-A76D-054EF65017CF}"/>
                      </a:ext>
                    </a:extLst>
                  </p:cNvPr>
                  <p:cNvSpPr/>
                  <p:nvPr/>
                </p:nvSpPr>
                <p:spPr>
                  <a:xfrm>
                    <a:off x="4869447" y="741336"/>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ja-JP" altLang="en-US">
                      <a:solidFill>
                        <a:schemeClr val="tx1"/>
                      </a:solidFill>
                    </a:endParaRPr>
                  </a:p>
                </p:txBody>
              </p:sp>
              <p:sp>
                <p:nvSpPr>
                  <p:cNvPr id="76" name="円/楕円 75">
                    <a:extLst>
                      <a:ext uri="{FF2B5EF4-FFF2-40B4-BE49-F238E27FC236}">
                        <a16:creationId xmlns:a16="http://schemas.microsoft.com/office/drawing/2014/main" id="{FEF27D9C-B59A-1349-8F67-6CE0806CA47C}"/>
                      </a:ext>
                    </a:extLst>
                  </p:cNvPr>
                  <p:cNvSpPr/>
                  <p:nvPr/>
                </p:nvSpPr>
                <p:spPr>
                  <a:xfrm>
                    <a:off x="5911087" y="741971"/>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木</a:t>
                    </a:r>
                    <a:endParaRPr kumimoji="1" lang="en-US" altLang="ja-JP" dirty="0">
                      <a:solidFill>
                        <a:schemeClr val="tx1"/>
                      </a:solidFill>
                    </a:endParaRPr>
                  </a:p>
                </p:txBody>
              </p:sp>
            </p:grpSp>
          </p:grpSp>
          <p:sp>
            <p:nvSpPr>
              <p:cNvPr id="62" name="テキスト ボックス 61">
                <a:extLst>
                  <a:ext uri="{FF2B5EF4-FFF2-40B4-BE49-F238E27FC236}">
                    <a16:creationId xmlns:a16="http://schemas.microsoft.com/office/drawing/2014/main" id="{AB6BB3F2-4FD5-8A44-A6AB-49F0DB0B6EB1}"/>
                  </a:ext>
                </a:extLst>
              </p:cNvPr>
              <p:cNvSpPr txBox="1"/>
              <p:nvPr/>
            </p:nvSpPr>
            <p:spPr>
              <a:xfrm>
                <a:off x="629588" y="5085033"/>
                <a:ext cx="5721785" cy="415498"/>
              </a:xfrm>
              <a:prstGeom prst="rect">
                <a:avLst/>
              </a:prstGeom>
              <a:noFill/>
            </p:spPr>
            <p:txBody>
              <a:bodyPr wrap="square" rtlCol="0">
                <a:spAutoFit/>
              </a:bodyPr>
              <a:lstStyle/>
              <a:p>
                <a:r>
                  <a:rPr lang="ja-JP" altLang="en-US" sz="1050">
                    <a:solidFill>
                      <a:srgbClr val="FF0000"/>
                    </a:solidFill>
                  </a:rPr>
                  <a:t>本質的に人情に厚く、人に優しい。対人的には野心もありチャンスに強い。潜在意識には明るく前向きでその傾向は強い。実家とのご縁は強く長男的な役割を求められる。</a:t>
                </a:r>
              </a:p>
            </p:txBody>
          </p:sp>
        </p:grpSp>
        <p:sp>
          <p:nvSpPr>
            <p:cNvPr id="95" name="テキスト ボックス 94">
              <a:extLst>
                <a:ext uri="{FF2B5EF4-FFF2-40B4-BE49-F238E27FC236}">
                  <a16:creationId xmlns:a16="http://schemas.microsoft.com/office/drawing/2014/main" id="{ED964EE7-9C62-7D4B-A2EF-A5755B78F10F}"/>
                </a:ext>
              </a:extLst>
            </p:cNvPr>
            <p:cNvSpPr txBox="1"/>
            <p:nvPr/>
          </p:nvSpPr>
          <p:spPr>
            <a:xfrm>
              <a:off x="3352083" y="4544145"/>
              <a:ext cx="3262432" cy="338554"/>
            </a:xfrm>
            <a:prstGeom prst="rect">
              <a:avLst/>
            </a:prstGeom>
            <a:noFill/>
          </p:spPr>
          <p:txBody>
            <a:bodyPr wrap="none" rtlCol="0">
              <a:spAutoFit/>
            </a:bodyPr>
            <a:lstStyle/>
            <a:p>
              <a:r>
                <a:rPr lang="ja-JP" altLang="en-US" sz="1600"/>
                <a:t>（大吉・中吉・小吉・小凶・凶）</a:t>
              </a:r>
              <a:endParaRPr lang="en-US" altLang="ja-JP" sz="1600" dirty="0"/>
            </a:p>
          </p:txBody>
        </p:sp>
      </p:grpSp>
      <p:grpSp>
        <p:nvGrpSpPr>
          <p:cNvPr id="5" name="グループ化 4">
            <a:extLst>
              <a:ext uri="{FF2B5EF4-FFF2-40B4-BE49-F238E27FC236}">
                <a16:creationId xmlns:a16="http://schemas.microsoft.com/office/drawing/2014/main" id="{84AA9AD0-B2AA-7D43-8566-75B0410BC883}"/>
              </a:ext>
            </a:extLst>
          </p:cNvPr>
          <p:cNvGrpSpPr/>
          <p:nvPr/>
        </p:nvGrpSpPr>
        <p:grpSpPr>
          <a:xfrm>
            <a:off x="524953" y="7120477"/>
            <a:ext cx="6152580" cy="2177355"/>
            <a:chOff x="524953" y="7120477"/>
            <a:chExt cx="6152580" cy="2177355"/>
          </a:xfrm>
        </p:grpSpPr>
        <p:grpSp>
          <p:nvGrpSpPr>
            <p:cNvPr id="91" name="グループ化 90">
              <a:extLst>
                <a:ext uri="{FF2B5EF4-FFF2-40B4-BE49-F238E27FC236}">
                  <a16:creationId xmlns:a16="http://schemas.microsoft.com/office/drawing/2014/main" id="{ED67D85B-C575-1449-A39F-2014FEFF7492}"/>
                </a:ext>
              </a:extLst>
            </p:cNvPr>
            <p:cNvGrpSpPr/>
            <p:nvPr/>
          </p:nvGrpSpPr>
          <p:grpSpPr>
            <a:xfrm>
              <a:off x="524953" y="7310627"/>
              <a:ext cx="5780296" cy="1987205"/>
              <a:chOff x="654077" y="7858306"/>
              <a:chExt cx="5780296" cy="1987205"/>
            </a:xfrm>
          </p:grpSpPr>
          <p:grpSp>
            <p:nvGrpSpPr>
              <p:cNvPr id="94" name="グループ化 93">
                <a:extLst>
                  <a:ext uri="{FF2B5EF4-FFF2-40B4-BE49-F238E27FC236}">
                    <a16:creationId xmlns:a16="http://schemas.microsoft.com/office/drawing/2014/main" id="{A7239670-9E5F-7D4B-941A-411FE92C28AD}"/>
                  </a:ext>
                </a:extLst>
              </p:cNvPr>
              <p:cNvGrpSpPr/>
              <p:nvPr/>
            </p:nvGrpSpPr>
            <p:grpSpPr>
              <a:xfrm>
                <a:off x="654077" y="7858306"/>
                <a:ext cx="5697296" cy="1249907"/>
                <a:chOff x="654077" y="1397550"/>
                <a:chExt cx="5697296" cy="1249907"/>
              </a:xfrm>
            </p:grpSpPr>
            <p:grpSp>
              <p:nvGrpSpPr>
                <p:cNvPr id="96" name="グループ化 95">
                  <a:extLst>
                    <a:ext uri="{FF2B5EF4-FFF2-40B4-BE49-F238E27FC236}">
                      <a16:creationId xmlns:a16="http://schemas.microsoft.com/office/drawing/2014/main" id="{D20E82ED-10AD-464A-9188-AEB5063BD733}"/>
                    </a:ext>
                  </a:extLst>
                </p:cNvPr>
                <p:cNvGrpSpPr/>
                <p:nvPr/>
              </p:nvGrpSpPr>
              <p:grpSpPr>
                <a:xfrm>
                  <a:off x="654077" y="1397550"/>
                  <a:ext cx="5697296" cy="1200329"/>
                  <a:chOff x="431654" y="1422539"/>
                  <a:chExt cx="5986851" cy="1200329"/>
                </a:xfrm>
              </p:grpSpPr>
              <p:sp>
                <p:nvSpPr>
                  <p:cNvPr id="102" name="テキスト ボックス 101">
                    <a:extLst>
                      <a:ext uri="{FF2B5EF4-FFF2-40B4-BE49-F238E27FC236}">
                        <a16:creationId xmlns:a16="http://schemas.microsoft.com/office/drawing/2014/main" id="{3D7ED83C-CF51-4C46-9724-8D99C47A7850}"/>
                      </a:ext>
                    </a:extLst>
                  </p:cNvPr>
                  <p:cNvSpPr txBox="1"/>
                  <p:nvPr/>
                </p:nvSpPr>
                <p:spPr>
                  <a:xfrm>
                    <a:off x="431654" y="1422539"/>
                    <a:ext cx="3327339" cy="1200329"/>
                  </a:xfrm>
                  <a:prstGeom prst="rect">
                    <a:avLst/>
                  </a:prstGeom>
                  <a:noFill/>
                </p:spPr>
                <p:txBody>
                  <a:bodyPr wrap="square" rtlCol="0">
                    <a:spAutoFit/>
                  </a:bodyPr>
                  <a:lstStyle/>
                  <a:p>
                    <a:r>
                      <a:rPr lang="ja-JP" altLang="en-US" sz="1200"/>
                      <a:t>◯　</a:t>
                    </a:r>
                    <a:r>
                      <a:rPr lang="en-US" altLang="ja-JP" sz="1200" dirty="0"/>
                      <a:t> 3</a:t>
                    </a:r>
                    <a:r>
                      <a:rPr lang="ja-JP" altLang="en-US" sz="1200"/>
                      <a:t>・</a:t>
                    </a:r>
                    <a:r>
                      <a:rPr lang="en-US" altLang="ja-JP" sz="1200" dirty="0"/>
                      <a:t>4</a:t>
                    </a:r>
                    <a:r>
                      <a:rPr lang="ja-JP" altLang="en-US" sz="1200"/>
                      <a:t>　△　</a:t>
                    </a:r>
                    <a:r>
                      <a:rPr lang="en-US" altLang="ja-JP" sz="1200" dirty="0"/>
                      <a:t>6</a:t>
                    </a:r>
                    <a:r>
                      <a:rPr lang="ja-JP" altLang="en-US" sz="1200"/>
                      <a:t>・</a:t>
                    </a:r>
                    <a:r>
                      <a:rPr lang="en-US" altLang="ja-JP" sz="1200" dirty="0"/>
                      <a:t>7</a:t>
                    </a:r>
                    <a:r>
                      <a:rPr lang="ja-JP" altLang="en-US" sz="1200"/>
                      <a:t>　</a:t>
                    </a:r>
                    <a:endParaRPr kumimoji="1" lang="en-US" altLang="ja-JP" sz="1200" dirty="0"/>
                  </a:p>
                  <a:p>
                    <a:endParaRPr lang="en-US" altLang="ja-JP" sz="1200" dirty="0"/>
                  </a:p>
                  <a:p>
                    <a:r>
                      <a:rPr lang="ja-JP" altLang="en-US" sz="1200"/>
                      <a:t>本命星：</a:t>
                    </a:r>
                    <a:r>
                      <a:rPr kumimoji="1" lang="ja-JP" altLang="en-US" sz="1200"/>
                      <a:t>一白水星</a:t>
                    </a:r>
                    <a:r>
                      <a:rPr lang="ja-JP" altLang="en-US" sz="1200"/>
                      <a:t>（人情・アイデア）</a:t>
                    </a:r>
                    <a:endParaRPr kumimoji="1" lang="en-US" altLang="ja-JP" sz="1200" dirty="0"/>
                  </a:p>
                  <a:p>
                    <a:r>
                      <a:rPr lang="ja-JP" altLang="en-US" sz="1200"/>
                      <a:t>月命星：九紫火星（頭脳・カリスマ）</a:t>
                    </a:r>
                    <a:endParaRPr lang="en-US" altLang="ja-JP" sz="1200" dirty="0"/>
                  </a:p>
                  <a:p>
                    <a:r>
                      <a:rPr lang="ja-JP" altLang="en-US" sz="1200"/>
                      <a:t>潜在意識：二黒土星（家庭・地道）</a:t>
                    </a:r>
                    <a:endParaRPr kumimoji="1" lang="en-US" altLang="ja-JP" sz="1200" dirty="0"/>
                  </a:p>
                  <a:p>
                    <a:r>
                      <a:rPr lang="ja-JP" altLang="en-US" sz="1200"/>
                      <a:t>流れ；四緑木星（人気・体裁）</a:t>
                    </a:r>
                  </a:p>
                </p:txBody>
              </p:sp>
              <p:sp>
                <p:nvSpPr>
                  <p:cNvPr id="103" name="テキスト ボックス 102">
                    <a:extLst>
                      <a:ext uri="{FF2B5EF4-FFF2-40B4-BE49-F238E27FC236}">
                        <a16:creationId xmlns:a16="http://schemas.microsoft.com/office/drawing/2014/main" id="{26E6E2AE-A8D5-D443-96B0-6913B03B5718}"/>
                      </a:ext>
                    </a:extLst>
                  </p:cNvPr>
                  <p:cNvSpPr txBox="1"/>
                  <p:nvPr/>
                </p:nvSpPr>
                <p:spPr>
                  <a:xfrm>
                    <a:off x="3997413" y="1661065"/>
                    <a:ext cx="2421092" cy="584775"/>
                  </a:xfrm>
                  <a:prstGeom prst="rect">
                    <a:avLst/>
                  </a:prstGeom>
                  <a:noFill/>
                </p:spPr>
                <p:txBody>
                  <a:bodyPr wrap="square" rtlCol="0">
                    <a:spAutoFit/>
                  </a:bodyPr>
                  <a:lstStyle/>
                  <a:p>
                    <a:r>
                      <a:rPr kumimoji="1" lang="en-US" altLang="ja-JP" sz="3200" b="1" dirty="0"/>
                      <a:t>1</a:t>
                    </a:r>
                    <a:r>
                      <a:rPr kumimoji="1" lang="ja-JP" altLang="en-US" sz="3200" b="1"/>
                      <a:t> </a:t>
                    </a:r>
                    <a:r>
                      <a:rPr lang="en-US" altLang="ja-JP" sz="3200" b="1" dirty="0"/>
                      <a:t>-</a:t>
                    </a:r>
                    <a:r>
                      <a:rPr kumimoji="1" lang="ja-JP" altLang="en-US" sz="3200" b="1"/>
                      <a:t> </a:t>
                    </a:r>
                    <a:r>
                      <a:rPr kumimoji="1" lang="en-US" altLang="ja-JP" sz="3200" b="1" dirty="0"/>
                      <a:t>9</a:t>
                    </a:r>
                    <a:r>
                      <a:rPr kumimoji="1" lang="ja-JP" altLang="en-US" sz="3200" b="1"/>
                      <a:t> </a:t>
                    </a:r>
                    <a:r>
                      <a:rPr lang="en-US" altLang="ja-JP" sz="3200" b="1" dirty="0"/>
                      <a:t>-</a:t>
                    </a:r>
                    <a:r>
                      <a:rPr kumimoji="1" lang="ja-JP" altLang="en-US" sz="3200" b="1"/>
                      <a:t> </a:t>
                    </a:r>
                    <a:r>
                      <a:rPr kumimoji="1" lang="en-US" altLang="ja-JP" sz="3200" b="1" dirty="0"/>
                      <a:t>2 - </a:t>
                    </a:r>
                    <a:r>
                      <a:rPr lang="en-US" altLang="ja-JP" sz="3200" b="1" dirty="0"/>
                      <a:t>4</a:t>
                    </a:r>
                    <a:endParaRPr kumimoji="1" lang="ja-JP" altLang="en-US" sz="3200" b="1"/>
                  </a:p>
                </p:txBody>
              </p:sp>
            </p:grpSp>
            <p:grpSp>
              <p:nvGrpSpPr>
                <p:cNvPr id="97" name="グループ化 96">
                  <a:extLst>
                    <a:ext uri="{FF2B5EF4-FFF2-40B4-BE49-F238E27FC236}">
                      <a16:creationId xmlns:a16="http://schemas.microsoft.com/office/drawing/2014/main" id="{231E0BF7-9094-ED40-96FA-33F86BE10A6D}"/>
                    </a:ext>
                  </a:extLst>
                </p:cNvPr>
                <p:cNvGrpSpPr/>
                <p:nvPr/>
              </p:nvGrpSpPr>
              <p:grpSpPr>
                <a:xfrm>
                  <a:off x="4008011" y="2260484"/>
                  <a:ext cx="1953665" cy="386973"/>
                  <a:chOff x="4334551" y="741336"/>
                  <a:chExt cx="1953665" cy="386973"/>
                </a:xfrm>
              </p:grpSpPr>
              <p:sp>
                <p:nvSpPr>
                  <p:cNvPr id="98" name="円/楕円 97">
                    <a:extLst>
                      <a:ext uri="{FF2B5EF4-FFF2-40B4-BE49-F238E27FC236}">
                        <a16:creationId xmlns:a16="http://schemas.microsoft.com/office/drawing/2014/main" id="{2C12BBB8-D07E-3B48-AE0F-2BA3931F18CB}"/>
                      </a:ext>
                    </a:extLst>
                  </p:cNvPr>
                  <p:cNvSpPr/>
                  <p:nvPr/>
                </p:nvSpPr>
                <p:spPr>
                  <a:xfrm>
                    <a:off x="5396248" y="741336"/>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ja-JP" altLang="en-US">
                      <a:solidFill>
                        <a:schemeClr val="tx1"/>
                      </a:solidFill>
                    </a:endParaRPr>
                  </a:p>
                </p:txBody>
              </p:sp>
              <p:sp>
                <p:nvSpPr>
                  <p:cNvPr id="99" name="円/楕円 98">
                    <a:extLst>
                      <a:ext uri="{FF2B5EF4-FFF2-40B4-BE49-F238E27FC236}">
                        <a16:creationId xmlns:a16="http://schemas.microsoft.com/office/drawing/2014/main" id="{6827E1BB-6EA0-8C46-8DCF-FBC2C6285B20}"/>
                      </a:ext>
                    </a:extLst>
                  </p:cNvPr>
                  <p:cNvSpPr/>
                  <p:nvPr/>
                </p:nvSpPr>
                <p:spPr>
                  <a:xfrm>
                    <a:off x="4334551" y="747309"/>
                    <a:ext cx="377129" cy="381000"/>
                  </a:xfrm>
                  <a:prstGeom prst="ellips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水</a:t>
                    </a:r>
                  </a:p>
                </p:txBody>
              </p:sp>
              <p:sp>
                <p:nvSpPr>
                  <p:cNvPr id="100" name="円/楕円 99">
                    <a:extLst>
                      <a:ext uri="{FF2B5EF4-FFF2-40B4-BE49-F238E27FC236}">
                        <a16:creationId xmlns:a16="http://schemas.microsoft.com/office/drawing/2014/main" id="{0A7A8C91-5A69-2F41-8E92-78FD4F0C2783}"/>
                      </a:ext>
                    </a:extLst>
                  </p:cNvPr>
                  <p:cNvSpPr/>
                  <p:nvPr/>
                </p:nvSpPr>
                <p:spPr>
                  <a:xfrm>
                    <a:off x="4869447" y="741336"/>
                    <a:ext cx="377129" cy="381000"/>
                  </a:xfrm>
                  <a:prstGeom prst="ellipse">
                    <a:avLst/>
                  </a:prstGeom>
                  <a:solidFill>
                    <a:srgbClr val="FEE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火</a:t>
                    </a:r>
                  </a:p>
                </p:txBody>
              </p:sp>
              <p:sp>
                <p:nvSpPr>
                  <p:cNvPr id="101" name="円/楕円 100">
                    <a:extLst>
                      <a:ext uri="{FF2B5EF4-FFF2-40B4-BE49-F238E27FC236}">
                        <a16:creationId xmlns:a16="http://schemas.microsoft.com/office/drawing/2014/main" id="{14EB140E-92F8-BE48-8BD6-7C975B93F3CE}"/>
                      </a:ext>
                    </a:extLst>
                  </p:cNvPr>
                  <p:cNvSpPr/>
                  <p:nvPr/>
                </p:nvSpPr>
                <p:spPr>
                  <a:xfrm>
                    <a:off x="5911087" y="741971"/>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木</a:t>
                    </a:r>
                    <a:endParaRPr kumimoji="1" lang="en-US" altLang="ja-JP" dirty="0">
                      <a:solidFill>
                        <a:schemeClr val="tx1"/>
                      </a:solidFill>
                    </a:endParaRPr>
                  </a:p>
                </p:txBody>
              </p:sp>
            </p:grpSp>
          </p:grpSp>
          <p:sp>
            <p:nvSpPr>
              <p:cNvPr id="93" name="テキスト ボックス 92">
                <a:extLst>
                  <a:ext uri="{FF2B5EF4-FFF2-40B4-BE49-F238E27FC236}">
                    <a16:creationId xmlns:a16="http://schemas.microsoft.com/office/drawing/2014/main" id="{13BB5557-493F-CF4D-A7C0-116C5306F8EB}"/>
                  </a:ext>
                </a:extLst>
              </p:cNvPr>
              <p:cNvSpPr txBox="1"/>
              <p:nvPr/>
            </p:nvSpPr>
            <p:spPr>
              <a:xfrm>
                <a:off x="712588" y="9268430"/>
                <a:ext cx="5721785" cy="577081"/>
              </a:xfrm>
              <a:prstGeom prst="rect">
                <a:avLst/>
              </a:prstGeom>
              <a:noFill/>
            </p:spPr>
            <p:txBody>
              <a:bodyPr wrap="square" rtlCol="0">
                <a:spAutoFit/>
              </a:bodyPr>
              <a:lstStyle/>
              <a:p>
                <a:r>
                  <a:rPr lang="ja-JP" altLang="en-US" sz="1050">
                    <a:solidFill>
                      <a:srgbClr val="FF0000"/>
                    </a:solidFill>
                  </a:rPr>
                  <a:t>本質的に人情に厚く、人に優しい。対人的には頭脳明晰で強い信念を持つ。潜在意識には家庭的で堅実な面がある。人当たりがよく常識を重んじる。</a:t>
                </a:r>
                <a:endParaRPr lang="en-US" altLang="ja-JP" sz="1050" dirty="0">
                  <a:solidFill>
                    <a:srgbClr val="FF0000"/>
                  </a:solidFill>
                </a:endParaRPr>
              </a:p>
              <a:p>
                <a:endParaRPr lang="ja-JP" altLang="en-US" sz="1050">
                  <a:solidFill>
                    <a:srgbClr val="FF0000"/>
                  </a:solidFill>
                </a:endParaRPr>
              </a:p>
            </p:txBody>
          </p:sp>
        </p:grpSp>
        <p:sp>
          <p:nvSpPr>
            <p:cNvPr id="104" name="テキスト ボックス 103">
              <a:extLst>
                <a:ext uri="{FF2B5EF4-FFF2-40B4-BE49-F238E27FC236}">
                  <a16:creationId xmlns:a16="http://schemas.microsoft.com/office/drawing/2014/main" id="{815630E4-7649-3842-863D-80EE02C14E2B}"/>
                </a:ext>
              </a:extLst>
            </p:cNvPr>
            <p:cNvSpPr txBox="1"/>
            <p:nvPr/>
          </p:nvSpPr>
          <p:spPr>
            <a:xfrm>
              <a:off x="3415101" y="7120477"/>
              <a:ext cx="3262432" cy="338554"/>
            </a:xfrm>
            <a:prstGeom prst="rect">
              <a:avLst/>
            </a:prstGeom>
            <a:noFill/>
          </p:spPr>
          <p:txBody>
            <a:bodyPr wrap="none" rtlCol="0">
              <a:spAutoFit/>
            </a:bodyPr>
            <a:lstStyle/>
            <a:p>
              <a:r>
                <a:rPr lang="ja-JP" altLang="en-US" sz="1600"/>
                <a:t>（大吉・中吉・小吉・小凶・凶）</a:t>
              </a:r>
              <a:endParaRPr lang="en-US" altLang="ja-JP" sz="1600" dirty="0"/>
            </a:p>
          </p:txBody>
        </p:sp>
      </p:grpSp>
    </p:spTree>
    <p:extLst>
      <p:ext uri="{BB962C8B-B14F-4D97-AF65-F5344CB8AC3E}">
        <p14:creationId xmlns:p14="http://schemas.microsoft.com/office/powerpoint/2010/main" val="11095066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テキスト ボックス 57">
            <a:extLst>
              <a:ext uri="{FF2B5EF4-FFF2-40B4-BE49-F238E27FC236}">
                <a16:creationId xmlns:a16="http://schemas.microsoft.com/office/drawing/2014/main" id="{C5DFCEB1-A56C-EC47-9E87-85594CECF134}"/>
              </a:ext>
            </a:extLst>
          </p:cNvPr>
          <p:cNvSpPr txBox="1"/>
          <p:nvPr/>
        </p:nvSpPr>
        <p:spPr>
          <a:xfrm>
            <a:off x="634838" y="331424"/>
            <a:ext cx="6223162" cy="584775"/>
          </a:xfrm>
          <a:prstGeom prst="rect">
            <a:avLst/>
          </a:prstGeom>
          <a:noFill/>
        </p:spPr>
        <p:txBody>
          <a:bodyPr wrap="square" rtlCol="0">
            <a:spAutoFit/>
          </a:bodyPr>
          <a:lstStyle/>
          <a:p>
            <a:r>
              <a:rPr lang="ja-JP" altLang="en-US" sz="3200" b="1"/>
              <a:t>二黒土星</a:t>
            </a:r>
            <a:r>
              <a:rPr lang="ja-JP" altLang="en-US" sz="2000" b="1"/>
              <a:t>（じこくどせい）</a:t>
            </a:r>
            <a:endParaRPr kumimoji="1" lang="ja-JP" altLang="en-US" sz="2000" b="1"/>
          </a:p>
        </p:txBody>
      </p:sp>
      <p:sp>
        <p:nvSpPr>
          <p:cNvPr id="77" name="テキスト ボックス 76">
            <a:extLst>
              <a:ext uri="{FF2B5EF4-FFF2-40B4-BE49-F238E27FC236}">
                <a16:creationId xmlns:a16="http://schemas.microsoft.com/office/drawing/2014/main" id="{974BE31B-2303-5D4D-9056-3C86F1937301}"/>
              </a:ext>
            </a:extLst>
          </p:cNvPr>
          <p:cNvSpPr txBox="1"/>
          <p:nvPr/>
        </p:nvSpPr>
        <p:spPr>
          <a:xfrm>
            <a:off x="5266220" y="152303"/>
            <a:ext cx="1460656" cy="253916"/>
          </a:xfrm>
          <a:prstGeom prst="rect">
            <a:avLst/>
          </a:prstGeom>
          <a:noFill/>
        </p:spPr>
        <p:txBody>
          <a:bodyPr wrap="none" rtlCol="0">
            <a:spAutoFit/>
          </a:bodyPr>
          <a:lstStyle/>
          <a:p>
            <a:r>
              <a:rPr kumimoji="1" lang="ja-JP" altLang="en-US" sz="1050"/>
              <a:t>九星氣学 </a:t>
            </a:r>
            <a:r>
              <a:rPr kumimoji="1" lang="en-US" altLang="ja-JP" sz="1050" dirty="0"/>
              <a:t>81</a:t>
            </a:r>
            <a:r>
              <a:rPr kumimoji="1" lang="ja-JP" altLang="en-US" sz="1050"/>
              <a:t> 性格一覧</a:t>
            </a:r>
          </a:p>
        </p:txBody>
      </p:sp>
      <p:sp>
        <p:nvSpPr>
          <p:cNvPr id="49" name="スライド番号プレースホルダー 3">
            <a:extLst>
              <a:ext uri="{FF2B5EF4-FFF2-40B4-BE49-F238E27FC236}">
                <a16:creationId xmlns:a16="http://schemas.microsoft.com/office/drawing/2014/main" id="{A2CE63AA-D002-7345-AFC1-11A2F442D405}"/>
              </a:ext>
            </a:extLst>
          </p:cNvPr>
          <p:cNvSpPr>
            <a:spLocks noGrp="1"/>
          </p:cNvSpPr>
          <p:nvPr>
            <p:ph type="sldNum" sz="quarter" idx="12"/>
          </p:nvPr>
        </p:nvSpPr>
        <p:spPr>
          <a:xfrm>
            <a:off x="4843463" y="9181397"/>
            <a:ext cx="1543050" cy="527403"/>
          </a:xfrm>
        </p:spPr>
        <p:txBody>
          <a:bodyPr/>
          <a:lstStyle/>
          <a:p>
            <a:fld id="{1D026AE3-2BCD-4743-B55E-347788B72823}" type="slidenum">
              <a:rPr kumimoji="1" lang="ja-JP" altLang="en-US" smtClean="0"/>
              <a:t>4</a:t>
            </a:fld>
            <a:endParaRPr kumimoji="1" lang="ja-JP" altLang="en-US"/>
          </a:p>
        </p:txBody>
      </p:sp>
      <p:grpSp>
        <p:nvGrpSpPr>
          <p:cNvPr id="4" name="グループ化 3">
            <a:extLst>
              <a:ext uri="{FF2B5EF4-FFF2-40B4-BE49-F238E27FC236}">
                <a16:creationId xmlns:a16="http://schemas.microsoft.com/office/drawing/2014/main" id="{792C6F8C-17EF-A740-B993-A75E162497C7}"/>
              </a:ext>
            </a:extLst>
          </p:cNvPr>
          <p:cNvGrpSpPr/>
          <p:nvPr/>
        </p:nvGrpSpPr>
        <p:grpSpPr>
          <a:xfrm>
            <a:off x="534252" y="1894465"/>
            <a:ext cx="6008273" cy="1997305"/>
            <a:chOff x="534252" y="1894465"/>
            <a:chExt cx="6008273" cy="1997305"/>
          </a:xfrm>
        </p:grpSpPr>
        <p:grpSp>
          <p:nvGrpSpPr>
            <p:cNvPr id="2" name="グループ化 1">
              <a:extLst>
                <a:ext uri="{FF2B5EF4-FFF2-40B4-BE49-F238E27FC236}">
                  <a16:creationId xmlns:a16="http://schemas.microsoft.com/office/drawing/2014/main" id="{2D732732-0082-8748-BCFC-E206D0D44C9E}"/>
                </a:ext>
              </a:extLst>
            </p:cNvPr>
            <p:cNvGrpSpPr/>
            <p:nvPr/>
          </p:nvGrpSpPr>
          <p:grpSpPr>
            <a:xfrm>
              <a:off x="534252" y="2011917"/>
              <a:ext cx="5789495" cy="1879853"/>
              <a:chOff x="496980" y="3496201"/>
              <a:chExt cx="5789495" cy="1879853"/>
            </a:xfrm>
          </p:grpSpPr>
          <p:grpSp>
            <p:nvGrpSpPr>
              <p:cNvPr id="38" name="グループ化 37">
                <a:extLst>
                  <a:ext uri="{FF2B5EF4-FFF2-40B4-BE49-F238E27FC236}">
                    <a16:creationId xmlns:a16="http://schemas.microsoft.com/office/drawing/2014/main" id="{8C2E7D76-19D8-B744-BDA5-153C927D5EF6}"/>
                  </a:ext>
                </a:extLst>
              </p:cNvPr>
              <p:cNvGrpSpPr/>
              <p:nvPr/>
            </p:nvGrpSpPr>
            <p:grpSpPr>
              <a:xfrm>
                <a:off x="496980" y="3496201"/>
                <a:ext cx="5697296" cy="1384995"/>
                <a:chOff x="654077" y="1397550"/>
                <a:chExt cx="5697296" cy="1384995"/>
              </a:xfrm>
            </p:grpSpPr>
            <p:grpSp>
              <p:nvGrpSpPr>
                <p:cNvPr id="39" name="グループ化 38">
                  <a:extLst>
                    <a:ext uri="{FF2B5EF4-FFF2-40B4-BE49-F238E27FC236}">
                      <a16:creationId xmlns:a16="http://schemas.microsoft.com/office/drawing/2014/main" id="{F8A32AD4-390A-AD4C-91C1-7466FAC2AA8E}"/>
                    </a:ext>
                  </a:extLst>
                </p:cNvPr>
                <p:cNvGrpSpPr/>
                <p:nvPr/>
              </p:nvGrpSpPr>
              <p:grpSpPr>
                <a:xfrm>
                  <a:off x="654077" y="1397550"/>
                  <a:ext cx="5697296" cy="1384995"/>
                  <a:chOff x="431654" y="1422539"/>
                  <a:chExt cx="5986851" cy="1384995"/>
                </a:xfrm>
              </p:grpSpPr>
              <p:sp>
                <p:nvSpPr>
                  <p:cNvPr id="46" name="テキスト ボックス 45">
                    <a:extLst>
                      <a:ext uri="{FF2B5EF4-FFF2-40B4-BE49-F238E27FC236}">
                        <a16:creationId xmlns:a16="http://schemas.microsoft.com/office/drawing/2014/main" id="{FA77CA95-4062-5042-B263-72D37ED343C6}"/>
                      </a:ext>
                    </a:extLst>
                  </p:cNvPr>
                  <p:cNvSpPr txBox="1"/>
                  <p:nvPr/>
                </p:nvSpPr>
                <p:spPr>
                  <a:xfrm>
                    <a:off x="431654" y="1422539"/>
                    <a:ext cx="3145475" cy="1384995"/>
                  </a:xfrm>
                  <a:prstGeom prst="rect">
                    <a:avLst/>
                  </a:prstGeom>
                  <a:noFill/>
                </p:spPr>
                <p:txBody>
                  <a:bodyPr wrap="square" rtlCol="0">
                    <a:spAutoFit/>
                  </a:bodyPr>
                  <a:lstStyle/>
                  <a:p>
                    <a:r>
                      <a:rPr lang="ja-JP" altLang="en-US" sz="1200"/>
                      <a:t>◯　</a:t>
                    </a:r>
                    <a:r>
                      <a:rPr lang="en-US" altLang="ja-JP" sz="1200" dirty="0"/>
                      <a:t> 6</a:t>
                    </a:r>
                    <a:r>
                      <a:rPr lang="ja-JP" altLang="en-US" sz="1200"/>
                      <a:t>・</a:t>
                    </a:r>
                    <a:r>
                      <a:rPr lang="en-US" altLang="ja-JP" sz="1200" dirty="0"/>
                      <a:t>7</a:t>
                    </a:r>
                    <a:r>
                      <a:rPr lang="ja-JP" altLang="en-US" sz="1200"/>
                      <a:t>　△　</a:t>
                    </a:r>
                    <a:r>
                      <a:rPr lang="en-US" altLang="ja-JP" sz="1200" dirty="0"/>
                      <a:t>8</a:t>
                    </a:r>
                    <a:r>
                      <a:rPr lang="ja-JP" altLang="en-US" sz="1200"/>
                      <a:t>・</a:t>
                    </a:r>
                    <a:r>
                      <a:rPr lang="en-US" altLang="ja-JP" sz="1200" dirty="0"/>
                      <a:t>9</a:t>
                    </a:r>
                    <a:r>
                      <a:rPr lang="ja-JP" altLang="en-US" sz="1200"/>
                      <a:t>　</a:t>
                    </a:r>
                    <a:r>
                      <a:rPr kumimoji="1" lang="ja-JP" altLang="en-US" sz="1200"/>
                      <a:t>　</a:t>
                    </a:r>
                    <a:endParaRPr kumimoji="1" lang="en-US" altLang="ja-JP" sz="1200" dirty="0"/>
                  </a:p>
                  <a:p>
                    <a:endParaRPr lang="en-US" altLang="ja-JP" sz="1200" dirty="0"/>
                  </a:p>
                  <a:p>
                    <a:r>
                      <a:rPr lang="ja-JP" altLang="en-US" sz="1200"/>
                      <a:t>本命星：二黒土星（家庭・地道）</a:t>
                    </a:r>
                    <a:endParaRPr kumimoji="1" lang="en-US" altLang="ja-JP" sz="1200" dirty="0"/>
                  </a:p>
                  <a:p>
                    <a:r>
                      <a:rPr lang="ja-JP" altLang="en-US" sz="1200"/>
                      <a:t>月命星：一白水星（人情・アイデア）</a:t>
                    </a:r>
                    <a:endParaRPr lang="en-US" altLang="ja-JP" sz="1200" dirty="0"/>
                  </a:p>
                  <a:p>
                    <a:r>
                      <a:rPr lang="ja-JP" altLang="en-US" sz="1200"/>
                      <a:t>潜在意識：三碧木星（健康・明るさ）</a:t>
                    </a:r>
                    <a:endParaRPr kumimoji="1" lang="en-US" altLang="ja-JP" sz="1200" dirty="0"/>
                  </a:p>
                  <a:p>
                    <a:r>
                      <a:rPr lang="ja-JP" altLang="en-US" sz="1200"/>
                      <a:t>流れ：四緑木星（人気・体裁）</a:t>
                    </a:r>
                  </a:p>
                  <a:p>
                    <a:endParaRPr lang="en-US" altLang="ja-JP" sz="1200" dirty="0"/>
                  </a:p>
                </p:txBody>
              </p:sp>
              <p:sp>
                <p:nvSpPr>
                  <p:cNvPr id="48" name="テキスト ボックス 47">
                    <a:extLst>
                      <a:ext uri="{FF2B5EF4-FFF2-40B4-BE49-F238E27FC236}">
                        <a16:creationId xmlns:a16="http://schemas.microsoft.com/office/drawing/2014/main" id="{9084A8B2-B380-FE49-9AC0-37CC7E713255}"/>
                      </a:ext>
                    </a:extLst>
                  </p:cNvPr>
                  <p:cNvSpPr txBox="1"/>
                  <p:nvPr/>
                </p:nvSpPr>
                <p:spPr>
                  <a:xfrm>
                    <a:off x="3997413" y="1661065"/>
                    <a:ext cx="2421092" cy="584775"/>
                  </a:xfrm>
                  <a:prstGeom prst="rect">
                    <a:avLst/>
                  </a:prstGeom>
                  <a:noFill/>
                </p:spPr>
                <p:txBody>
                  <a:bodyPr wrap="square" rtlCol="0">
                    <a:spAutoFit/>
                  </a:bodyPr>
                  <a:lstStyle/>
                  <a:p>
                    <a:r>
                      <a:rPr lang="en-US" altLang="ja-JP" sz="3200" b="1" dirty="0"/>
                      <a:t>2</a:t>
                    </a:r>
                    <a:r>
                      <a:rPr kumimoji="1" lang="ja-JP" altLang="en-US" sz="3200" b="1"/>
                      <a:t> </a:t>
                    </a:r>
                    <a:r>
                      <a:rPr lang="en-US" altLang="ja-JP" sz="3200" b="1" dirty="0"/>
                      <a:t>-</a:t>
                    </a:r>
                    <a:r>
                      <a:rPr kumimoji="1" lang="ja-JP" altLang="en-US" sz="3200" b="1"/>
                      <a:t> </a:t>
                    </a:r>
                    <a:r>
                      <a:rPr kumimoji="1" lang="en-US" altLang="ja-JP" sz="3200" b="1" dirty="0"/>
                      <a:t>1</a:t>
                    </a:r>
                    <a:r>
                      <a:rPr kumimoji="1" lang="ja-JP" altLang="en-US" sz="3200" b="1"/>
                      <a:t> </a:t>
                    </a:r>
                    <a:r>
                      <a:rPr lang="en-US" altLang="ja-JP" sz="3200" b="1" dirty="0"/>
                      <a:t>-</a:t>
                    </a:r>
                    <a:r>
                      <a:rPr kumimoji="1" lang="ja-JP" altLang="en-US" sz="3200" b="1"/>
                      <a:t> </a:t>
                    </a:r>
                    <a:r>
                      <a:rPr kumimoji="1" lang="en-US" altLang="ja-JP" sz="3200" b="1" dirty="0"/>
                      <a:t>3 - 4</a:t>
                    </a:r>
                    <a:endParaRPr kumimoji="1" lang="ja-JP" altLang="en-US" sz="3200" b="1"/>
                  </a:p>
                </p:txBody>
              </p:sp>
            </p:grpSp>
            <p:grpSp>
              <p:nvGrpSpPr>
                <p:cNvPr id="40" name="グループ化 39">
                  <a:extLst>
                    <a:ext uri="{FF2B5EF4-FFF2-40B4-BE49-F238E27FC236}">
                      <a16:creationId xmlns:a16="http://schemas.microsoft.com/office/drawing/2014/main" id="{CDFCB56A-320D-BC47-9E09-1B102EA0A30F}"/>
                    </a:ext>
                  </a:extLst>
                </p:cNvPr>
                <p:cNvGrpSpPr/>
                <p:nvPr/>
              </p:nvGrpSpPr>
              <p:grpSpPr>
                <a:xfrm>
                  <a:off x="3995654" y="2290172"/>
                  <a:ext cx="1953665" cy="386973"/>
                  <a:chOff x="4334551" y="741336"/>
                  <a:chExt cx="1953665" cy="386973"/>
                </a:xfrm>
              </p:grpSpPr>
              <p:sp>
                <p:nvSpPr>
                  <p:cNvPr id="41" name="円/楕円 40">
                    <a:extLst>
                      <a:ext uri="{FF2B5EF4-FFF2-40B4-BE49-F238E27FC236}">
                        <a16:creationId xmlns:a16="http://schemas.microsoft.com/office/drawing/2014/main" id="{27DD797F-FFBC-8549-9429-9B3576553960}"/>
                      </a:ext>
                    </a:extLst>
                  </p:cNvPr>
                  <p:cNvSpPr/>
                  <p:nvPr/>
                </p:nvSpPr>
                <p:spPr>
                  <a:xfrm>
                    <a:off x="5396248" y="741336"/>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木</a:t>
                    </a:r>
                    <a:endParaRPr kumimoji="1" lang="ja-JP" altLang="en-US">
                      <a:solidFill>
                        <a:schemeClr val="tx1"/>
                      </a:solidFill>
                    </a:endParaRPr>
                  </a:p>
                </p:txBody>
              </p:sp>
              <p:sp>
                <p:nvSpPr>
                  <p:cNvPr id="42" name="円/楕円 41">
                    <a:extLst>
                      <a:ext uri="{FF2B5EF4-FFF2-40B4-BE49-F238E27FC236}">
                        <a16:creationId xmlns:a16="http://schemas.microsoft.com/office/drawing/2014/main" id="{504BE3B4-CC9E-1749-952D-8DED5517B2CF}"/>
                      </a:ext>
                    </a:extLst>
                  </p:cNvPr>
                  <p:cNvSpPr/>
                  <p:nvPr/>
                </p:nvSpPr>
                <p:spPr>
                  <a:xfrm>
                    <a:off x="4334551" y="747309"/>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en-US" altLang="ja-JP" dirty="0">
                      <a:solidFill>
                        <a:schemeClr val="tx1"/>
                      </a:solidFill>
                    </a:endParaRPr>
                  </a:p>
                </p:txBody>
              </p:sp>
              <p:sp>
                <p:nvSpPr>
                  <p:cNvPr id="43" name="円/楕円 42">
                    <a:extLst>
                      <a:ext uri="{FF2B5EF4-FFF2-40B4-BE49-F238E27FC236}">
                        <a16:creationId xmlns:a16="http://schemas.microsoft.com/office/drawing/2014/main" id="{9659604B-1E37-1C48-8BD7-38997D5E24F6}"/>
                      </a:ext>
                    </a:extLst>
                  </p:cNvPr>
                  <p:cNvSpPr/>
                  <p:nvPr/>
                </p:nvSpPr>
                <p:spPr>
                  <a:xfrm>
                    <a:off x="4869447" y="741336"/>
                    <a:ext cx="377129" cy="381000"/>
                  </a:xfrm>
                  <a:prstGeom prst="ellips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水</a:t>
                    </a:r>
                    <a:endParaRPr kumimoji="1" lang="ja-JP" altLang="en-US">
                      <a:solidFill>
                        <a:schemeClr val="tx1"/>
                      </a:solidFill>
                    </a:endParaRPr>
                  </a:p>
                </p:txBody>
              </p:sp>
              <p:sp>
                <p:nvSpPr>
                  <p:cNvPr id="44" name="円/楕円 43">
                    <a:extLst>
                      <a:ext uri="{FF2B5EF4-FFF2-40B4-BE49-F238E27FC236}">
                        <a16:creationId xmlns:a16="http://schemas.microsoft.com/office/drawing/2014/main" id="{64422264-A274-E441-BB63-ABB669ED3141}"/>
                      </a:ext>
                    </a:extLst>
                  </p:cNvPr>
                  <p:cNvSpPr/>
                  <p:nvPr/>
                </p:nvSpPr>
                <p:spPr>
                  <a:xfrm>
                    <a:off x="5911087" y="741971"/>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木</a:t>
                    </a:r>
                    <a:endParaRPr kumimoji="1" lang="en-US" altLang="ja-JP" dirty="0">
                      <a:solidFill>
                        <a:schemeClr val="tx1"/>
                      </a:solidFill>
                    </a:endParaRPr>
                  </a:p>
                </p:txBody>
              </p:sp>
            </p:grpSp>
          </p:grpSp>
          <p:sp>
            <p:nvSpPr>
              <p:cNvPr id="45" name="テキスト ボックス 44">
                <a:extLst>
                  <a:ext uri="{FF2B5EF4-FFF2-40B4-BE49-F238E27FC236}">
                    <a16:creationId xmlns:a16="http://schemas.microsoft.com/office/drawing/2014/main" id="{A81E741B-09CF-3A40-91DA-319A8DAF8BC6}"/>
                  </a:ext>
                </a:extLst>
              </p:cNvPr>
              <p:cNvSpPr txBox="1"/>
              <p:nvPr/>
            </p:nvSpPr>
            <p:spPr>
              <a:xfrm>
                <a:off x="564690" y="4960556"/>
                <a:ext cx="5721785" cy="415498"/>
              </a:xfrm>
              <a:prstGeom prst="rect">
                <a:avLst/>
              </a:prstGeom>
              <a:noFill/>
            </p:spPr>
            <p:txBody>
              <a:bodyPr wrap="square" rtlCol="0">
                <a:spAutoFit/>
              </a:bodyPr>
              <a:lstStyle/>
              <a:p>
                <a:r>
                  <a:rPr lang="ja-JP" altLang="en-US" sz="1050">
                    <a:solidFill>
                      <a:srgbClr val="FF0000"/>
                    </a:solidFill>
                  </a:rPr>
                  <a:t>本質的に家庭的で堅実。対人的には人情に厚く、人に優しい。潜在意識には明るく、前向きな面を持つ。また、人当たりが良く常識人。 </a:t>
                </a:r>
                <a:endParaRPr lang="en-US" altLang="ja-JP" sz="1050" dirty="0">
                  <a:solidFill>
                    <a:srgbClr val="FF0000"/>
                  </a:solidFill>
                </a:endParaRPr>
              </a:p>
            </p:txBody>
          </p:sp>
        </p:grpSp>
        <p:sp>
          <p:nvSpPr>
            <p:cNvPr id="78" name="テキスト ボックス 77">
              <a:extLst>
                <a:ext uri="{FF2B5EF4-FFF2-40B4-BE49-F238E27FC236}">
                  <a16:creationId xmlns:a16="http://schemas.microsoft.com/office/drawing/2014/main" id="{92754DFC-DA7F-7546-9BEB-0B5D66442B85}"/>
                </a:ext>
              </a:extLst>
            </p:cNvPr>
            <p:cNvSpPr txBox="1"/>
            <p:nvPr/>
          </p:nvSpPr>
          <p:spPr>
            <a:xfrm>
              <a:off x="3280093" y="1894465"/>
              <a:ext cx="3262432" cy="338554"/>
            </a:xfrm>
            <a:prstGeom prst="rect">
              <a:avLst/>
            </a:prstGeom>
            <a:noFill/>
          </p:spPr>
          <p:txBody>
            <a:bodyPr wrap="none" rtlCol="0">
              <a:spAutoFit/>
            </a:bodyPr>
            <a:lstStyle/>
            <a:p>
              <a:r>
                <a:rPr lang="ja-JP" altLang="en-US" sz="1600"/>
                <a:t>（大吉・中吉・小吉・小凶・凶）</a:t>
              </a:r>
              <a:endParaRPr lang="en-US" altLang="ja-JP" sz="1600" dirty="0"/>
            </a:p>
          </p:txBody>
        </p:sp>
      </p:grpSp>
      <p:grpSp>
        <p:nvGrpSpPr>
          <p:cNvPr id="5" name="グループ化 4">
            <a:extLst>
              <a:ext uri="{FF2B5EF4-FFF2-40B4-BE49-F238E27FC236}">
                <a16:creationId xmlns:a16="http://schemas.microsoft.com/office/drawing/2014/main" id="{AF560E41-5326-184D-8DA0-94EABE02ABD4}"/>
              </a:ext>
            </a:extLst>
          </p:cNvPr>
          <p:cNvGrpSpPr/>
          <p:nvPr/>
        </p:nvGrpSpPr>
        <p:grpSpPr>
          <a:xfrm>
            <a:off x="535982" y="4544145"/>
            <a:ext cx="6078533" cy="1927109"/>
            <a:chOff x="535982" y="4544145"/>
            <a:chExt cx="6078533" cy="1927109"/>
          </a:xfrm>
        </p:grpSpPr>
        <p:grpSp>
          <p:nvGrpSpPr>
            <p:cNvPr id="3" name="グループ化 2">
              <a:extLst>
                <a:ext uri="{FF2B5EF4-FFF2-40B4-BE49-F238E27FC236}">
                  <a16:creationId xmlns:a16="http://schemas.microsoft.com/office/drawing/2014/main" id="{C463DC5E-7123-B74B-A59B-16CC21411A5A}"/>
                </a:ext>
              </a:extLst>
            </p:cNvPr>
            <p:cNvGrpSpPr/>
            <p:nvPr/>
          </p:nvGrpSpPr>
          <p:grpSpPr>
            <a:xfrm>
              <a:off x="535982" y="4755873"/>
              <a:ext cx="5786035" cy="1715381"/>
              <a:chOff x="520176" y="5880667"/>
              <a:chExt cx="5786035" cy="1715381"/>
            </a:xfrm>
          </p:grpSpPr>
          <p:grpSp>
            <p:nvGrpSpPr>
              <p:cNvPr id="52" name="グループ化 51">
                <a:extLst>
                  <a:ext uri="{FF2B5EF4-FFF2-40B4-BE49-F238E27FC236}">
                    <a16:creationId xmlns:a16="http://schemas.microsoft.com/office/drawing/2014/main" id="{B1ED44AF-E04E-894C-BE31-94FF53DCD67B}"/>
                  </a:ext>
                </a:extLst>
              </p:cNvPr>
              <p:cNvGrpSpPr/>
              <p:nvPr/>
            </p:nvGrpSpPr>
            <p:grpSpPr>
              <a:xfrm>
                <a:off x="520176" y="5880667"/>
                <a:ext cx="5697296" cy="1384995"/>
                <a:chOff x="654077" y="1397550"/>
                <a:chExt cx="5697296" cy="1384995"/>
              </a:xfrm>
            </p:grpSpPr>
            <p:grpSp>
              <p:nvGrpSpPr>
                <p:cNvPr id="53" name="グループ化 52">
                  <a:extLst>
                    <a:ext uri="{FF2B5EF4-FFF2-40B4-BE49-F238E27FC236}">
                      <a16:creationId xmlns:a16="http://schemas.microsoft.com/office/drawing/2014/main" id="{EA3084F3-3712-7346-BC66-DCF6E25DBC00}"/>
                    </a:ext>
                  </a:extLst>
                </p:cNvPr>
                <p:cNvGrpSpPr/>
                <p:nvPr/>
              </p:nvGrpSpPr>
              <p:grpSpPr>
                <a:xfrm>
                  <a:off x="654077" y="1397550"/>
                  <a:ext cx="5697296" cy="1384995"/>
                  <a:chOff x="431654" y="1422539"/>
                  <a:chExt cx="5986851" cy="1384995"/>
                </a:xfrm>
              </p:grpSpPr>
              <p:sp>
                <p:nvSpPr>
                  <p:cNvPr id="61" name="テキスト ボックス 60">
                    <a:extLst>
                      <a:ext uri="{FF2B5EF4-FFF2-40B4-BE49-F238E27FC236}">
                        <a16:creationId xmlns:a16="http://schemas.microsoft.com/office/drawing/2014/main" id="{BA0DDD88-DDAD-A648-B767-A062BEC83011}"/>
                      </a:ext>
                    </a:extLst>
                  </p:cNvPr>
                  <p:cNvSpPr txBox="1"/>
                  <p:nvPr/>
                </p:nvSpPr>
                <p:spPr>
                  <a:xfrm>
                    <a:off x="431654" y="1422539"/>
                    <a:ext cx="3179457" cy="1384995"/>
                  </a:xfrm>
                  <a:prstGeom prst="rect">
                    <a:avLst/>
                  </a:prstGeom>
                  <a:noFill/>
                </p:spPr>
                <p:txBody>
                  <a:bodyPr wrap="square" rtlCol="0">
                    <a:spAutoFit/>
                  </a:bodyPr>
                  <a:lstStyle/>
                  <a:p>
                    <a:r>
                      <a:rPr lang="ja-JP" altLang="en-US" sz="1200"/>
                      <a:t>◯　</a:t>
                    </a:r>
                    <a:r>
                      <a:rPr lang="en-US" altLang="ja-JP" sz="1200" dirty="0"/>
                      <a:t> 6</a:t>
                    </a:r>
                    <a:r>
                      <a:rPr lang="ja-JP" altLang="en-US" sz="1200"/>
                      <a:t>・</a:t>
                    </a:r>
                    <a:r>
                      <a:rPr lang="en-US" altLang="ja-JP" sz="1200" dirty="0"/>
                      <a:t>7</a:t>
                    </a:r>
                    <a:r>
                      <a:rPr lang="ja-JP" altLang="en-US" sz="1200"/>
                      <a:t>・</a:t>
                    </a:r>
                    <a:r>
                      <a:rPr lang="en-US" altLang="ja-JP" sz="1200" dirty="0"/>
                      <a:t>8</a:t>
                    </a:r>
                    <a:r>
                      <a:rPr lang="ja-JP" altLang="en-US" sz="1200"/>
                      <a:t>・</a:t>
                    </a:r>
                    <a:r>
                      <a:rPr lang="en-US" altLang="ja-JP" sz="1200" dirty="0"/>
                      <a:t>9</a:t>
                    </a:r>
                    <a:r>
                      <a:rPr lang="ja-JP" altLang="en-US" sz="1200"/>
                      <a:t>　</a:t>
                    </a:r>
                    <a:endParaRPr lang="en-US" altLang="ja-JP" sz="1200" dirty="0"/>
                  </a:p>
                  <a:p>
                    <a:r>
                      <a:rPr kumimoji="1" lang="ja-JP" altLang="en-US" sz="1200"/>
                      <a:t>　</a:t>
                    </a:r>
                    <a:endParaRPr lang="en-US" altLang="ja-JP" sz="1200" dirty="0"/>
                  </a:p>
                  <a:p>
                    <a:r>
                      <a:rPr lang="ja-JP" altLang="en-US" sz="1200"/>
                      <a:t>本命星：二黒土星（家庭・地道）</a:t>
                    </a:r>
                    <a:endParaRPr kumimoji="1" lang="en-US" altLang="ja-JP" sz="1200" dirty="0"/>
                  </a:p>
                  <a:p>
                    <a:r>
                      <a:rPr lang="ja-JP" altLang="en-US" sz="1200"/>
                      <a:t>月命星：二黒土星（家庭・地道）</a:t>
                    </a:r>
                    <a:endParaRPr lang="en-US" altLang="ja-JP" sz="1200" dirty="0"/>
                  </a:p>
                  <a:p>
                    <a:r>
                      <a:rPr lang="ja-JP" altLang="en-US" sz="1200"/>
                      <a:t>潜在意識：</a:t>
                    </a:r>
                    <a:endParaRPr lang="en-US" altLang="ja-JP" sz="1200" dirty="0"/>
                  </a:p>
                  <a:p>
                    <a:r>
                      <a:rPr lang="ja-JP" altLang="en-US" sz="1200"/>
                      <a:t>五黄土星（支配）と六白金星（ルール）</a:t>
                    </a:r>
                    <a:endParaRPr kumimoji="1" lang="en-US" altLang="ja-JP" sz="1200" dirty="0"/>
                  </a:p>
                  <a:p>
                    <a:r>
                      <a:rPr lang="ja-JP" altLang="en-US" sz="1200"/>
                      <a:t>流れ：中宮</a:t>
                    </a:r>
                    <a:endParaRPr lang="en-US" altLang="ja-JP" sz="1200" dirty="0"/>
                  </a:p>
                </p:txBody>
              </p:sp>
              <p:sp>
                <p:nvSpPr>
                  <p:cNvPr id="64" name="テキスト ボックス 63">
                    <a:extLst>
                      <a:ext uri="{FF2B5EF4-FFF2-40B4-BE49-F238E27FC236}">
                        <a16:creationId xmlns:a16="http://schemas.microsoft.com/office/drawing/2014/main" id="{0B915D07-48CD-954C-A58D-425FC8056B2A}"/>
                      </a:ext>
                    </a:extLst>
                  </p:cNvPr>
                  <p:cNvSpPr txBox="1"/>
                  <p:nvPr/>
                </p:nvSpPr>
                <p:spPr>
                  <a:xfrm>
                    <a:off x="3997413" y="1661065"/>
                    <a:ext cx="2421092" cy="584775"/>
                  </a:xfrm>
                  <a:prstGeom prst="rect">
                    <a:avLst/>
                  </a:prstGeom>
                  <a:noFill/>
                </p:spPr>
                <p:txBody>
                  <a:bodyPr wrap="square" rtlCol="0">
                    <a:spAutoFit/>
                  </a:bodyPr>
                  <a:lstStyle/>
                  <a:p>
                    <a:r>
                      <a:rPr lang="en-US" altLang="ja-JP" sz="3200" b="1" dirty="0"/>
                      <a:t>2</a:t>
                    </a:r>
                    <a:r>
                      <a:rPr kumimoji="1" lang="ja-JP" altLang="en-US" sz="3200" b="1"/>
                      <a:t> </a:t>
                    </a:r>
                    <a:r>
                      <a:rPr lang="en-US" altLang="ja-JP" sz="3200" b="1" dirty="0"/>
                      <a:t>-</a:t>
                    </a:r>
                    <a:r>
                      <a:rPr kumimoji="1" lang="ja-JP" altLang="en-US" sz="3200" b="1"/>
                      <a:t> </a:t>
                    </a:r>
                    <a:r>
                      <a:rPr lang="en-US" altLang="ja-JP" sz="3200" b="1" dirty="0"/>
                      <a:t>2</a:t>
                    </a:r>
                    <a:r>
                      <a:rPr kumimoji="1" lang="ja-JP" altLang="en-US" sz="3200" b="1"/>
                      <a:t> </a:t>
                    </a:r>
                    <a:r>
                      <a:rPr lang="en-US" altLang="ja-JP" sz="3200" b="1" dirty="0"/>
                      <a:t>-</a:t>
                    </a:r>
                    <a:r>
                      <a:rPr kumimoji="1" lang="ja-JP" altLang="en-US" sz="3200" b="1"/>
                      <a:t> </a:t>
                    </a:r>
                    <a:r>
                      <a:rPr lang="en-US" altLang="ja-JP" sz="3200" b="1" dirty="0"/>
                      <a:t>5</a:t>
                    </a:r>
                    <a:r>
                      <a:rPr kumimoji="1" lang="en-US" altLang="ja-JP" sz="3200" b="1" dirty="0"/>
                      <a:t> </a:t>
                    </a:r>
                    <a:r>
                      <a:rPr lang="en-US" altLang="ja-JP" sz="3200" b="1" dirty="0"/>
                      <a:t>/</a:t>
                    </a:r>
                    <a:r>
                      <a:rPr kumimoji="1" lang="en-US" altLang="ja-JP" sz="3200" b="1" dirty="0"/>
                      <a:t> </a:t>
                    </a:r>
                    <a:r>
                      <a:rPr lang="en-US" altLang="ja-JP" sz="3200" b="1" dirty="0"/>
                      <a:t>6</a:t>
                    </a:r>
                    <a:endParaRPr kumimoji="1" lang="ja-JP" altLang="en-US" sz="3200" b="1"/>
                  </a:p>
                </p:txBody>
              </p:sp>
            </p:grpSp>
            <p:grpSp>
              <p:nvGrpSpPr>
                <p:cNvPr id="54" name="グループ化 53">
                  <a:extLst>
                    <a:ext uri="{FF2B5EF4-FFF2-40B4-BE49-F238E27FC236}">
                      <a16:creationId xmlns:a16="http://schemas.microsoft.com/office/drawing/2014/main" id="{45A8CFEE-402C-F34A-9AB0-6494A6BF5C39}"/>
                    </a:ext>
                  </a:extLst>
                </p:cNvPr>
                <p:cNvGrpSpPr/>
                <p:nvPr/>
              </p:nvGrpSpPr>
              <p:grpSpPr>
                <a:xfrm>
                  <a:off x="4008011" y="2248807"/>
                  <a:ext cx="1953665" cy="386973"/>
                  <a:chOff x="4334551" y="741336"/>
                  <a:chExt cx="1953665" cy="386973"/>
                </a:xfrm>
              </p:grpSpPr>
              <p:sp>
                <p:nvSpPr>
                  <p:cNvPr id="55" name="円/楕円 54">
                    <a:extLst>
                      <a:ext uri="{FF2B5EF4-FFF2-40B4-BE49-F238E27FC236}">
                        <a16:creationId xmlns:a16="http://schemas.microsoft.com/office/drawing/2014/main" id="{437A0A7E-A643-5546-8131-926B02331D56}"/>
                      </a:ext>
                    </a:extLst>
                  </p:cNvPr>
                  <p:cNvSpPr/>
                  <p:nvPr/>
                </p:nvSpPr>
                <p:spPr>
                  <a:xfrm>
                    <a:off x="5396248" y="741336"/>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土</a:t>
                    </a:r>
                  </a:p>
                </p:txBody>
              </p:sp>
              <p:sp>
                <p:nvSpPr>
                  <p:cNvPr id="56" name="円/楕円 55">
                    <a:extLst>
                      <a:ext uri="{FF2B5EF4-FFF2-40B4-BE49-F238E27FC236}">
                        <a16:creationId xmlns:a16="http://schemas.microsoft.com/office/drawing/2014/main" id="{D55C3B6F-AB35-714C-8E3C-09EFF2F819C4}"/>
                      </a:ext>
                    </a:extLst>
                  </p:cNvPr>
                  <p:cNvSpPr/>
                  <p:nvPr/>
                </p:nvSpPr>
                <p:spPr>
                  <a:xfrm>
                    <a:off x="4334551" y="747309"/>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en-US" altLang="ja-JP" dirty="0">
                      <a:solidFill>
                        <a:schemeClr val="tx1"/>
                      </a:solidFill>
                    </a:endParaRPr>
                  </a:p>
                </p:txBody>
              </p:sp>
              <p:sp>
                <p:nvSpPr>
                  <p:cNvPr id="59" name="円/楕円 58">
                    <a:extLst>
                      <a:ext uri="{FF2B5EF4-FFF2-40B4-BE49-F238E27FC236}">
                        <a16:creationId xmlns:a16="http://schemas.microsoft.com/office/drawing/2014/main" id="{647E00BF-20E5-3644-8B34-81E64978E1AC}"/>
                      </a:ext>
                    </a:extLst>
                  </p:cNvPr>
                  <p:cNvSpPr/>
                  <p:nvPr/>
                </p:nvSpPr>
                <p:spPr>
                  <a:xfrm>
                    <a:off x="4869447" y="741336"/>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土</a:t>
                    </a:r>
                  </a:p>
                </p:txBody>
              </p:sp>
              <p:sp>
                <p:nvSpPr>
                  <p:cNvPr id="60" name="円/楕円 59">
                    <a:extLst>
                      <a:ext uri="{FF2B5EF4-FFF2-40B4-BE49-F238E27FC236}">
                        <a16:creationId xmlns:a16="http://schemas.microsoft.com/office/drawing/2014/main" id="{62B8D9E3-176A-4140-BE51-651A9DD829C9}"/>
                      </a:ext>
                    </a:extLst>
                  </p:cNvPr>
                  <p:cNvSpPr/>
                  <p:nvPr/>
                </p:nvSpPr>
                <p:spPr>
                  <a:xfrm>
                    <a:off x="5911087" y="741971"/>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金</a:t>
                    </a:r>
                    <a:endParaRPr kumimoji="1" lang="en-US" altLang="ja-JP" dirty="0">
                      <a:solidFill>
                        <a:schemeClr val="tx1"/>
                      </a:solidFill>
                    </a:endParaRPr>
                  </a:p>
                </p:txBody>
              </p:sp>
            </p:grpSp>
          </p:grpSp>
          <p:sp>
            <p:nvSpPr>
              <p:cNvPr id="47" name="テキスト ボックス 46">
                <a:extLst>
                  <a:ext uri="{FF2B5EF4-FFF2-40B4-BE49-F238E27FC236}">
                    <a16:creationId xmlns:a16="http://schemas.microsoft.com/office/drawing/2014/main" id="{072C11CD-610A-FC4A-9177-B599D25DB154}"/>
                  </a:ext>
                </a:extLst>
              </p:cNvPr>
              <p:cNvSpPr txBox="1"/>
              <p:nvPr/>
            </p:nvSpPr>
            <p:spPr>
              <a:xfrm>
                <a:off x="584426" y="7180550"/>
                <a:ext cx="5721785" cy="415498"/>
              </a:xfrm>
              <a:prstGeom prst="rect">
                <a:avLst/>
              </a:prstGeom>
              <a:noFill/>
            </p:spPr>
            <p:txBody>
              <a:bodyPr wrap="square" rtlCol="0">
                <a:spAutoFit/>
              </a:bodyPr>
              <a:lstStyle/>
              <a:p>
                <a:r>
                  <a:rPr lang="ja-JP" altLang="en-US" sz="1050">
                    <a:solidFill>
                      <a:srgbClr val="FF0000"/>
                    </a:solidFill>
                  </a:rPr>
                  <a:t>非常に個性的で裏表のない性格を持つ。本質的に家庭的で堅実。潜在意識にはリーダーシップが強く自分流な面と、仕事熱心でルールを重んじる傾向を合わせ持つ。</a:t>
                </a:r>
                <a:endParaRPr lang="en-US" altLang="ja-JP" sz="1050" dirty="0">
                  <a:solidFill>
                    <a:srgbClr val="FF0000"/>
                  </a:solidFill>
                </a:endParaRPr>
              </a:p>
            </p:txBody>
          </p:sp>
        </p:grpSp>
        <p:sp>
          <p:nvSpPr>
            <p:cNvPr id="79" name="テキスト ボックス 78">
              <a:extLst>
                <a:ext uri="{FF2B5EF4-FFF2-40B4-BE49-F238E27FC236}">
                  <a16:creationId xmlns:a16="http://schemas.microsoft.com/office/drawing/2014/main" id="{10DCB68A-7E05-0F49-B76B-4DB718C000AE}"/>
                </a:ext>
              </a:extLst>
            </p:cNvPr>
            <p:cNvSpPr txBox="1"/>
            <p:nvPr/>
          </p:nvSpPr>
          <p:spPr>
            <a:xfrm>
              <a:off x="3352083" y="4544145"/>
              <a:ext cx="3262432" cy="338554"/>
            </a:xfrm>
            <a:prstGeom prst="rect">
              <a:avLst/>
            </a:prstGeom>
            <a:noFill/>
          </p:spPr>
          <p:txBody>
            <a:bodyPr wrap="none" rtlCol="0">
              <a:spAutoFit/>
            </a:bodyPr>
            <a:lstStyle/>
            <a:p>
              <a:r>
                <a:rPr lang="ja-JP" altLang="en-US" sz="1600"/>
                <a:t>（大吉・中吉・小吉・小凶・凶）</a:t>
              </a:r>
              <a:endParaRPr lang="en-US" altLang="ja-JP" sz="1600" dirty="0"/>
            </a:p>
          </p:txBody>
        </p:sp>
      </p:grpSp>
      <p:grpSp>
        <p:nvGrpSpPr>
          <p:cNvPr id="6" name="グループ化 5">
            <a:extLst>
              <a:ext uri="{FF2B5EF4-FFF2-40B4-BE49-F238E27FC236}">
                <a16:creationId xmlns:a16="http://schemas.microsoft.com/office/drawing/2014/main" id="{1FB05FEA-0250-3A49-864F-2D0686A826C0}"/>
              </a:ext>
            </a:extLst>
          </p:cNvPr>
          <p:cNvGrpSpPr/>
          <p:nvPr/>
        </p:nvGrpSpPr>
        <p:grpSpPr>
          <a:xfrm>
            <a:off x="559702" y="7120477"/>
            <a:ext cx="6117831" cy="2008601"/>
            <a:chOff x="559702" y="7120477"/>
            <a:chExt cx="6117831" cy="2008601"/>
          </a:xfrm>
        </p:grpSpPr>
        <p:grpSp>
          <p:nvGrpSpPr>
            <p:cNvPr id="8" name="グループ化 7">
              <a:extLst>
                <a:ext uri="{FF2B5EF4-FFF2-40B4-BE49-F238E27FC236}">
                  <a16:creationId xmlns:a16="http://schemas.microsoft.com/office/drawing/2014/main" id="{3B1CBF21-8862-3648-8C91-73C14D75336A}"/>
                </a:ext>
              </a:extLst>
            </p:cNvPr>
            <p:cNvGrpSpPr/>
            <p:nvPr/>
          </p:nvGrpSpPr>
          <p:grpSpPr>
            <a:xfrm>
              <a:off x="559702" y="7361331"/>
              <a:ext cx="5789495" cy="1767747"/>
              <a:chOff x="520175" y="7976373"/>
              <a:chExt cx="5789495" cy="1767747"/>
            </a:xfrm>
          </p:grpSpPr>
          <p:grpSp>
            <p:nvGrpSpPr>
              <p:cNvPr id="68" name="グループ化 67">
                <a:extLst>
                  <a:ext uri="{FF2B5EF4-FFF2-40B4-BE49-F238E27FC236}">
                    <a16:creationId xmlns:a16="http://schemas.microsoft.com/office/drawing/2014/main" id="{BE73DEA4-A79A-374A-9C9D-47000BCA4FA7}"/>
                  </a:ext>
                </a:extLst>
              </p:cNvPr>
              <p:cNvGrpSpPr/>
              <p:nvPr/>
            </p:nvGrpSpPr>
            <p:grpSpPr>
              <a:xfrm>
                <a:off x="520175" y="7976373"/>
                <a:ext cx="5697297" cy="1269074"/>
                <a:chOff x="654076" y="1397550"/>
                <a:chExt cx="5697297" cy="1269074"/>
              </a:xfrm>
            </p:grpSpPr>
            <p:grpSp>
              <p:nvGrpSpPr>
                <p:cNvPr id="69" name="グループ化 68">
                  <a:extLst>
                    <a:ext uri="{FF2B5EF4-FFF2-40B4-BE49-F238E27FC236}">
                      <a16:creationId xmlns:a16="http://schemas.microsoft.com/office/drawing/2014/main" id="{964FFF50-2F77-6341-AFE0-A08DF921ED26}"/>
                    </a:ext>
                  </a:extLst>
                </p:cNvPr>
                <p:cNvGrpSpPr/>
                <p:nvPr/>
              </p:nvGrpSpPr>
              <p:grpSpPr>
                <a:xfrm>
                  <a:off x="654076" y="1397550"/>
                  <a:ext cx="5697297" cy="1200329"/>
                  <a:chOff x="431653" y="1422539"/>
                  <a:chExt cx="5986852" cy="1200329"/>
                </a:xfrm>
              </p:grpSpPr>
              <p:sp>
                <p:nvSpPr>
                  <p:cNvPr id="97" name="テキスト ボックス 96">
                    <a:extLst>
                      <a:ext uri="{FF2B5EF4-FFF2-40B4-BE49-F238E27FC236}">
                        <a16:creationId xmlns:a16="http://schemas.microsoft.com/office/drawing/2014/main" id="{397860A3-446E-6946-B534-DCB4EB91F63F}"/>
                      </a:ext>
                    </a:extLst>
                  </p:cNvPr>
                  <p:cNvSpPr txBox="1"/>
                  <p:nvPr/>
                </p:nvSpPr>
                <p:spPr>
                  <a:xfrm>
                    <a:off x="431653" y="1422539"/>
                    <a:ext cx="3145476" cy="1200329"/>
                  </a:xfrm>
                  <a:prstGeom prst="rect">
                    <a:avLst/>
                  </a:prstGeom>
                  <a:noFill/>
                </p:spPr>
                <p:txBody>
                  <a:bodyPr wrap="square" rtlCol="0">
                    <a:spAutoFit/>
                  </a:bodyPr>
                  <a:lstStyle/>
                  <a:p>
                    <a:r>
                      <a:rPr lang="ja-JP" altLang="en-US" sz="1200"/>
                      <a:t>◯　</a:t>
                    </a:r>
                    <a:r>
                      <a:rPr lang="en-US" altLang="ja-JP" sz="1200" dirty="0"/>
                      <a:t> 9</a:t>
                    </a:r>
                    <a:r>
                      <a:rPr lang="ja-JP" altLang="en-US" sz="1200"/>
                      <a:t>　△　</a:t>
                    </a:r>
                    <a:r>
                      <a:rPr lang="en-US" altLang="ja-JP" sz="1200" dirty="0"/>
                      <a:t>6</a:t>
                    </a:r>
                    <a:r>
                      <a:rPr lang="ja-JP" altLang="en-US" sz="1200"/>
                      <a:t>・</a:t>
                    </a:r>
                    <a:r>
                      <a:rPr lang="en-US" altLang="ja-JP" sz="1200" dirty="0"/>
                      <a:t>7</a:t>
                    </a:r>
                    <a:r>
                      <a:rPr lang="ja-JP" altLang="en-US" sz="1200"/>
                      <a:t>・</a:t>
                    </a:r>
                    <a:r>
                      <a:rPr lang="en-US" altLang="ja-JP" sz="1200" dirty="0"/>
                      <a:t>8</a:t>
                    </a:r>
                    <a:endParaRPr kumimoji="1" lang="en-US" altLang="ja-JP" sz="1200" dirty="0"/>
                  </a:p>
                  <a:p>
                    <a:endParaRPr lang="en-US" altLang="ja-JP" sz="1200" dirty="0"/>
                  </a:p>
                  <a:p>
                    <a:r>
                      <a:rPr lang="ja-JP" altLang="en-US" sz="1200"/>
                      <a:t>本命星：二黒土星（家庭・地道）</a:t>
                    </a:r>
                    <a:endParaRPr kumimoji="1" lang="en-US" altLang="ja-JP" sz="1200" dirty="0"/>
                  </a:p>
                  <a:p>
                    <a:r>
                      <a:rPr lang="ja-JP" altLang="en-US" sz="1200"/>
                      <a:t>月命星：三碧木星（健康・明るさ）</a:t>
                    </a:r>
                    <a:endParaRPr lang="en-US" altLang="ja-JP" sz="1200" dirty="0"/>
                  </a:p>
                  <a:p>
                    <a:r>
                      <a:rPr lang="ja-JP" altLang="en-US" sz="1200"/>
                      <a:t>潜在意識：一白水星（人情・アイデア）</a:t>
                    </a:r>
                    <a:endParaRPr kumimoji="1" lang="en-US" altLang="ja-JP" sz="1200" dirty="0"/>
                  </a:p>
                  <a:p>
                    <a:r>
                      <a:rPr lang="ja-JP" altLang="en-US" sz="1200"/>
                      <a:t>流れ：六白金星（仕事・ルール）</a:t>
                    </a:r>
                    <a:endParaRPr lang="en-US" altLang="ja-JP" sz="1200" dirty="0"/>
                  </a:p>
                </p:txBody>
              </p:sp>
              <p:sp>
                <p:nvSpPr>
                  <p:cNvPr id="98" name="テキスト ボックス 97">
                    <a:extLst>
                      <a:ext uri="{FF2B5EF4-FFF2-40B4-BE49-F238E27FC236}">
                        <a16:creationId xmlns:a16="http://schemas.microsoft.com/office/drawing/2014/main" id="{ED43AA12-BA1B-AB4C-B8C0-AF5B7B4327B9}"/>
                      </a:ext>
                    </a:extLst>
                  </p:cNvPr>
                  <p:cNvSpPr txBox="1"/>
                  <p:nvPr/>
                </p:nvSpPr>
                <p:spPr>
                  <a:xfrm>
                    <a:off x="3997413" y="1661065"/>
                    <a:ext cx="2421092" cy="584775"/>
                  </a:xfrm>
                  <a:prstGeom prst="rect">
                    <a:avLst/>
                  </a:prstGeom>
                  <a:noFill/>
                </p:spPr>
                <p:txBody>
                  <a:bodyPr wrap="square" rtlCol="0">
                    <a:spAutoFit/>
                  </a:bodyPr>
                  <a:lstStyle/>
                  <a:p>
                    <a:r>
                      <a:rPr lang="en-US" altLang="ja-JP" sz="3200" b="1" dirty="0"/>
                      <a:t>2</a:t>
                    </a:r>
                    <a:r>
                      <a:rPr kumimoji="1" lang="ja-JP" altLang="en-US" sz="3200" b="1"/>
                      <a:t> </a:t>
                    </a:r>
                    <a:r>
                      <a:rPr lang="en-US" altLang="ja-JP" sz="3200" b="1" dirty="0"/>
                      <a:t>-</a:t>
                    </a:r>
                    <a:r>
                      <a:rPr kumimoji="1" lang="ja-JP" altLang="en-US" sz="3200" b="1"/>
                      <a:t> </a:t>
                    </a:r>
                    <a:r>
                      <a:rPr kumimoji="1" lang="en-US" altLang="ja-JP" sz="3200" b="1" dirty="0"/>
                      <a:t>3</a:t>
                    </a:r>
                    <a:r>
                      <a:rPr kumimoji="1" lang="ja-JP" altLang="en-US" sz="3200" b="1"/>
                      <a:t> </a:t>
                    </a:r>
                    <a:r>
                      <a:rPr lang="en-US" altLang="ja-JP" sz="3200" b="1" dirty="0"/>
                      <a:t>-</a:t>
                    </a:r>
                    <a:r>
                      <a:rPr kumimoji="1" lang="ja-JP" altLang="en-US" sz="3200" b="1"/>
                      <a:t> </a:t>
                    </a:r>
                    <a:r>
                      <a:rPr kumimoji="1" lang="en-US" altLang="ja-JP" sz="3200" b="1" dirty="0"/>
                      <a:t>1 - </a:t>
                    </a:r>
                    <a:r>
                      <a:rPr lang="en-US" altLang="ja-JP" sz="3200" b="1" dirty="0"/>
                      <a:t>6</a:t>
                    </a:r>
                    <a:endParaRPr kumimoji="1" lang="ja-JP" altLang="en-US" sz="3200" b="1"/>
                  </a:p>
                </p:txBody>
              </p:sp>
            </p:grpSp>
            <p:grpSp>
              <p:nvGrpSpPr>
                <p:cNvPr id="70" name="グループ化 69">
                  <a:extLst>
                    <a:ext uri="{FF2B5EF4-FFF2-40B4-BE49-F238E27FC236}">
                      <a16:creationId xmlns:a16="http://schemas.microsoft.com/office/drawing/2014/main" id="{5506232F-885B-5A4D-B4B8-8C31742344DE}"/>
                    </a:ext>
                  </a:extLst>
                </p:cNvPr>
                <p:cNvGrpSpPr/>
                <p:nvPr/>
              </p:nvGrpSpPr>
              <p:grpSpPr>
                <a:xfrm>
                  <a:off x="4008011" y="2279651"/>
                  <a:ext cx="1953665" cy="386973"/>
                  <a:chOff x="4334551" y="741336"/>
                  <a:chExt cx="1953665" cy="386973"/>
                </a:xfrm>
              </p:grpSpPr>
              <p:sp>
                <p:nvSpPr>
                  <p:cNvPr id="71" name="円/楕円 70">
                    <a:extLst>
                      <a:ext uri="{FF2B5EF4-FFF2-40B4-BE49-F238E27FC236}">
                        <a16:creationId xmlns:a16="http://schemas.microsoft.com/office/drawing/2014/main" id="{3EA8DD0C-B74C-4140-A68A-97B57567C28F}"/>
                      </a:ext>
                    </a:extLst>
                  </p:cNvPr>
                  <p:cNvSpPr/>
                  <p:nvPr/>
                </p:nvSpPr>
                <p:spPr>
                  <a:xfrm>
                    <a:off x="5396248" y="741336"/>
                    <a:ext cx="377129" cy="381000"/>
                  </a:xfrm>
                  <a:prstGeom prst="ellips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水</a:t>
                    </a:r>
                    <a:endParaRPr kumimoji="1" lang="ja-JP" altLang="en-US">
                      <a:solidFill>
                        <a:schemeClr val="tx1"/>
                      </a:solidFill>
                    </a:endParaRPr>
                  </a:p>
                </p:txBody>
              </p:sp>
              <p:sp>
                <p:nvSpPr>
                  <p:cNvPr id="94" name="円/楕円 93">
                    <a:extLst>
                      <a:ext uri="{FF2B5EF4-FFF2-40B4-BE49-F238E27FC236}">
                        <a16:creationId xmlns:a16="http://schemas.microsoft.com/office/drawing/2014/main" id="{174D278B-96B6-7249-A80B-07DDF47820A7}"/>
                      </a:ext>
                    </a:extLst>
                  </p:cNvPr>
                  <p:cNvSpPr/>
                  <p:nvPr/>
                </p:nvSpPr>
                <p:spPr>
                  <a:xfrm>
                    <a:off x="4334551" y="747309"/>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en-US" altLang="ja-JP" dirty="0">
                      <a:solidFill>
                        <a:schemeClr val="tx1"/>
                      </a:solidFill>
                    </a:endParaRPr>
                  </a:p>
                </p:txBody>
              </p:sp>
              <p:sp>
                <p:nvSpPr>
                  <p:cNvPr id="95" name="円/楕円 94">
                    <a:extLst>
                      <a:ext uri="{FF2B5EF4-FFF2-40B4-BE49-F238E27FC236}">
                        <a16:creationId xmlns:a16="http://schemas.microsoft.com/office/drawing/2014/main" id="{1556EE54-4C7F-9842-A233-7CF6C8A6045F}"/>
                      </a:ext>
                    </a:extLst>
                  </p:cNvPr>
                  <p:cNvSpPr/>
                  <p:nvPr/>
                </p:nvSpPr>
                <p:spPr>
                  <a:xfrm>
                    <a:off x="4869447" y="741336"/>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木</a:t>
                    </a:r>
                    <a:endParaRPr kumimoji="1" lang="ja-JP" altLang="en-US">
                      <a:solidFill>
                        <a:schemeClr val="tx1"/>
                      </a:solidFill>
                    </a:endParaRPr>
                  </a:p>
                </p:txBody>
              </p:sp>
              <p:sp>
                <p:nvSpPr>
                  <p:cNvPr id="96" name="円/楕円 95">
                    <a:extLst>
                      <a:ext uri="{FF2B5EF4-FFF2-40B4-BE49-F238E27FC236}">
                        <a16:creationId xmlns:a16="http://schemas.microsoft.com/office/drawing/2014/main" id="{252C04AE-62BE-E74E-81D2-96BA8CEB01C0}"/>
                      </a:ext>
                    </a:extLst>
                  </p:cNvPr>
                  <p:cNvSpPr/>
                  <p:nvPr/>
                </p:nvSpPr>
                <p:spPr>
                  <a:xfrm>
                    <a:off x="5911087" y="741971"/>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金</a:t>
                    </a:r>
                    <a:endParaRPr kumimoji="1" lang="en-US" altLang="ja-JP" dirty="0">
                      <a:solidFill>
                        <a:schemeClr val="tx1"/>
                      </a:solidFill>
                    </a:endParaRPr>
                  </a:p>
                </p:txBody>
              </p:sp>
            </p:grpSp>
          </p:grpSp>
          <p:sp>
            <p:nvSpPr>
              <p:cNvPr id="51" name="テキスト ボックス 50">
                <a:extLst>
                  <a:ext uri="{FF2B5EF4-FFF2-40B4-BE49-F238E27FC236}">
                    <a16:creationId xmlns:a16="http://schemas.microsoft.com/office/drawing/2014/main" id="{205D2B84-CEC7-3B45-B576-8CCC04091F42}"/>
                  </a:ext>
                </a:extLst>
              </p:cNvPr>
              <p:cNvSpPr txBox="1"/>
              <p:nvPr/>
            </p:nvSpPr>
            <p:spPr>
              <a:xfrm>
                <a:off x="587885" y="9328622"/>
                <a:ext cx="5721785" cy="415498"/>
              </a:xfrm>
              <a:prstGeom prst="rect">
                <a:avLst/>
              </a:prstGeom>
              <a:noFill/>
            </p:spPr>
            <p:txBody>
              <a:bodyPr wrap="square" rtlCol="0">
                <a:spAutoFit/>
              </a:bodyPr>
              <a:lstStyle/>
              <a:p>
                <a:r>
                  <a:rPr lang="ja-JP" altLang="en-US" sz="1050">
                    <a:solidFill>
                      <a:srgbClr val="FF0000"/>
                    </a:solidFill>
                  </a:rPr>
                  <a:t>本質的に家庭的で堅実。対人的には明るく前向き。潜在意識には情に厚く、人に優しい面がある。仕事熱心でルールを重んじる傾向を持ち、実家との縁が強く、墓守役となる。</a:t>
                </a:r>
                <a:endParaRPr lang="en-US" altLang="ja-JP" sz="1050" dirty="0">
                  <a:solidFill>
                    <a:srgbClr val="FF0000"/>
                  </a:solidFill>
                </a:endParaRPr>
              </a:p>
            </p:txBody>
          </p:sp>
        </p:grpSp>
        <p:sp>
          <p:nvSpPr>
            <p:cNvPr id="80" name="テキスト ボックス 79">
              <a:extLst>
                <a:ext uri="{FF2B5EF4-FFF2-40B4-BE49-F238E27FC236}">
                  <a16:creationId xmlns:a16="http://schemas.microsoft.com/office/drawing/2014/main" id="{0EBACE2F-C080-4447-8293-8349D26E231A}"/>
                </a:ext>
              </a:extLst>
            </p:cNvPr>
            <p:cNvSpPr txBox="1"/>
            <p:nvPr/>
          </p:nvSpPr>
          <p:spPr>
            <a:xfrm>
              <a:off x="3415101" y="7120477"/>
              <a:ext cx="3262432" cy="338554"/>
            </a:xfrm>
            <a:prstGeom prst="rect">
              <a:avLst/>
            </a:prstGeom>
            <a:noFill/>
          </p:spPr>
          <p:txBody>
            <a:bodyPr wrap="none" rtlCol="0">
              <a:spAutoFit/>
            </a:bodyPr>
            <a:lstStyle/>
            <a:p>
              <a:r>
                <a:rPr lang="ja-JP" altLang="en-US" sz="1600"/>
                <a:t>（大吉・中吉・小吉・小凶・凶）</a:t>
              </a:r>
              <a:endParaRPr lang="en-US" altLang="ja-JP" sz="1600" dirty="0"/>
            </a:p>
          </p:txBody>
        </p:sp>
      </p:grpSp>
    </p:spTree>
    <p:extLst>
      <p:ext uri="{BB962C8B-B14F-4D97-AF65-F5344CB8AC3E}">
        <p14:creationId xmlns:p14="http://schemas.microsoft.com/office/powerpoint/2010/main" val="30766101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テキスト ボックス 74">
            <a:extLst>
              <a:ext uri="{FF2B5EF4-FFF2-40B4-BE49-F238E27FC236}">
                <a16:creationId xmlns:a16="http://schemas.microsoft.com/office/drawing/2014/main" id="{CE6F9EA6-8E08-AE48-BE71-331055BF1E56}"/>
              </a:ext>
            </a:extLst>
          </p:cNvPr>
          <p:cNvSpPr txBox="1"/>
          <p:nvPr/>
        </p:nvSpPr>
        <p:spPr>
          <a:xfrm>
            <a:off x="5266220" y="152303"/>
            <a:ext cx="1460656" cy="253916"/>
          </a:xfrm>
          <a:prstGeom prst="rect">
            <a:avLst/>
          </a:prstGeom>
          <a:noFill/>
        </p:spPr>
        <p:txBody>
          <a:bodyPr wrap="none" rtlCol="0">
            <a:spAutoFit/>
          </a:bodyPr>
          <a:lstStyle/>
          <a:p>
            <a:r>
              <a:rPr kumimoji="1" lang="ja-JP" altLang="en-US" sz="1050"/>
              <a:t>九星氣学 </a:t>
            </a:r>
            <a:r>
              <a:rPr kumimoji="1" lang="en-US" altLang="ja-JP" sz="1050" dirty="0"/>
              <a:t>81</a:t>
            </a:r>
            <a:r>
              <a:rPr kumimoji="1" lang="ja-JP" altLang="en-US" sz="1050"/>
              <a:t> 性格一覧</a:t>
            </a:r>
          </a:p>
        </p:txBody>
      </p:sp>
      <p:sp>
        <p:nvSpPr>
          <p:cNvPr id="76" name="スライド番号プレースホルダー 3">
            <a:extLst>
              <a:ext uri="{FF2B5EF4-FFF2-40B4-BE49-F238E27FC236}">
                <a16:creationId xmlns:a16="http://schemas.microsoft.com/office/drawing/2014/main" id="{07BF0A55-13E5-754A-9CBB-987075024619}"/>
              </a:ext>
            </a:extLst>
          </p:cNvPr>
          <p:cNvSpPr>
            <a:spLocks noGrp="1"/>
          </p:cNvSpPr>
          <p:nvPr>
            <p:ph type="sldNum" sz="quarter" idx="12"/>
          </p:nvPr>
        </p:nvSpPr>
        <p:spPr>
          <a:xfrm>
            <a:off x="4843463" y="9181397"/>
            <a:ext cx="1543050" cy="527403"/>
          </a:xfrm>
        </p:spPr>
        <p:txBody>
          <a:bodyPr/>
          <a:lstStyle/>
          <a:p>
            <a:fld id="{1D026AE3-2BCD-4743-B55E-347788B72823}" type="slidenum">
              <a:rPr kumimoji="1" lang="ja-JP" altLang="en-US" smtClean="0"/>
              <a:t>5</a:t>
            </a:fld>
            <a:endParaRPr kumimoji="1" lang="ja-JP" altLang="en-US"/>
          </a:p>
        </p:txBody>
      </p:sp>
      <p:grpSp>
        <p:nvGrpSpPr>
          <p:cNvPr id="2" name="グループ化 1">
            <a:extLst>
              <a:ext uri="{FF2B5EF4-FFF2-40B4-BE49-F238E27FC236}">
                <a16:creationId xmlns:a16="http://schemas.microsoft.com/office/drawing/2014/main" id="{28750D7D-C0FD-4648-A40E-CDCA99B47619}"/>
              </a:ext>
            </a:extLst>
          </p:cNvPr>
          <p:cNvGrpSpPr/>
          <p:nvPr/>
        </p:nvGrpSpPr>
        <p:grpSpPr>
          <a:xfrm>
            <a:off x="613860" y="1894465"/>
            <a:ext cx="5928665" cy="1863602"/>
            <a:chOff x="613860" y="1894465"/>
            <a:chExt cx="5928665" cy="1863602"/>
          </a:xfrm>
        </p:grpSpPr>
        <p:grpSp>
          <p:nvGrpSpPr>
            <p:cNvPr id="77" name="グループ化 76">
              <a:extLst>
                <a:ext uri="{FF2B5EF4-FFF2-40B4-BE49-F238E27FC236}">
                  <a16:creationId xmlns:a16="http://schemas.microsoft.com/office/drawing/2014/main" id="{6DA91957-4BEA-B745-82E2-7B6F148B605D}"/>
                </a:ext>
              </a:extLst>
            </p:cNvPr>
            <p:cNvGrpSpPr/>
            <p:nvPr/>
          </p:nvGrpSpPr>
          <p:grpSpPr>
            <a:xfrm>
              <a:off x="613860" y="1954120"/>
              <a:ext cx="5772653" cy="1803947"/>
              <a:chOff x="614565" y="2403852"/>
              <a:chExt cx="5772653" cy="1803947"/>
            </a:xfrm>
          </p:grpSpPr>
          <p:grpSp>
            <p:nvGrpSpPr>
              <p:cNvPr id="78" name="グループ化 77">
                <a:extLst>
                  <a:ext uri="{FF2B5EF4-FFF2-40B4-BE49-F238E27FC236}">
                    <a16:creationId xmlns:a16="http://schemas.microsoft.com/office/drawing/2014/main" id="{C346DAE6-F8CC-CF40-AD7E-E8808F801626}"/>
                  </a:ext>
                </a:extLst>
              </p:cNvPr>
              <p:cNvGrpSpPr/>
              <p:nvPr/>
            </p:nvGrpSpPr>
            <p:grpSpPr>
              <a:xfrm>
                <a:off x="614565" y="2403852"/>
                <a:ext cx="5697297" cy="1252306"/>
                <a:chOff x="654076" y="1397550"/>
                <a:chExt cx="5697297" cy="1252306"/>
              </a:xfrm>
            </p:grpSpPr>
            <p:grpSp>
              <p:nvGrpSpPr>
                <p:cNvPr id="80" name="グループ化 79">
                  <a:extLst>
                    <a:ext uri="{FF2B5EF4-FFF2-40B4-BE49-F238E27FC236}">
                      <a16:creationId xmlns:a16="http://schemas.microsoft.com/office/drawing/2014/main" id="{697E95DA-88A6-F140-BBA2-2221396E37B4}"/>
                    </a:ext>
                  </a:extLst>
                </p:cNvPr>
                <p:cNvGrpSpPr/>
                <p:nvPr/>
              </p:nvGrpSpPr>
              <p:grpSpPr>
                <a:xfrm>
                  <a:off x="654076" y="1397550"/>
                  <a:ext cx="5697297" cy="1200329"/>
                  <a:chOff x="431653" y="1422539"/>
                  <a:chExt cx="5986852" cy="1200329"/>
                </a:xfrm>
              </p:grpSpPr>
              <p:sp>
                <p:nvSpPr>
                  <p:cNvPr id="101" name="テキスト ボックス 100">
                    <a:extLst>
                      <a:ext uri="{FF2B5EF4-FFF2-40B4-BE49-F238E27FC236}">
                        <a16:creationId xmlns:a16="http://schemas.microsoft.com/office/drawing/2014/main" id="{B58EE15E-AE9D-3948-81E3-56E35318E53B}"/>
                      </a:ext>
                    </a:extLst>
                  </p:cNvPr>
                  <p:cNvSpPr txBox="1"/>
                  <p:nvPr/>
                </p:nvSpPr>
                <p:spPr>
                  <a:xfrm>
                    <a:off x="431653" y="1422539"/>
                    <a:ext cx="3081208" cy="1200329"/>
                  </a:xfrm>
                  <a:prstGeom prst="rect">
                    <a:avLst/>
                  </a:prstGeom>
                  <a:noFill/>
                </p:spPr>
                <p:txBody>
                  <a:bodyPr wrap="square" rtlCol="0">
                    <a:spAutoFit/>
                  </a:bodyPr>
                  <a:lstStyle/>
                  <a:p>
                    <a:r>
                      <a:rPr lang="ja-JP" altLang="en-US" sz="1200"/>
                      <a:t>◯　</a:t>
                    </a:r>
                    <a:r>
                      <a:rPr lang="en-US" altLang="ja-JP" sz="1200" dirty="0"/>
                      <a:t> 9</a:t>
                    </a:r>
                    <a:r>
                      <a:rPr lang="ja-JP" altLang="en-US" sz="1200"/>
                      <a:t>　△　</a:t>
                    </a:r>
                    <a:r>
                      <a:rPr lang="en-US" altLang="ja-JP" sz="1200" dirty="0"/>
                      <a:t>6</a:t>
                    </a:r>
                    <a:r>
                      <a:rPr lang="ja-JP" altLang="en-US" sz="1200"/>
                      <a:t>・</a:t>
                    </a:r>
                    <a:r>
                      <a:rPr lang="en-US" altLang="ja-JP" sz="1200" dirty="0"/>
                      <a:t>7</a:t>
                    </a:r>
                    <a:r>
                      <a:rPr lang="ja-JP" altLang="en-US" sz="1200"/>
                      <a:t>・</a:t>
                    </a:r>
                    <a:r>
                      <a:rPr lang="en-US" altLang="ja-JP" sz="1200" dirty="0"/>
                      <a:t>8</a:t>
                    </a:r>
                    <a:endParaRPr kumimoji="1" lang="en-US" altLang="ja-JP" sz="1200" dirty="0"/>
                  </a:p>
                  <a:p>
                    <a:endParaRPr lang="en-US" altLang="ja-JP" sz="1200" dirty="0"/>
                  </a:p>
                  <a:p>
                    <a:r>
                      <a:rPr lang="ja-JP" altLang="en-US" sz="1200"/>
                      <a:t>本命星：二黒土星（家庭・地道）</a:t>
                    </a:r>
                    <a:endParaRPr kumimoji="1" lang="en-US" altLang="ja-JP" sz="1200" dirty="0"/>
                  </a:p>
                  <a:p>
                    <a:r>
                      <a:rPr lang="ja-JP" altLang="en-US" sz="1200"/>
                      <a:t>月命星：四緑木星（人気・体裁）</a:t>
                    </a:r>
                    <a:endParaRPr lang="en-US" altLang="ja-JP" sz="1200" dirty="0"/>
                  </a:p>
                  <a:p>
                    <a:r>
                      <a:rPr lang="ja-JP" altLang="en-US" sz="1200"/>
                      <a:t>潜在意識：九紫火星（頭脳・カリスマ）</a:t>
                    </a:r>
                    <a:endParaRPr kumimoji="1" lang="en-US" altLang="ja-JP" sz="1200" dirty="0"/>
                  </a:p>
                  <a:p>
                    <a:r>
                      <a:rPr lang="ja-JP" altLang="en-US" sz="1200"/>
                      <a:t>流れ：七赤金星（快楽・合理） </a:t>
                    </a:r>
                    <a:endParaRPr lang="en-US" altLang="ja-JP" sz="1200" dirty="0"/>
                  </a:p>
                </p:txBody>
              </p:sp>
              <p:sp>
                <p:nvSpPr>
                  <p:cNvPr id="111" name="テキスト ボックス 110">
                    <a:extLst>
                      <a:ext uri="{FF2B5EF4-FFF2-40B4-BE49-F238E27FC236}">
                        <a16:creationId xmlns:a16="http://schemas.microsoft.com/office/drawing/2014/main" id="{E3C8B19A-D763-C049-972F-A4B7001565BD}"/>
                      </a:ext>
                    </a:extLst>
                  </p:cNvPr>
                  <p:cNvSpPr txBox="1"/>
                  <p:nvPr/>
                </p:nvSpPr>
                <p:spPr>
                  <a:xfrm>
                    <a:off x="3997413" y="1661065"/>
                    <a:ext cx="2421092" cy="584775"/>
                  </a:xfrm>
                  <a:prstGeom prst="rect">
                    <a:avLst/>
                  </a:prstGeom>
                  <a:noFill/>
                </p:spPr>
                <p:txBody>
                  <a:bodyPr wrap="square" rtlCol="0">
                    <a:spAutoFit/>
                  </a:bodyPr>
                  <a:lstStyle/>
                  <a:p>
                    <a:r>
                      <a:rPr lang="en-US" altLang="ja-JP" sz="3200" b="1" dirty="0"/>
                      <a:t>2</a:t>
                    </a:r>
                    <a:r>
                      <a:rPr kumimoji="1" lang="ja-JP" altLang="en-US" sz="3200" b="1"/>
                      <a:t> </a:t>
                    </a:r>
                    <a:r>
                      <a:rPr lang="en-US" altLang="ja-JP" sz="3200" b="1" dirty="0"/>
                      <a:t>-</a:t>
                    </a:r>
                    <a:r>
                      <a:rPr kumimoji="1" lang="ja-JP" altLang="en-US" sz="3200" b="1"/>
                      <a:t> </a:t>
                    </a:r>
                    <a:r>
                      <a:rPr lang="en-US" altLang="ja-JP" sz="3200" b="1" dirty="0"/>
                      <a:t>4</a:t>
                    </a:r>
                    <a:r>
                      <a:rPr kumimoji="1" lang="ja-JP" altLang="en-US" sz="3200" b="1"/>
                      <a:t> </a:t>
                    </a:r>
                    <a:r>
                      <a:rPr lang="en-US" altLang="ja-JP" sz="3200" b="1" dirty="0"/>
                      <a:t>-</a:t>
                    </a:r>
                    <a:r>
                      <a:rPr kumimoji="1" lang="ja-JP" altLang="en-US" sz="3200" b="1"/>
                      <a:t> </a:t>
                    </a:r>
                    <a:r>
                      <a:rPr lang="en-US" altLang="ja-JP" sz="3200" b="1" dirty="0"/>
                      <a:t>9</a:t>
                    </a:r>
                    <a:r>
                      <a:rPr kumimoji="1" lang="en-US" altLang="ja-JP" sz="3200" b="1" dirty="0"/>
                      <a:t> - 7</a:t>
                    </a:r>
                    <a:endParaRPr kumimoji="1" lang="ja-JP" altLang="en-US" sz="3200" b="1"/>
                  </a:p>
                </p:txBody>
              </p:sp>
            </p:grpSp>
            <p:grpSp>
              <p:nvGrpSpPr>
                <p:cNvPr id="81" name="グループ化 80">
                  <a:extLst>
                    <a:ext uri="{FF2B5EF4-FFF2-40B4-BE49-F238E27FC236}">
                      <a16:creationId xmlns:a16="http://schemas.microsoft.com/office/drawing/2014/main" id="{ACEFDA32-759F-F049-8A65-88693212F26E}"/>
                    </a:ext>
                  </a:extLst>
                </p:cNvPr>
                <p:cNvGrpSpPr/>
                <p:nvPr/>
              </p:nvGrpSpPr>
              <p:grpSpPr>
                <a:xfrm>
                  <a:off x="4008011" y="2262883"/>
                  <a:ext cx="1953665" cy="386973"/>
                  <a:chOff x="4334551" y="741336"/>
                  <a:chExt cx="1953665" cy="386973"/>
                </a:xfrm>
              </p:grpSpPr>
              <p:sp>
                <p:nvSpPr>
                  <p:cNvPr id="82" name="円/楕円 81">
                    <a:extLst>
                      <a:ext uri="{FF2B5EF4-FFF2-40B4-BE49-F238E27FC236}">
                        <a16:creationId xmlns:a16="http://schemas.microsoft.com/office/drawing/2014/main" id="{28D103C3-5584-834B-9AE5-890C381B0484}"/>
                      </a:ext>
                    </a:extLst>
                  </p:cNvPr>
                  <p:cNvSpPr/>
                  <p:nvPr/>
                </p:nvSpPr>
                <p:spPr>
                  <a:xfrm>
                    <a:off x="5396248" y="741336"/>
                    <a:ext cx="377129" cy="381000"/>
                  </a:xfrm>
                  <a:prstGeom prst="ellipse">
                    <a:avLst/>
                  </a:prstGeom>
                  <a:solidFill>
                    <a:srgbClr val="FEE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火</a:t>
                    </a:r>
                  </a:p>
                </p:txBody>
              </p:sp>
              <p:sp>
                <p:nvSpPr>
                  <p:cNvPr id="83" name="円/楕円 82">
                    <a:extLst>
                      <a:ext uri="{FF2B5EF4-FFF2-40B4-BE49-F238E27FC236}">
                        <a16:creationId xmlns:a16="http://schemas.microsoft.com/office/drawing/2014/main" id="{FCB0D220-51B3-C74F-9458-EEE1850C3325}"/>
                      </a:ext>
                    </a:extLst>
                  </p:cNvPr>
                  <p:cNvSpPr/>
                  <p:nvPr/>
                </p:nvSpPr>
                <p:spPr>
                  <a:xfrm>
                    <a:off x="4334551" y="747309"/>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en-US" altLang="ja-JP" dirty="0">
                      <a:solidFill>
                        <a:schemeClr val="tx1"/>
                      </a:solidFill>
                    </a:endParaRPr>
                  </a:p>
                </p:txBody>
              </p:sp>
              <p:sp>
                <p:nvSpPr>
                  <p:cNvPr id="93" name="円/楕円 92">
                    <a:extLst>
                      <a:ext uri="{FF2B5EF4-FFF2-40B4-BE49-F238E27FC236}">
                        <a16:creationId xmlns:a16="http://schemas.microsoft.com/office/drawing/2014/main" id="{52C5F311-48C4-8344-8861-78370929663A}"/>
                      </a:ext>
                    </a:extLst>
                  </p:cNvPr>
                  <p:cNvSpPr/>
                  <p:nvPr/>
                </p:nvSpPr>
                <p:spPr>
                  <a:xfrm>
                    <a:off x="4869447" y="741336"/>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木</a:t>
                    </a:r>
                    <a:endParaRPr kumimoji="1" lang="ja-JP" altLang="en-US">
                      <a:solidFill>
                        <a:schemeClr val="tx1"/>
                      </a:solidFill>
                    </a:endParaRPr>
                  </a:p>
                </p:txBody>
              </p:sp>
              <p:sp>
                <p:nvSpPr>
                  <p:cNvPr id="99" name="円/楕円 98">
                    <a:extLst>
                      <a:ext uri="{FF2B5EF4-FFF2-40B4-BE49-F238E27FC236}">
                        <a16:creationId xmlns:a16="http://schemas.microsoft.com/office/drawing/2014/main" id="{1C0AAF4A-9DC0-0245-B389-3680BEDB14DE}"/>
                      </a:ext>
                    </a:extLst>
                  </p:cNvPr>
                  <p:cNvSpPr/>
                  <p:nvPr/>
                </p:nvSpPr>
                <p:spPr>
                  <a:xfrm>
                    <a:off x="5911087" y="741971"/>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金</a:t>
                    </a:r>
                    <a:endParaRPr kumimoji="1" lang="en-US" altLang="ja-JP" dirty="0">
                      <a:solidFill>
                        <a:schemeClr val="tx1"/>
                      </a:solidFill>
                    </a:endParaRPr>
                  </a:p>
                </p:txBody>
              </p:sp>
            </p:grpSp>
          </p:grpSp>
          <p:sp>
            <p:nvSpPr>
              <p:cNvPr id="79" name="テキスト ボックス 78">
                <a:extLst>
                  <a:ext uri="{FF2B5EF4-FFF2-40B4-BE49-F238E27FC236}">
                    <a16:creationId xmlns:a16="http://schemas.microsoft.com/office/drawing/2014/main" id="{F594AD95-A870-8547-9385-37536A6476A1}"/>
                  </a:ext>
                </a:extLst>
              </p:cNvPr>
              <p:cNvSpPr txBox="1"/>
              <p:nvPr/>
            </p:nvSpPr>
            <p:spPr>
              <a:xfrm>
                <a:off x="665433" y="3792301"/>
                <a:ext cx="5721785" cy="415498"/>
              </a:xfrm>
              <a:prstGeom prst="rect">
                <a:avLst/>
              </a:prstGeom>
              <a:noFill/>
            </p:spPr>
            <p:txBody>
              <a:bodyPr wrap="square" rtlCol="0">
                <a:spAutoFit/>
              </a:bodyPr>
              <a:lstStyle/>
              <a:p>
                <a:r>
                  <a:rPr lang="ja-JP" altLang="en-US" sz="1050">
                    <a:solidFill>
                      <a:srgbClr val="FF0000"/>
                    </a:solidFill>
                  </a:rPr>
                  <a:t>本質的に家庭的で堅実。対人的には人当たりが良く常識的。潜在意識には頭脳明晰で強い信念を持つ面がある。金運に恵まれドライな気質もある。</a:t>
                </a:r>
              </a:p>
            </p:txBody>
          </p:sp>
        </p:grpSp>
        <p:sp>
          <p:nvSpPr>
            <p:cNvPr id="112" name="テキスト ボックス 111">
              <a:extLst>
                <a:ext uri="{FF2B5EF4-FFF2-40B4-BE49-F238E27FC236}">
                  <a16:creationId xmlns:a16="http://schemas.microsoft.com/office/drawing/2014/main" id="{30354800-FB0D-7B4D-A4F3-2A87ED3B76F5}"/>
                </a:ext>
              </a:extLst>
            </p:cNvPr>
            <p:cNvSpPr txBox="1"/>
            <p:nvPr/>
          </p:nvSpPr>
          <p:spPr>
            <a:xfrm>
              <a:off x="3280093" y="1894465"/>
              <a:ext cx="3262432" cy="338554"/>
            </a:xfrm>
            <a:prstGeom prst="rect">
              <a:avLst/>
            </a:prstGeom>
            <a:noFill/>
          </p:spPr>
          <p:txBody>
            <a:bodyPr wrap="none" rtlCol="0">
              <a:spAutoFit/>
            </a:bodyPr>
            <a:lstStyle/>
            <a:p>
              <a:r>
                <a:rPr lang="ja-JP" altLang="en-US" sz="1600"/>
                <a:t>（大吉・中吉・小吉・小凶・凶）</a:t>
              </a:r>
              <a:endParaRPr lang="en-US" altLang="ja-JP" sz="1600" dirty="0"/>
            </a:p>
          </p:txBody>
        </p:sp>
      </p:grpSp>
      <p:grpSp>
        <p:nvGrpSpPr>
          <p:cNvPr id="3" name="グループ化 2">
            <a:extLst>
              <a:ext uri="{FF2B5EF4-FFF2-40B4-BE49-F238E27FC236}">
                <a16:creationId xmlns:a16="http://schemas.microsoft.com/office/drawing/2014/main" id="{354ED3CE-D5BE-B445-B748-E0035AA2CC73}"/>
              </a:ext>
            </a:extLst>
          </p:cNvPr>
          <p:cNvGrpSpPr/>
          <p:nvPr/>
        </p:nvGrpSpPr>
        <p:grpSpPr>
          <a:xfrm>
            <a:off x="550933" y="4544145"/>
            <a:ext cx="6063582" cy="1893242"/>
            <a:chOff x="550933" y="4544145"/>
            <a:chExt cx="6063582" cy="1893242"/>
          </a:xfrm>
        </p:grpSpPr>
        <p:grpSp>
          <p:nvGrpSpPr>
            <p:cNvPr id="51" name="グループ化 50">
              <a:extLst>
                <a:ext uri="{FF2B5EF4-FFF2-40B4-BE49-F238E27FC236}">
                  <a16:creationId xmlns:a16="http://schemas.microsoft.com/office/drawing/2014/main" id="{3A91857D-8AE0-1F4B-9DE2-837FE4DC594B}"/>
                </a:ext>
              </a:extLst>
            </p:cNvPr>
            <p:cNvGrpSpPr/>
            <p:nvPr/>
          </p:nvGrpSpPr>
          <p:grpSpPr>
            <a:xfrm>
              <a:off x="550933" y="4734854"/>
              <a:ext cx="5772930" cy="1702533"/>
              <a:chOff x="594116" y="5924575"/>
              <a:chExt cx="5772930" cy="1702533"/>
            </a:xfrm>
          </p:grpSpPr>
          <p:grpSp>
            <p:nvGrpSpPr>
              <p:cNvPr id="57" name="グループ化 56">
                <a:extLst>
                  <a:ext uri="{FF2B5EF4-FFF2-40B4-BE49-F238E27FC236}">
                    <a16:creationId xmlns:a16="http://schemas.microsoft.com/office/drawing/2014/main" id="{491F1E70-22ED-8B40-9B10-B9AF4CECFE1F}"/>
                  </a:ext>
                </a:extLst>
              </p:cNvPr>
              <p:cNvGrpSpPr/>
              <p:nvPr/>
            </p:nvGrpSpPr>
            <p:grpSpPr>
              <a:xfrm>
                <a:off x="594116" y="5924575"/>
                <a:ext cx="5697297" cy="1210274"/>
                <a:chOff x="654076" y="1397550"/>
                <a:chExt cx="5697297" cy="1210274"/>
              </a:xfrm>
            </p:grpSpPr>
            <p:grpSp>
              <p:nvGrpSpPr>
                <p:cNvPr id="62" name="グループ化 61">
                  <a:extLst>
                    <a:ext uri="{FF2B5EF4-FFF2-40B4-BE49-F238E27FC236}">
                      <a16:creationId xmlns:a16="http://schemas.microsoft.com/office/drawing/2014/main" id="{08539027-3D99-8546-B465-A20343268D50}"/>
                    </a:ext>
                  </a:extLst>
                </p:cNvPr>
                <p:cNvGrpSpPr/>
                <p:nvPr/>
              </p:nvGrpSpPr>
              <p:grpSpPr>
                <a:xfrm>
                  <a:off x="654076" y="1397550"/>
                  <a:ext cx="5697297" cy="1200329"/>
                  <a:chOff x="431653" y="1422539"/>
                  <a:chExt cx="5986852" cy="1200329"/>
                </a:xfrm>
              </p:grpSpPr>
              <p:sp>
                <p:nvSpPr>
                  <p:cNvPr id="72" name="テキスト ボックス 71">
                    <a:extLst>
                      <a:ext uri="{FF2B5EF4-FFF2-40B4-BE49-F238E27FC236}">
                        <a16:creationId xmlns:a16="http://schemas.microsoft.com/office/drawing/2014/main" id="{ECCC1A33-3ABC-9C42-9F13-6254C1DC3922}"/>
                      </a:ext>
                    </a:extLst>
                  </p:cNvPr>
                  <p:cNvSpPr txBox="1"/>
                  <p:nvPr/>
                </p:nvSpPr>
                <p:spPr>
                  <a:xfrm>
                    <a:off x="431653" y="1422539"/>
                    <a:ext cx="3218700" cy="1200329"/>
                  </a:xfrm>
                  <a:prstGeom prst="rect">
                    <a:avLst/>
                  </a:prstGeom>
                  <a:noFill/>
                </p:spPr>
                <p:txBody>
                  <a:bodyPr wrap="square" rtlCol="0">
                    <a:spAutoFit/>
                  </a:bodyPr>
                  <a:lstStyle/>
                  <a:p>
                    <a:r>
                      <a:rPr lang="ja-JP" altLang="en-US" sz="1200"/>
                      <a:t>◯　</a:t>
                    </a:r>
                    <a:r>
                      <a:rPr lang="en-US" altLang="ja-JP" sz="1200" dirty="0"/>
                      <a:t> 6</a:t>
                    </a:r>
                    <a:r>
                      <a:rPr lang="ja-JP" altLang="en-US" sz="1200"/>
                      <a:t>・</a:t>
                    </a:r>
                    <a:r>
                      <a:rPr lang="en-US" altLang="ja-JP" sz="1200" dirty="0"/>
                      <a:t>7</a:t>
                    </a:r>
                    <a:r>
                      <a:rPr lang="ja-JP" altLang="en-US" sz="1200"/>
                      <a:t>・</a:t>
                    </a:r>
                    <a:r>
                      <a:rPr lang="en-US" altLang="ja-JP" sz="1200" dirty="0"/>
                      <a:t>8</a:t>
                    </a:r>
                    <a:r>
                      <a:rPr lang="ja-JP" altLang="en-US" sz="1200"/>
                      <a:t>・</a:t>
                    </a:r>
                    <a:r>
                      <a:rPr lang="en-US" altLang="ja-JP" sz="1200" dirty="0"/>
                      <a:t>9</a:t>
                    </a:r>
                    <a:r>
                      <a:rPr lang="ja-JP" altLang="en-US" sz="1200"/>
                      <a:t>　</a:t>
                    </a:r>
                    <a:endParaRPr lang="en-US" altLang="ja-JP" sz="1200" dirty="0"/>
                  </a:p>
                  <a:p>
                    <a:r>
                      <a:rPr kumimoji="1" lang="ja-JP" altLang="en-US" sz="1200"/>
                      <a:t>　</a:t>
                    </a:r>
                    <a:endParaRPr lang="en-US" altLang="ja-JP" sz="1200" dirty="0"/>
                  </a:p>
                  <a:p>
                    <a:r>
                      <a:rPr lang="ja-JP" altLang="en-US" sz="1200"/>
                      <a:t>本命星：二黒土星（家庭・地道）</a:t>
                    </a:r>
                    <a:endParaRPr kumimoji="1" lang="en-US" altLang="ja-JP" sz="1200" dirty="0"/>
                  </a:p>
                  <a:p>
                    <a:r>
                      <a:rPr lang="ja-JP" altLang="en-US" sz="1200"/>
                      <a:t>月命星：五黄土星（支配）</a:t>
                    </a:r>
                    <a:endParaRPr lang="en-US" altLang="ja-JP" sz="1200" dirty="0"/>
                  </a:p>
                  <a:p>
                    <a:r>
                      <a:rPr lang="ja-JP" altLang="en-US" sz="1200"/>
                      <a:t>潜在意識：八白土星（チャンス・変化）</a:t>
                    </a:r>
                    <a:endParaRPr kumimoji="1" lang="en-US" altLang="ja-JP" sz="1200" dirty="0"/>
                  </a:p>
                  <a:p>
                    <a:r>
                      <a:rPr lang="ja-JP" altLang="en-US" sz="1200"/>
                      <a:t>流れ：八白土星（チャンス・変化）</a:t>
                    </a:r>
                    <a:endParaRPr lang="en-US" altLang="ja-JP" sz="1200" dirty="0"/>
                  </a:p>
                </p:txBody>
              </p:sp>
              <p:sp>
                <p:nvSpPr>
                  <p:cNvPr id="73" name="テキスト ボックス 72">
                    <a:extLst>
                      <a:ext uri="{FF2B5EF4-FFF2-40B4-BE49-F238E27FC236}">
                        <a16:creationId xmlns:a16="http://schemas.microsoft.com/office/drawing/2014/main" id="{4C5EB050-23F8-F44B-A33A-47DF1F1CE4F3}"/>
                      </a:ext>
                    </a:extLst>
                  </p:cNvPr>
                  <p:cNvSpPr txBox="1"/>
                  <p:nvPr/>
                </p:nvSpPr>
                <p:spPr>
                  <a:xfrm>
                    <a:off x="3997413" y="1661065"/>
                    <a:ext cx="2421092" cy="584775"/>
                  </a:xfrm>
                  <a:prstGeom prst="rect">
                    <a:avLst/>
                  </a:prstGeom>
                  <a:noFill/>
                </p:spPr>
                <p:txBody>
                  <a:bodyPr wrap="square" rtlCol="0">
                    <a:spAutoFit/>
                  </a:bodyPr>
                  <a:lstStyle/>
                  <a:p>
                    <a:r>
                      <a:rPr lang="en-US" altLang="ja-JP" sz="3200" b="1" dirty="0"/>
                      <a:t>2</a:t>
                    </a:r>
                    <a:r>
                      <a:rPr kumimoji="1" lang="ja-JP" altLang="en-US" sz="3200" b="1"/>
                      <a:t> </a:t>
                    </a:r>
                    <a:r>
                      <a:rPr lang="en-US" altLang="ja-JP" sz="3200" b="1" dirty="0"/>
                      <a:t>-</a:t>
                    </a:r>
                    <a:r>
                      <a:rPr kumimoji="1" lang="ja-JP" altLang="en-US" sz="3200" b="1"/>
                      <a:t> </a:t>
                    </a:r>
                    <a:r>
                      <a:rPr kumimoji="1" lang="en-US" altLang="ja-JP" sz="3200" b="1" dirty="0"/>
                      <a:t>5</a:t>
                    </a:r>
                    <a:r>
                      <a:rPr kumimoji="1" lang="ja-JP" altLang="en-US" sz="3200" b="1"/>
                      <a:t> </a:t>
                    </a:r>
                    <a:r>
                      <a:rPr lang="en-US" altLang="ja-JP" sz="3200" b="1" dirty="0"/>
                      <a:t>-</a:t>
                    </a:r>
                    <a:r>
                      <a:rPr kumimoji="1" lang="ja-JP" altLang="en-US" sz="3200" b="1"/>
                      <a:t> </a:t>
                    </a:r>
                    <a:r>
                      <a:rPr kumimoji="1" lang="en-US" altLang="ja-JP" sz="3200" b="1" dirty="0"/>
                      <a:t>8 - </a:t>
                    </a:r>
                    <a:r>
                      <a:rPr lang="en-US" altLang="ja-JP" sz="3200" b="1" dirty="0"/>
                      <a:t>8</a:t>
                    </a:r>
                    <a:endParaRPr kumimoji="1" lang="ja-JP" altLang="en-US" sz="3200" b="1"/>
                  </a:p>
                </p:txBody>
              </p:sp>
            </p:grpSp>
            <p:grpSp>
              <p:nvGrpSpPr>
                <p:cNvPr id="63" name="グループ化 62">
                  <a:extLst>
                    <a:ext uri="{FF2B5EF4-FFF2-40B4-BE49-F238E27FC236}">
                      <a16:creationId xmlns:a16="http://schemas.microsoft.com/office/drawing/2014/main" id="{3685E49D-FED3-0742-AEA4-62ECEBDAA2A6}"/>
                    </a:ext>
                  </a:extLst>
                </p:cNvPr>
                <p:cNvGrpSpPr/>
                <p:nvPr/>
              </p:nvGrpSpPr>
              <p:grpSpPr>
                <a:xfrm>
                  <a:off x="4047377" y="2220851"/>
                  <a:ext cx="1953665" cy="386973"/>
                  <a:chOff x="4334551" y="741336"/>
                  <a:chExt cx="1953665" cy="386973"/>
                </a:xfrm>
              </p:grpSpPr>
              <p:sp>
                <p:nvSpPr>
                  <p:cNvPr id="64" name="円/楕円 63">
                    <a:extLst>
                      <a:ext uri="{FF2B5EF4-FFF2-40B4-BE49-F238E27FC236}">
                        <a16:creationId xmlns:a16="http://schemas.microsoft.com/office/drawing/2014/main" id="{935CE863-0D04-EB42-9574-4F76CBD4A2DD}"/>
                      </a:ext>
                    </a:extLst>
                  </p:cNvPr>
                  <p:cNvSpPr/>
                  <p:nvPr/>
                </p:nvSpPr>
                <p:spPr>
                  <a:xfrm>
                    <a:off x="5396248" y="741336"/>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ja-JP" altLang="en-US">
                      <a:solidFill>
                        <a:schemeClr val="tx1"/>
                      </a:solidFill>
                    </a:endParaRPr>
                  </a:p>
                </p:txBody>
              </p:sp>
              <p:sp>
                <p:nvSpPr>
                  <p:cNvPr id="65" name="円/楕円 64">
                    <a:extLst>
                      <a:ext uri="{FF2B5EF4-FFF2-40B4-BE49-F238E27FC236}">
                        <a16:creationId xmlns:a16="http://schemas.microsoft.com/office/drawing/2014/main" id="{22C94D53-1B5E-B847-AB54-75A4816E1AA6}"/>
                      </a:ext>
                    </a:extLst>
                  </p:cNvPr>
                  <p:cNvSpPr/>
                  <p:nvPr/>
                </p:nvSpPr>
                <p:spPr>
                  <a:xfrm>
                    <a:off x="4334551" y="747309"/>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en-US" altLang="ja-JP" dirty="0">
                      <a:solidFill>
                        <a:schemeClr val="tx1"/>
                      </a:solidFill>
                    </a:endParaRPr>
                  </a:p>
                </p:txBody>
              </p:sp>
              <p:sp>
                <p:nvSpPr>
                  <p:cNvPr id="66" name="円/楕円 65">
                    <a:extLst>
                      <a:ext uri="{FF2B5EF4-FFF2-40B4-BE49-F238E27FC236}">
                        <a16:creationId xmlns:a16="http://schemas.microsoft.com/office/drawing/2014/main" id="{0818D999-1F32-924F-9DFD-3C92BAE841FB}"/>
                      </a:ext>
                    </a:extLst>
                  </p:cNvPr>
                  <p:cNvSpPr/>
                  <p:nvPr/>
                </p:nvSpPr>
                <p:spPr>
                  <a:xfrm>
                    <a:off x="4869447" y="741336"/>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土</a:t>
                    </a:r>
                  </a:p>
                </p:txBody>
              </p:sp>
              <p:sp>
                <p:nvSpPr>
                  <p:cNvPr id="67" name="円/楕円 66">
                    <a:extLst>
                      <a:ext uri="{FF2B5EF4-FFF2-40B4-BE49-F238E27FC236}">
                        <a16:creationId xmlns:a16="http://schemas.microsoft.com/office/drawing/2014/main" id="{582AD055-A997-0D46-8F8A-ECFD0BCB3C10}"/>
                      </a:ext>
                    </a:extLst>
                  </p:cNvPr>
                  <p:cNvSpPr/>
                  <p:nvPr/>
                </p:nvSpPr>
                <p:spPr>
                  <a:xfrm>
                    <a:off x="5911087" y="741971"/>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土</a:t>
                    </a:r>
                    <a:endParaRPr kumimoji="1" lang="en-US" altLang="ja-JP" dirty="0">
                      <a:solidFill>
                        <a:schemeClr val="tx1"/>
                      </a:solidFill>
                    </a:endParaRPr>
                  </a:p>
                </p:txBody>
              </p:sp>
            </p:grpSp>
          </p:grpSp>
          <p:sp>
            <p:nvSpPr>
              <p:cNvPr id="60" name="テキスト ボックス 59">
                <a:extLst>
                  <a:ext uri="{FF2B5EF4-FFF2-40B4-BE49-F238E27FC236}">
                    <a16:creationId xmlns:a16="http://schemas.microsoft.com/office/drawing/2014/main" id="{64FAD8A7-D0FC-DA4B-BD6E-36D2324B8CC5}"/>
                  </a:ext>
                </a:extLst>
              </p:cNvPr>
              <p:cNvSpPr txBox="1"/>
              <p:nvPr/>
            </p:nvSpPr>
            <p:spPr>
              <a:xfrm>
                <a:off x="645261" y="7211610"/>
                <a:ext cx="5721785" cy="415498"/>
              </a:xfrm>
              <a:prstGeom prst="rect">
                <a:avLst/>
              </a:prstGeom>
              <a:noFill/>
            </p:spPr>
            <p:txBody>
              <a:bodyPr wrap="square" rtlCol="0">
                <a:spAutoFit/>
              </a:bodyPr>
              <a:lstStyle/>
              <a:p>
                <a:r>
                  <a:rPr lang="ja-JP" altLang="en-US" sz="1050">
                    <a:solidFill>
                      <a:srgbClr val="FF0000"/>
                    </a:solidFill>
                  </a:rPr>
                  <a:t>本質的に家庭的で堅実。対人的には強いリーダシップを持ち自分流。潜在意識には野心が強くチャンスをつかむ力を持ち、この傾向は強い</a:t>
                </a:r>
              </a:p>
            </p:txBody>
          </p:sp>
        </p:grpSp>
        <p:sp>
          <p:nvSpPr>
            <p:cNvPr id="113" name="テキスト ボックス 112">
              <a:extLst>
                <a:ext uri="{FF2B5EF4-FFF2-40B4-BE49-F238E27FC236}">
                  <a16:creationId xmlns:a16="http://schemas.microsoft.com/office/drawing/2014/main" id="{CD0CF888-486E-DA4B-9246-E225A4408AD6}"/>
                </a:ext>
              </a:extLst>
            </p:cNvPr>
            <p:cNvSpPr txBox="1"/>
            <p:nvPr/>
          </p:nvSpPr>
          <p:spPr>
            <a:xfrm>
              <a:off x="3352083" y="4544145"/>
              <a:ext cx="3262432" cy="338554"/>
            </a:xfrm>
            <a:prstGeom prst="rect">
              <a:avLst/>
            </a:prstGeom>
            <a:noFill/>
          </p:spPr>
          <p:txBody>
            <a:bodyPr wrap="none" rtlCol="0">
              <a:spAutoFit/>
            </a:bodyPr>
            <a:lstStyle/>
            <a:p>
              <a:r>
                <a:rPr lang="ja-JP" altLang="en-US" sz="1600"/>
                <a:t>（大吉・中吉・小吉・小凶・凶）</a:t>
              </a:r>
              <a:endParaRPr lang="en-US" altLang="ja-JP" sz="1600" dirty="0"/>
            </a:p>
          </p:txBody>
        </p:sp>
      </p:grpSp>
      <p:grpSp>
        <p:nvGrpSpPr>
          <p:cNvPr id="4" name="グループ化 3">
            <a:extLst>
              <a:ext uri="{FF2B5EF4-FFF2-40B4-BE49-F238E27FC236}">
                <a16:creationId xmlns:a16="http://schemas.microsoft.com/office/drawing/2014/main" id="{001676C8-B7D4-6440-99CC-B871DCCBFCA9}"/>
              </a:ext>
            </a:extLst>
          </p:cNvPr>
          <p:cNvGrpSpPr/>
          <p:nvPr/>
        </p:nvGrpSpPr>
        <p:grpSpPr>
          <a:xfrm>
            <a:off x="708490" y="7120477"/>
            <a:ext cx="5969043" cy="1941345"/>
            <a:chOff x="708490" y="7120477"/>
            <a:chExt cx="5969043" cy="1941345"/>
          </a:xfrm>
        </p:grpSpPr>
        <p:grpSp>
          <p:nvGrpSpPr>
            <p:cNvPr id="6" name="グループ化 5">
              <a:extLst>
                <a:ext uri="{FF2B5EF4-FFF2-40B4-BE49-F238E27FC236}">
                  <a16:creationId xmlns:a16="http://schemas.microsoft.com/office/drawing/2014/main" id="{0A1C0102-262B-3A4C-AAC7-764541B349A0}"/>
                </a:ext>
              </a:extLst>
            </p:cNvPr>
            <p:cNvGrpSpPr/>
            <p:nvPr/>
          </p:nvGrpSpPr>
          <p:grpSpPr>
            <a:xfrm>
              <a:off x="708490" y="7348441"/>
              <a:ext cx="5768183" cy="1713381"/>
              <a:chOff x="594117" y="7855012"/>
              <a:chExt cx="5768183" cy="1713381"/>
            </a:xfrm>
          </p:grpSpPr>
          <p:grpSp>
            <p:nvGrpSpPr>
              <p:cNvPr id="84" name="グループ化 83">
                <a:extLst>
                  <a:ext uri="{FF2B5EF4-FFF2-40B4-BE49-F238E27FC236}">
                    <a16:creationId xmlns:a16="http://schemas.microsoft.com/office/drawing/2014/main" id="{DDBD60F0-7DEE-EC41-AAD2-2277FA1C40DE}"/>
                  </a:ext>
                </a:extLst>
              </p:cNvPr>
              <p:cNvGrpSpPr/>
              <p:nvPr/>
            </p:nvGrpSpPr>
            <p:grpSpPr>
              <a:xfrm>
                <a:off x="594117" y="7855012"/>
                <a:ext cx="5697296" cy="1244611"/>
                <a:chOff x="654077" y="1397550"/>
                <a:chExt cx="5697296" cy="1244611"/>
              </a:xfrm>
            </p:grpSpPr>
            <p:grpSp>
              <p:nvGrpSpPr>
                <p:cNvPr id="85" name="グループ化 84">
                  <a:extLst>
                    <a:ext uri="{FF2B5EF4-FFF2-40B4-BE49-F238E27FC236}">
                      <a16:creationId xmlns:a16="http://schemas.microsoft.com/office/drawing/2014/main" id="{D66E630E-84CD-6E42-B937-FB50A892ABEA}"/>
                    </a:ext>
                  </a:extLst>
                </p:cNvPr>
                <p:cNvGrpSpPr/>
                <p:nvPr/>
              </p:nvGrpSpPr>
              <p:grpSpPr>
                <a:xfrm>
                  <a:off x="654077" y="1397550"/>
                  <a:ext cx="5697296" cy="1200329"/>
                  <a:chOff x="431654" y="1422539"/>
                  <a:chExt cx="5986851" cy="1200329"/>
                </a:xfrm>
              </p:grpSpPr>
              <p:sp>
                <p:nvSpPr>
                  <p:cNvPr id="91" name="テキスト ボックス 90">
                    <a:extLst>
                      <a:ext uri="{FF2B5EF4-FFF2-40B4-BE49-F238E27FC236}">
                        <a16:creationId xmlns:a16="http://schemas.microsoft.com/office/drawing/2014/main" id="{8099D860-40CD-7947-A2B2-2AE374B49365}"/>
                      </a:ext>
                    </a:extLst>
                  </p:cNvPr>
                  <p:cNvSpPr txBox="1"/>
                  <p:nvPr/>
                </p:nvSpPr>
                <p:spPr>
                  <a:xfrm>
                    <a:off x="431654" y="1422539"/>
                    <a:ext cx="2867600" cy="1200329"/>
                  </a:xfrm>
                  <a:prstGeom prst="rect">
                    <a:avLst/>
                  </a:prstGeom>
                  <a:noFill/>
                </p:spPr>
                <p:txBody>
                  <a:bodyPr wrap="square" rtlCol="0">
                    <a:spAutoFit/>
                  </a:bodyPr>
                  <a:lstStyle/>
                  <a:p>
                    <a:r>
                      <a:rPr lang="ja-JP" altLang="en-US" sz="1200"/>
                      <a:t>◯　</a:t>
                    </a:r>
                    <a:r>
                      <a:rPr lang="en-US" altLang="ja-JP" sz="1200" dirty="0"/>
                      <a:t> 7</a:t>
                    </a:r>
                    <a:r>
                      <a:rPr lang="ja-JP" altLang="en-US" sz="1200"/>
                      <a:t>・</a:t>
                    </a:r>
                    <a:r>
                      <a:rPr lang="en-US" altLang="ja-JP" sz="1200" dirty="0"/>
                      <a:t>8</a:t>
                    </a:r>
                    <a:r>
                      <a:rPr lang="ja-JP" altLang="en-US" sz="1200"/>
                      <a:t>　△　</a:t>
                    </a:r>
                    <a:r>
                      <a:rPr lang="en-US" altLang="ja-JP" sz="1200" dirty="0"/>
                      <a:t>9</a:t>
                    </a:r>
                    <a:r>
                      <a:rPr lang="ja-JP" altLang="en-US" sz="1200"/>
                      <a:t>　</a:t>
                    </a:r>
                    <a:endParaRPr kumimoji="1" lang="en-US" altLang="ja-JP" sz="1200" dirty="0"/>
                  </a:p>
                  <a:p>
                    <a:endParaRPr lang="en-US" altLang="ja-JP" sz="1200" dirty="0"/>
                  </a:p>
                  <a:p>
                    <a:r>
                      <a:rPr lang="ja-JP" altLang="en-US" sz="1200"/>
                      <a:t>本命星：二黒土星（家庭・地道）</a:t>
                    </a:r>
                    <a:endParaRPr kumimoji="1" lang="en-US" altLang="ja-JP" sz="1200" dirty="0"/>
                  </a:p>
                  <a:p>
                    <a:r>
                      <a:rPr lang="ja-JP" altLang="en-US" sz="1200"/>
                      <a:t>月命星：六白金星（仕事・ルール）</a:t>
                    </a:r>
                    <a:endParaRPr lang="en-US" altLang="ja-JP" sz="1200" dirty="0"/>
                  </a:p>
                  <a:p>
                    <a:r>
                      <a:rPr lang="ja-JP" altLang="en-US" sz="1200"/>
                      <a:t>潜在意識：七赤土星（快楽・合理） </a:t>
                    </a:r>
                    <a:endParaRPr kumimoji="1" lang="en-US" altLang="ja-JP" sz="1200" dirty="0"/>
                  </a:p>
                  <a:p>
                    <a:r>
                      <a:rPr lang="ja-JP" altLang="en-US" sz="1200"/>
                      <a:t>流れ：九紫火星（頭脳・カリスマ）</a:t>
                    </a:r>
                    <a:endParaRPr lang="en-US" altLang="ja-JP" sz="1200" dirty="0"/>
                  </a:p>
                </p:txBody>
              </p:sp>
              <p:sp>
                <p:nvSpPr>
                  <p:cNvPr id="92" name="テキスト ボックス 91">
                    <a:extLst>
                      <a:ext uri="{FF2B5EF4-FFF2-40B4-BE49-F238E27FC236}">
                        <a16:creationId xmlns:a16="http://schemas.microsoft.com/office/drawing/2014/main" id="{3F782D57-879E-8D43-B6D3-E711C97851F0}"/>
                      </a:ext>
                    </a:extLst>
                  </p:cNvPr>
                  <p:cNvSpPr txBox="1"/>
                  <p:nvPr/>
                </p:nvSpPr>
                <p:spPr>
                  <a:xfrm>
                    <a:off x="3997413" y="1661065"/>
                    <a:ext cx="2421092" cy="584775"/>
                  </a:xfrm>
                  <a:prstGeom prst="rect">
                    <a:avLst/>
                  </a:prstGeom>
                  <a:noFill/>
                </p:spPr>
                <p:txBody>
                  <a:bodyPr wrap="square" rtlCol="0">
                    <a:spAutoFit/>
                  </a:bodyPr>
                  <a:lstStyle/>
                  <a:p>
                    <a:r>
                      <a:rPr lang="en-US" altLang="ja-JP" sz="3200" b="1" dirty="0"/>
                      <a:t>2</a:t>
                    </a:r>
                    <a:r>
                      <a:rPr kumimoji="1" lang="ja-JP" altLang="en-US" sz="3200" b="1"/>
                      <a:t> </a:t>
                    </a:r>
                    <a:r>
                      <a:rPr lang="en-US" altLang="ja-JP" sz="3200" b="1" dirty="0"/>
                      <a:t>-</a:t>
                    </a:r>
                    <a:r>
                      <a:rPr kumimoji="1" lang="ja-JP" altLang="en-US" sz="3200" b="1"/>
                      <a:t> </a:t>
                    </a:r>
                    <a:r>
                      <a:rPr lang="en-US" altLang="ja-JP" sz="3200" b="1" dirty="0"/>
                      <a:t>6</a:t>
                    </a:r>
                    <a:r>
                      <a:rPr kumimoji="1" lang="ja-JP" altLang="en-US" sz="3200" b="1"/>
                      <a:t> </a:t>
                    </a:r>
                    <a:r>
                      <a:rPr lang="en-US" altLang="ja-JP" sz="3200" b="1" dirty="0"/>
                      <a:t>-</a:t>
                    </a:r>
                    <a:r>
                      <a:rPr kumimoji="1" lang="ja-JP" altLang="en-US" sz="3200" b="1"/>
                      <a:t> </a:t>
                    </a:r>
                    <a:r>
                      <a:rPr lang="en-US" altLang="ja-JP" sz="3200" b="1" dirty="0"/>
                      <a:t>7</a:t>
                    </a:r>
                    <a:r>
                      <a:rPr kumimoji="1" lang="en-US" altLang="ja-JP" sz="3200" b="1" dirty="0"/>
                      <a:t> - 9</a:t>
                    </a:r>
                    <a:endParaRPr kumimoji="1" lang="ja-JP" altLang="en-US" sz="3200" b="1"/>
                  </a:p>
                </p:txBody>
              </p:sp>
            </p:grpSp>
            <p:grpSp>
              <p:nvGrpSpPr>
                <p:cNvPr id="86" name="グループ化 85">
                  <a:extLst>
                    <a:ext uri="{FF2B5EF4-FFF2-40B4-BE49-F238E27FC236}">
                      <a16:creationId xmlns:a16="http://schemas.microsoft.com/office/drawing/2014/main" id="{11500419-8FC3-0143-9982-542A0FAB10A3}"/>
                    </a:ext>
                  </a:extLst>
                </p:cNvPr>
                <p:cNvGrpSpPr/>
                <p:nvPr/>
              </p:nvGrpSpPr>
              <p:grpSpPr>
                <a:xfrm>
                  <a:off x="3995654" y="2255188"/>
                  <a:ext cx="1953665" cy="386973"/>
                  <a:chOff x="4334551" y="741336"/>
                  <a:chExt cx="1953665" cy="386973"/>
                </a:xfrm>
              </p:grpSpPr>
              <p:sp>
                <p:nvSpPr>
                  <p:cNvPr id="87" name="円/楕円 86">
                    <a:extLst>
                      <a:ext uri="{FF2B5EF4-FFF2-40B4-BE49-F238E27FC236}">
                        <a16:creationId xmlns:a16="http://schemas.microsoft.com/office/drawing/2014/main" id="{4C4F5DF7-7C08-F346-8CC7-8F19DFC1EBA7}"/>
                      </a:ext>
                    </a:extLst>
                  </p:cNvPr>
                  <p:cNvSpPr/>
                  <p:nvPr/>
                </p:nvSpPr>
                <p:spPr>
                  <a:xfrm>
                    <a:off x="5396248" y="741336"/>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金</a:t>
                    </a:r>
                  </a:p>
                </p:txBody>
              </p:sp>
              <p:sp>
                <p:nvSpPr>
                  <p:cNvPr id="88" name="円/楕円 87">
                    <a:extLst>
                      <a:ext uri="{FF2B5EF4-FFF2-40B4-BE49-F238E27FC236}">
                        <a16:creationId xmlns:a16="http://schemas.microsoft.com/office/drawing/2014/main" id="{623D15F1-EFAF-8842-9449-8EBF016A016E}"/>
                      </a:ext>
                    </a:extLst>
                  </p:cNvPr>
                  <p:cNvSpPr/>
                  <p:nvPr/>
                </p:nvSpPr>
                <p:spPr>
                  <a:xfrm>
                    <a:off x="4334551" y="747309"/>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en-US" altLang="ja-JP" dirty="0">
                      <a:solidFill>
                        <a:schemeClr val="tx1"/>
                      </a:solidFill>
                    </a:endParaRPr>
                  </a:p>
                </p:txBody>
              </p:sp>
              <p:sp>
                <p:nvSpPr>
                  <p:cNvPr id="89" name="円/楕円 88">
                    <a:extLst>
                      <a:ext uri="{FF2B5EF4-FFF2-40B4-BE49-F238E27FC236}">
                        <a16:creationId xmlns:a16="http://schemas.microsoft.com/office/drawing/2014/main" id="{BB1C16C7-6C98-5745-BD4B-ABFC18559417}"/>
                      </a:ext>
                    </a:extLst>
                  </p:cNvPr>
                  <p:cNvSpPr/>
                  <p:nvPr/>
                </p:nvSpPr>
                <p:spPr>
                  <a:xfrm>
                    <a:off x="4869447" y="741336"/>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金</a:t>
                    </a:r>
                    <a:endParaRPr kumimoji="1" lang="ja-JP" altLang="en-US">
                      <a:solidFill>
                        <a:schemeClr val="tx1"/>
                      </a:solidFill>
                    </a:endParaRPr>
                  </a:p>
                </p:txBody>
              </p:sp>
              <p:sp>
                <p:nvSpPr>
                  <p:cNvPr id="90" name="円/楕円 89">
                    <a:extLst>
                      <a:ext uri="{FF2B5EF4-FFF2-40B4-BE49-F238E27FC236}">
                        <a16:creationId xmlns:a16="http://schemas.microsoft.com/office/drawing/2014/main" id="{D23EA9FA-FFA6-014E-9AE2-85779BEAEEF0}"/>
                      </a:ext>
                    </a:extLst>
                  </p:cNvPr>
                  <p:cNvSpPr/>
                  <p:nvPr/>
                </p:nvSpPr>
                <p:spPr>
                  <a:xfrm>
                    <a:off x="5911087" y="741971"/>
                    <a:ext cx="377129" cy="381000"/>
                  </a:xfrm>
                  <a:prstGeom prst="ellipse">
                    <a:avLst/>
                  </a:prstGeom>
                  <a:solidFill>
                    <a:srgbClr val="FEE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火</a:t>
                    </a:r>
                    <a:endParaRPr kumimoji="1" lang="en-US" altLang="ja-JP" dirty="0">
                      <a:solidFill>
                        <a:schemeClr val="tx1"/>
                      </a:solidFill>
                    </a:endParaRPr>
                  </a:p>
                </p:txBody>
              </p:sp>
            </p:grpSp>
          </p:grpSp>
          <p:sp>
            <p:nvSpPr>
              <p:cNvPr id="42" name="テキスト ボックス 41">
                <a:extLst>
                  <a:ext uri="{FF2B5EF4-FFF2-40B4-BE49-F238E27FC236}">
                    <a16:creationId xmlns:a16="http://schemas.microsoft.com/office/drawing/2014/main" id="{DE9DFAAF-AC30-F84A-A816-1CB2A85BA90A}"/>
                  </a:ext>
                </a:extLst>
              </p:cNvPr>
              <p:cNvSpPr txBox="1"/>
              <p:nvPr/>
            </p:nvSpPr>
            <p:spPr>
              <a:xfrm>
                <a:off x="640515" y="9152895"/>
                <a:ext cx="5721785" cy="415498"/>
              </a:xfrm>
              <a:prstGeom prst="rect">
                <a:avLst/>
              </a:prstGeom>
              <a:noFill/>
            </p:spPr>
            <p:txBody>
              <a:bodyPr wrap="square" rtlCol="0">
                <a:spAutoFit/>
              </a:bodyPr>
              <a:lstStyle/>
              <a:p>
                <a:r>
                  <a:rPr lang="ja-JP" altLang="en-US" sz="1050">
                    <a:solidFill>
                      <a:srgbClr val="FF0000"/>
                    </a:solidFill>
                  </a:rPr>
                  <a:t>本質的に家庭的で堅実。対人的にはルールを重んじ仕事熱心。潜在意識には金運に恵まれドライな気質を持つ。高いプライドと強い信念を持つ。</a:t>
                </a:r>
                <a:endParaRPr lang="en-US" altLang="ja-JP" sz="1050" dirty="0">
                  <a:solidFill>
                    <a:srgbClr val="FF0000"/>
                  </a:solidFill>
                </a:endParaRPr>
              </a:p>
            </p:txBody>
          </p:sp>
        </p:grpSp>
        <p:sp>
          <p:nvSpPr>
            <p:cNvPr id="114" name="テキスト ボックス 113">
              <a:extLst>
                <a:ext uri="{FF2B5EF4-FFF2-40B4-BE49-F238E27FC236}">
                  <a16:creationId xmlns:a16="http://schemas.microsoft.com/office/drawing/2014/main" id="{7A966913-82F1-604C-BFBD-976466817843}"/>
                </a:ext>
              </a:extLst>
            </p:cNvPr>
            <p:cNvSpPr txBox="1"/>
            <p:nvPr/>
          </p:nvSpPr>
          <p:spPr>
            <a:xfrm>
              <a:off x="3415101" y="7120477"/>
              <a:ext cx="3262432" cy="338554"/>
            </a:xfrm>
            <a:prstGeom prst="rect">
              <a:avLst/>
            </a:prstGeom>
            <a:noFill/>
          </p:spPr>
          <p:txBody>
            <a:bodyPr wrap="none" rtlCol="0">
              <a:spAutoFit/>
            </a:bodyPr>
            <a:lstStyle/>
            <a:p>
              <a:r>
                <a:rPr lang="ja-JP" altLang="en-US" sz="1600"/>
                <a:t>（大吉・中吉・小吉・小凶・凶）</a:t>
              </a:r>
              <a:endParaRPr lang="en-US" altLang="ja-JP" sz="1600" dirty="0"/>
            </a:p>
          </p:txBody>
        </p:sp>
      </p:grpSp>
    </p:spTree>
    <p:extLst>
      <p:ext uri="{BB962C8B-B14F-4D97-AF65-F5344CB8AC3E}">
        <p14:creationId xmlns:p14="http://schemas.microsoft.com/office/powerpoint/2010/main" val="19311398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テキスト ボックス 74">
            <a:extLst>
              <a:ext uri="{FF2B5EF4-FFF2-40B4-BE49-F238E27FC236}">
                <a16:creationId xmlns:a16="http://schemas.microsoft.com/office/drawing/2014/main" id="{CE6F9EA6-8E08-AE48-BE71-331055BF1E56}"/>
              </a:ext>
            </a:extLst>
          </p:cNvPr>
          <p:cNvSpPr txBox="1"/>
          <p:nvPr/>
        </p:nvSpPr>
        <p:spPr>
          <a:xfrm>
            <a:off x="5266220" y="152303"/>
            <a:ext cx="1460656" cy="253916"/>
          </a:xfrm>
          <a:prstGeom prst="rect">
            <a:avLst/>
          </a:prstGeom>
          <a:noFill/>
        </p:spPr>
        <p:txBody>
          <a:bodyPr wrap="none" rtlCol="0">
            <a:spAutoFit/>
          </a:bodyPr>
          <a:lstStyle/>
          <a:p>
            <a:r>
              <a:rPr kumimoji="1" lang="ja-JP" altLang="en-US" sz="1050"/>
              <a:t>九星氣学 </a:t>
            </a:r>
            <a:r>
              <a:rPr kumimoji="1" lang="en-US" altLang="ja-JP" sz="1050" dirty="0"/>
              <a:t>81</a:t>
            </a:r>
            <a:r>
              <a:rPr kumimoji="1" lang="ja-JP" altLang="en-US" sz="1050"/>
              <a:t> 性格一覧</a:t>
            </a:r>
          </a:p>
        </p:txBody>
      </p:sp>
      <p:sp>
        <p:nvSpPr>
          <p:cNvPr id="76" name="スライド番号プレースホルダー 3">
            <a:extLst>
              <a:ext uri="{FF2B5EF4-FFF2-40B4-BE49-F238E27FC236}">
                <a16:creationId xmlns:a16="http://schemas.microsoft.com/office/drawing/2014/main" id="{07BF0A55-13E5-754A-9CBB-987075024619}"/>
              </a:ext>
            </a:extLst>
          </p:cNvPr>
          <p:cNvSpPr>
            <a:spLocks noGrp="1"/>
          </p:cNvSpPr>
          <p:nvPr>
            <p:ph type="sldNum" sz="quarter" idx="12"/>
          </p:nvPr>
        </p:nvSpPr>
        <p:spPr>
          <a:xfrm>
            <a:off x="4843463" y="9181397"/>
            <a:ext cx="1543050" cy="527403"/>
          </a:xfrm>
        </p:spPr>
        <p:txBody>
          <a:bodyPr/>
          <a:lstStyle/>
          <a:p>
            <a:fld id="{1D026AE3-2BCD-4743-B55E-347788B72823}" type="slidenum">
              <a:rPr kumimoji="1" lang="ja-JP" altLang="en-US" smtClean="0"/>
              <a:t>6</a:t>
            </a:fld>
            <a:endParaRPr kumimoji="1" lang="ja-JP" altLang="en-US"/>
          </a:p>
        </p:txBody>
      </p:sp>
      <p:grpSp>
        <p:nvGrpSpPr>
          <p:cNvPr id="2" name="グループ化 1">
            <a:extLst>
              <a:ext uri="{FF2B5EF4-FFF2-40B4-BE49-F238E27FC236}">
                <a16:creationId xmlns:a16="http://schemas.microsoft.com/office/drawing/2014/main" id="{91E2E75C-2F57-B94C-9B2F-2E7A97FBD2E3}"/>
              </a:ext>
            </a:extLst>
          </p:cNvPr>
          <p:cNvGrpSpPr/>
          <p:nvPr/>
        </p:nvGrpSpPr>
        <p:grpSpPr>
          <a:xfrm>
            <a:off x="615446" y="1894465"/>
            <a:ext cx="5927079" cy="2009286"/>
            <a:chOff x="615446" y="1894465"/>
            <a:chExt cx="5927079" cy="2009286"/>
          </a:xfrm>
        </p:grpSpPr>
        <p:grpSp>
          <p:nvGrpSpPr>
            <p:cNvPr id="41" name="グループ化 40">
              <a:extLst>
                <a:ext uri="{FF2B5EF4-FFF2-40B4-BE49-F238E27FC236}">
                  <a16:creationId xmlns:a16="http://schemas.microsoft.com/office/drawing/2014/main" id="{3E612431-28E8-A74A-8FEF-4B793BDD43EC}"/>
                </a:ext>
              </a:extLst>
            </p:cNvPr>
            <p:cNvGrpSpPr/>
            <p:nvPr/>
          </p:nvGrpSpPr>
          <p:grpSpPr>
            <a:xfrm>
              <a:off x="615446" y="2145310"/>
              <a:ext cx="5892758" cy="1758441"/>
              <a:chOff x="569628" y="3992856"/>
              <a:chExt cx="5892758" cy="1758441"/>
            </a:xfrm>
          </p:grpSpPr>
          <p:grpSp>
            <p:nvGrpSpPr>
              <p:cNvPr id="48" name="グループ化 47">
                <a:extLst>
                  <a:ext uri="{FF2B5EF4-FFF2-40B4-BE49-F238E27FC236}">
                    <a16:creationId xmlns:a16="http://schemas.microsoft.com/office/drawing/2014/main" id="{CF7552DA-C6FA-854F-ABA8-4C6E4C1C7C4C}"/>
                  </a:ext>
                </a:extLst>
              </p:cNvPr>
              <p:cNvGrpSpPr/>
              <p:nvPr/>
            </p:nvGrpSpPr>
            <p:grpSpPr>
              <a:xfrm>
                <a:off x="594117" y="3992856"/>
                <a:ext cx="5697296" cy="1279595"/>
                <a:chOff x="654077" y="1397550"/>
                <a:chExt cx="5697296" cy="1279595"/>
              </a:xfrm>
            </p:grpSpPr>
            <p:grpSp>
              <p:nvGrpSpPr>
                <p:cNvPr id="49" name="グループ化 48">
                  <a:extLst>
                    <a:ext uri="{FF2B5EF4-FFF2-40B4-BE49-F238E27FC236}">
                      <a16:creationId xmlns:a16="http://schemas.microsoft.com/office/drawing/2014/main" id="{8E13BC27-0135-8D4B-BB53-EAFC9F8B705D}"/>
                    </a:ext>
                  </a:extLst>
                </p:cNvPr>
                <p:cNvGrpSpPr/>
                <p:nvPr/>
              </p:nvGrpSpPr>
              <p:grpSpPr>
                <a:xfrm>
                  <a:off x="654077" y="1397550"/>
                  <a:ext cx="5697296" cy="1200329"/>
                  <a:chOff x="431654" y="1422539"/>
                  <a:chExt cx="5986851" cy="1200329"/>
                </a:xfrm>
              </p:grpSpPr>
              <p:sp>
                <p:nvSpPr>
                  <p:cNvPr id="56" name="テキスト ボックス 55">
                    <a:extLst>
                      <a:ext uri="{FF2B5EF4-FFF2-40B4-BE49-F238E27FC236}">
                        <a16:creationId xmlns:a16="http://schemas.microsoft.com/office/drawing/2014/main" id="{0BB2B525-3309-E64F-A0B9-92EBCC893D76}"/>
                      </a:ext>
                    </a:extLst>
                  </p:cNvPr>
                  <p:cNvSpPr txBox="1"/>
                  <p:nvPr/>
                </p:nvSpPr>
                <p:spPr>
                  <a:xfrm>
                    <a:off x="431654" y="1422539"/>
                    <a:ext cx="3101757" cy="1200329"/>
                  </a:xfrm>
                  <a:prstGeom prst="rect">
                    <a:avLst/>
                  </a:prstGeom>
                  <a:noFill/>
                </p:spPr>
                <p:txBody>
                  <a:bodyPr wrap="square" rtlCol="0">
                    <a:spAutoFit/>
                  </a:bodyPr>
                  <a:lstStyle/>
                  <a:p>
                    <a:r>
                      <a:rPr lang="ja-JP" altLang="en-US" sz="1200"/>
                      <a:t>◯　</a:t>
                    </a:r>
                    <a:r>
                      <a:rPr lang="en-US" altLang="ja-JP" sz="1200" dirty="0"/>
                      <a:t> 6</a:t>
                    </a:r>
                    <a:r>
                      <a:rPr lang="ja-JP" altLang="en-US" sz="1200"/>
                      <a:t>・</a:t>
                    </a:r>
                    <a:r>
                      <a:rPr lang="en-US" altLang="ja-JP" sz="1200" dirty="0"/>
                      <a:t>8</a:t>
                    </a:r>
                    <a:r>
                      <a:rPr lang="ja-JP" altLang="en-US" sz="1200"/>
                      <a:t>　△　</a:t>
                    </a:r>
                    <a:r>
                      <a:rPr lang="en-US" altLang="ja-JP" sz="1200" dirty="0"/>
                      <a:t>9</a:t>
                    </a:r>
                    <a:r>
                      <a:rPr lang="ja-JP" altLang="en-US" sz="1200"/>
                      <a:t>　</a:t>
                    </a:r>
                    <a:endParaRPr lang="en-US" altLang="ja-JP" sz="1200" dirty="0"/>
                  </a:p>
                  <a:p>
                    <a:endParaRPr lang="en-US" altLang="ja-JP" sz="1200" dirty="0"/>
                  </a:p>
                  <a:p>
                    <a:r>
                      <a:rPr lang="ja-JP" altLang="en-US" sz="1200"/>
                      <a:t>本命星：二黒土星（家庭・地道）</a:t>
                    </a:r>
                    <a:endParaRPr kumimoji="1" lang="en-US" altLang="ja-JP" sz="1200" dirty="0"/>
                  </a:p>
                  <a:p>
                    <a:r>
                      <a:rPr lang="ja-JP" altLang="en-US" sz="1200"/>
                      <a:t>月命星：七赤土星（快楽・合理） </a:t>
                    </a:r>
                    <a:endParaRPr lang="en-US" altLang="ja-JP" sz="1200" dirty="0"/>
                  </a:p>
                  <a:p>
                    <a:r>
                      <a:rPr lang="ja-JP" altLang="en-US" sz="1200"/>
                      <a:t>潜在意識：六白金星（仕事・ルール）</a:t>
                    </a:r>
                    <a:endParaRPr kumimoji="1" lang="en-US" altLang="ja-JP" sz="1200" dirty="0"/>
                  </a:p>
                  <a:p>
                    <a:r>
                      <a:rPr lang="ja-JP" altLang="en-US" sz="1200"/>
                      <a:t>流れ：一白水星（人情・アイデア）</a:t>
                    </a:r>
                    <a:endParaRPr lang="en-US" altLang="ja-JP" sz="1200" dirty="0"/>
                  </a:p>
                </p:txBody>
              </p:sp>
              <p:sp>
                <p:nvSpPr>
                  <p:cNvPr id="58" name="テキスト ボックス 57">
                    <a:extLst>
                      <a:ext uri="{FF2B5EF4-FFF2-40B4-BE49-F238E27FC236}">
                        <a16:creationId xmlns:a16="http://schemas.microsoft.com/office/drawing/2014/main" id="{FF268AFB-5444-694D-B7F0-50BCF6857F2C}"/>
                      </a:ext>
                    </a:extLst>
                  </p:cNvPr>
                  <p:cNvSpPr txBox="1"/>
                  <p:nvPr/>
                </p:nvSpPr>
                <p:spPr>
                  <a:xfrm>
                    <a:off x="3997413" y="1661065"/>
                    <a:ext cx="2421092" cy="584775"/>
                  </a:xfrm>
                  <a:prstGeom prst="rect">
                    <a:avLst/>
                  </a:prstGeom>
                  <a:noFill/>
                </p:spPr>
                <p:txBody>
                  <a:bodyPr wrap="square" rtlCol="0">
                    <a:spAutoFit/>
                  </a:bodyPr>
                  <a:lstStyle/>
                  <a:p>
                    <a:r>
                      <a:rPr lang="en-US" altLang="ja-JP" sz="3200" b="1" dirty="0"/>
                      <a:t>2</a:t>
                    </a:r>
                    <a:r>
                      <a:rPr kumimoji="1" lang="ja-JP" altLang="en-US" sz="3200" b="1"/>
                      <a:t> </a:t>
                    </a:r>
                    <a:r>
                      <a:rPr lang="en-US" altLang="ja-JP" sz="3200" b="1" dirty="0"/>
                      <a:t>-</a:t>
                    </a:r>
                    <a:r>
                      <a:rPr kumimoji="1" lang="ja-JP" altLang="en-US" sz="3200" b="1"/>
                      <a:t> </a:t>
                    </a:r>
                    <a:r>
                      <a:rPr kumimoji="1" lang="en-US" altLang="ja-JP" sz="3200" b="1" dirty="0"/>
                      <a:t>7</a:t>
                    </a:r>
                    <a:r>
                      <a:rPr kumimoji="1" lang="ja-JP" altLang="en-US" sz="3200" b="1"/>
                      <a:t> </a:t>
                    </a:r>
                    <a:r>
                      <a:rPr lang="en-US" altLang="ja-JP" sz="3200" b="1" dirty="0"/>
                      <a:t>-</a:t>
                    </a:r>
                    <a:r>
                      <a:rPr kumimoji="1" lang="ja-JP" altLang="en-US" sz="3200" b="1"/>
                      <a:t> </a:t>
                    </a:r>
                    <a:r>
                      <a:rPr kumimoji="1" lang="en-US" altLang="ja-JP" sz="3200" b="1" dirty="0"/>
                      <a:t>6 - </a:t>
                    </a:r>
                    <a:r>
                      <a:rPr lang="en-US" altLang="ja-JP" sz="3200" b="1" dirty="0"/>
                      <a:t>1</a:t>
                    </a:r>
                    <a:endParaRPr kumimoji="1" lang="ja-JP" altLang="en-US" sz="3200" b="1"/>
                  </a:p>
                </p:txBody>
              </p:sp>
            </p:grpSp>
            <p:grpSp>
              <p:nvGrpSpPr>
                <p:cNvPr id="50" name="グループ化 49">
                  <a:extLst>
                    <a:ext uri="{FF2B5EF4-FFF2-40B4-BE49-F238E27FC236}">
                      <a16:creationId xmlns:a16="http://schemas.microsoft.com/office/drawing/2014/main" id="{4C5DF2D7-DF2B-3344-AA9B-5FB5C404CDC7}"/>
                    </a:ext>
                  </a:extLst>
                </p:cNvPr>
                <p:cNvGrpSpPr/>
                <p:nvPr/>
              </p:nvGrpSpPr>
              <p:grpSpPr>
                <a:xfrm>
                  <a:off x="4008011" y="2290172"/>
                  <a:ext cx="1953665" cy="386973"/>
                  <a:chOff x="4334551" y="741336"/>
                  <a:chExt cx="1953665" cy="386973"/>
                </a:xfrm>
              </p:grpSpPr>
              <p:sp>
                <p:nvSpPr>
                  <p:cNvPr id="52" name="円/楕円 51">
                    <a:extLst>
                      <a:ext uri="{FF2B5EF4-FFF2-40B4-BE49-F238E27FC236}">
                        <a16:creationId xmlns:a16="http://schemas.microsoft.com/office/drawing/2014/main" id="{4EEC151D-F62D-C24D-AC31-78AFFACDCBF2}"/>
                      </a:ext>
                    </a:extLst>
                  </p:cNvPr>
                  <p:cNvSpPr/>
                  <p:nvPr/>
                </p:nvSpPr>
                <p:spPr>
                  <a:xfrm>
                    <a:off x="5396248" y="741336"/>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金</a:t>
                    </a:r>
                  </a:p>
                </p:txBody>
              </p:sp>
              <p:sp>
                <p:nvSpPr>
                  <p:cNvPr id="53" name="円/楕円 52">
                    <a:extLst>
                      <a:ext uri="{FF2B5EF4-FFF2-40B4-BE49-F238E27FC236}">
                        <a16:creationId xmlns:a16="http://schemas.microsoft.com/office/drawing/2014/main" id="{972A5578-2C00-6348-98D3-25F73109CBCF}"/>
                      </a:ext>
                    </a:extLst>
                  </p:cNvPr>
                  <p:cNvSpPr/>
                  <p:nvPr/>
                </p:nvSpPr>
                <p:spPr>
                  <a:xfrm>
                    <a:off x="4334551" y="747309"/>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en-US" altLang="ja-JP" dirty="0">
                      <a:solidFill>
                        <a:schemeClr val="tx1"/>
                      </a:solidFill>
                    </a:endParaRPr>
                  </a:p>
                </p:txBody>
              </p:sp>
              <p:sp>
                <p:nvSpPr>
                  <p:cNvPr id="54" name="円/楕円 53">
                    <a:extLst>
                      <a:ext uri="{FF2B5EF4-FFF2-40B4-BE49-F238E27FC236}">
                        <a16:creationId xmlns:a16="http://schemas.microsoft.com/office/drawing/2014/main" id="{ED8B83F3-E3FF-2241-BF13-AE350591C4C8}"/>
                      </a:ext>
                    </a:extLst>
                  </p:cNvPr>
                  <p:cNvSpPr/>
                  <p:nvPr/>
                </p:nvSpPr>
                <p:spPr>
                  <a:xfrm>
                    <a:off x="4869447" y="741336"/>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金</a:t>
                    </a:r>
                    <a:endParaRPr kumimoji="1" lang="ja-JP" altLang="en-US">
                      <a:solidFill>
                        <a:schemeClr val="tx1"/>
                      </a:solidFill>
                    </a:endParaRPr>
                  </a:p>
                </p:txBody>
              </p:sp>
              <p:sp>
                <p:nvSpPr>
                  <p:cNvPr id="55" name="円/楕円 54">
                    <a:extLst>
                      <a:ext uri="{FF2B5EF4-FFF2-40B4-BE49-F238E27FC236}">
                        <a16:creationId xmlns:a16="http://schemas.microsoft.com/office/drawing/2014/main" id="{A95092B0-0F21-0F48-BB11-FF8872BBF674}"/>
                      </a:ext>
                    </a:extLst>
                  </p:cNvPr>
                  <p:cNvSpPr/>
                  <p:nvPr/>
                </p:nvSpPr>
                <p:spPr>
                  <a:xfrm>
                    <a:off x="5911087" y="741971"/>
                    <a:ext cx="377129" cy="381000"/>
                  </a:xfrm>
                  <a:prstGeom prst="ellips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水</a:t>
                    </a:r>
                    <a:endParaRPr kumimoji="1" lang="en-US" altLang="ja-JP" dirty="0">
                      <a:solidFill>
                        <a:schemeClr val="tx1"/>
                      </a:solidFill>
                    </a:endParaRPr>
                  </a:p>
                </p:txBody>
              </p:sp>
            </p:grpSp>
          </p:grpSp>
          <p:sp>
            <p:nvSpPr>
              <p:cNvPr id="44" name="テキスト ボックス 43">
                <a:extLst>
                  <a:ext uri="{FF2B5EF4-FFF2-40B4-BE49-F238E27FC236}">
                    <a16:creationId xmlns:a16="http://schemas.microsoft.com/office/drawing/2014/main" id="{A67977D2-D20D-A54F-B373-EB32746C7566}"/>
                  </a:ext>
                </a:extLst>
              </p:cNvPr>
              <p:cNvSpPr txBox="1"/>
              <p:nvPr/>
            </p:nvSpPr>
            <p:spPr>
              <a:xfrm>
                <a:off x="569628" y="5335799"/>
                <a:ext cx="5892758" cy="415498"/>
              </a:xfrm>
              <a:prstGeom prst="rect">
                <a:avLst/>
              </a:prstGeom>
              <a:noFill/>
            </p:spPr>
            <p:txBody>
              <a:bodyPr wrap="square" rtlCol="0">
                <a:spAutoFit/>
              </a:bodyPr>
              <a:lstStyle/>
              <a:p>
                <a:r>
                  <a:rPr lang="ja-JP" altLang="en-US" sz="1050">
                    <a:solidFill>
                      <a:srgbClr val="FF0000"/>
                    </a:solidFill>
                  </a:rPr>
                  <a:t>本質的に家庭的で堅実。対人的には金運に恵まれドライな気質も持つ。潜在意識にはルールを重んじ仕事熱心な面を持つ。人情に厚く人に優しい。悩みやすい。</a:t>
                </a:r>
              </a:p>
            </p:txBody>
          </p:sp>
        </p:grpSp>
        <p:sp>
          <p:nvSpPr>
            <p:cNvPr id="77" name="テキスト ボックス 76">
              <a:extLst>
                <a:ext uri="{FF2B5EF4-FFF2-40B4-BE49-F238E27FC236}">
                  <a16:creationId xmlns:a16="http://schemas.microsoft.com/office/drawing/2014/main" id="{7A1E9372-705A-434A-98A8-CDD52E5218C1}"/>
                </a:ext>
              </a:extLst>
            </p:cNvPr>
            <p:cNvSpPr txBox="1"/>
            <p:nvPr/>
          </p:nvSpPr>
          <p:spPr>
            <a:xfrm>
              <a:off x="3280093" y="1894465"/>
              <a:ext cx="3262432" cy="338554"/>
            </a:xfrm>
            <a:prstGeom prst="rect">
              <a:avLst/>
            </a:prstGeom>
            <a:noFill/>
          </p:spPr>
          <p:txBody>
            <a:bodyPr wrap="none" rtlCol="0">
              <a:spAutoFit/>
            </a:bodyPr>
            <a:lstStyle/>
            <a:p>
              <a:r>
                <a:rPr lang="ja-JP" altLang="en-US" sz="1600"/>
                <a:t>（大吉・中吉・小吉・小凶・凶）</a:t>
              </a:r>
              <a:endParaRPr lang="en-US" altLang="ja-JP" sz="1600" dirty="0"/>
            </a:p>
          </p:txBody>
        </p:sp>
      </p:grpSp>
      <p:grpSp>
        <p:nvGrpSpPr>
          <p:cNvPr id="3" name="グループ化 2">
            <a:extLst>
              <a:ext uri="{FF2B5EF4-FFF2-40B4-BE49-F238E27FC236}">
                <a16:creationId xmlns:a16="http://schemas.microsoft.com/office/drawing/2014/main" id="{C8A987B9-A4CA-B34D-A9CF-1D4796734DB1}"/>
              </a:ext>
            </a:extLst>
          </p:cNvPr>
          <p:cNvGrpSpPr/>
          <p:nvPr/>
        </p:nvGrpSpPr>
        <p:grpSpPr>
          <a:xfrm>
            <a:off x="691515" y="4544145"/>
            <a:ext cx="5923000" cy="1928913"/>
            <a:chOff x="691515" y="4544145"/>
            <a:chExt cx="5923000" cy="1928913"/>
          </a:xfrm>
        </p:grpSpPr>
        <p:grpSp>
          <p:nvGrpSpPr>
            <p:cNvPr id="59" name="グループ化 58">
              <a:extLst>
                <a:ext uri="{FF2B5EF4-FFF2-40B4-BE49-F238E27FC236}">
                  <a16:creationId xmlns:a16="http://schemas.microsoft.com/office/drawing/2014/main" id="{5C1C70B3-DA83-A146-A273-39BEFBF2E865}"/>
                </a:ext>
              </a:extLst>
            </p:cNvPr>
            <p:cNvGrpSpPr/>
            <p:nvPr/>
          </p:nvGrpSpPr>
          <p:grpSpPr>
            <a:xfrm>
              <a:off x="691515" y="4712992"/>
              <a:ext cx="5721785" cy="1760066"/>
              <a:chOff x="592607" y="5850156"/>
              <a:chExt cx="5721785" cy="1760066"/>
            </a:xfrm>
          </p:grpSpPr>
          <p:grpSp>
            <p:nvGrpSpPr>
              <p:cNvPr id="68" name="グループ化 67">
                <a:extLst>
                  <a:ext uri="{FF2B5EF4-FFF2-40B4-BE49-F238E27FC236}">
                    <a16:creationId xmlns:a16="http://schemas.microsoft.com/office/drawing/2014/main" id="{C7A785EF-971D-B242-A7A9-20323CA05BAF}"/>
                  </a:ext>
                </a:extLst>
              </p:cNvPr>
              <p:cNvGrpSpPr/>
              <p:nvPr/>
            </p:nvGrpSpPr>
            <p:grpSpPr>
              <a:xfrm>
                <a:off x="594116" y="5850156"/>
                <a:ext cx="5697297" cy="1279595"/>
                <a:chOff x="654076" y="1397550"/>
                <a:chExt cx="5697297" cy="1279595"/>
              </a:xfrm>
            </p:grpSpPr>
            <p:grpSp>
              <p:nvGrpSpPr>
                <p:cNvPr id="69" name="グループ化 68">
                  <a:extLst>
                    <a:ext uri="{FF2B5EF4-FFF2-40B4-BE49-F238E27FC236}">
                      <a16:creationId xmlns:a16="http://schemas.microsoft.com/office/drawing/2014/main" id="{FBD0F363-743C-8840-86FC-ABC9BBD8946D}"/>
                    </a:ext>
                  </a:extLst>
                </p:cNvPr>
                <p:cNvGrpSpPr/>
                <p:nvPr/>
              </p:nvGrpSpPr>
              <p:grpSpPr>
                <a:xfrm>
                  <a:off x="654076" y="1397550"/>
                  <a:ext cx="5697297" cy="1200329"/>
                  <a:chOff x="431653" y="1422539"/>
                  <a:chExt cx="5986852" cy="1200329"/>
                </a:xfrm>
              </p:grpSpPr>
              <p:sp>
                <p:nvSpPr>
                  <p:cNvPr id="96" name="テキスト ボックス 95">
                    <a:extLst>
                      <a:ext uri="{FF2B5EF4-FFF2-40B4-BE49-F238E27FC236}">
                        <a16:creationId xmlns:a16="http://schemas.microsoft.com/office/drawing/2014/main" id="{95769BFD-D16D-2848-858E-DF051733FCE2}"/>
                      </a:ext>
                    </a:extLst>
                  </p:cNvPr>
                  <p:cNvSpPr txBox="1"/>
                  <p:nvPr/>
                </p:nvSpPr>
                <p:spPr>
                  <a:xfrm>
                    <a:off x="431653" y="1422539"/>
                    <a:ext cx="3366698" cy="1200329"/>
                  </a:xfrm>
                  <a:prstGeom prst="rect">
                    <a:avLst/>
                  </a:prstGeom>
                  <a:noFill/>
                </p:spPr>
                <p:txBody>
                  <a:bodyPr wrap="square" rtlCol="0">
                    <a:spAutoFit/>
                  </a:bodyPr>
                  <a:lstStyle/>
                  <a:p>
                    <a:r>
                      <a:rPr lang="ja-JP" altLang="en-US" sz="1200"/>
                      <a:t>◯　</a:t>
                    </a:r>
                    <a:r>
                      <a:rPr lang="en-US" altLang="ja-JP" sz="1200" dirty="0"/>
                      <a:t> 6</a:t>
                    </a:r>
                    <a:r>
                      <a:rPr lang="ja-JP" altLang="en-US" sz="1200"/>
                      <a:t>・</a:t>
                    </a:r>
                    <a:r>
                      <a:rPr lang="en-US" altLang="ja-JP" sz="1200" dirty="0"/>
                      <a:t>7</a:t>
                    </a:r>
                    <a:r>
                      <a:rPr lang="ja-JP" altLang="en-US" sz="1200"/>
                      <a:t>・</a:t>
                    </a:r>
                    <a:r>
                      <a:rPr lang="en-US" altLang="ja-JP" sz="1200" dirty="0"/>
                      <a:t>9</a:t>
                    </a:r>
                    <a:r>
                      <a:rPr lang="ja-JP" altLang="en-US" sz="1200"/>
                      <a:t>　</a:t>
                    </a:r>
                    <a:endParaRPr kumimoji="1" lang="en-US" altLang="ja-JP" sz="1200" dirty="0"/>
                  </a:p>
                  <a:p>
                    <a:endParaRPr lang="en-US" altLang="ja-JP" sz="1200" dirty="0"/>
                  </a:p>
                  <a:p>
                    <a:r>
                      <a:rPr lang="ja-JP" altLang="en-US" sz="1200"/>
                      <a:t>本命星：二黒土星（家庭・地道）</a:t>
                    </a:r>
                    <a:endParaRPr kumimoji="1" lang="en-US" altLang="ja-JP" sz="1200" dirty="0"/>
                  </a:p>
                  <a:p>
                    <a:r>
                      <a:rPr lang="ja-JP" altLang="en-US" sz="1200"/>
                      <a:t>月命星：八白土星（チャンス・変化）</a:t>
                    </a:r>
                    <a:endParaRPr lang="en-US" altLang="ja-JP" sz="1200" dirty="0"/>
                  </a:p>
                  <a:p>
                    <a:r>
                      <a:rPr lang="ja-JP" altLang="en-US" sz="1200"/>
                      <a:t>潜在意識：五黄土星（支配・リーダー）</a:t>
                    </a:r>
                    <a:endParaRPr kumimoji="1" lang="en-US" altLang="ja-JP" sz="1200" dirty="0"/>
                  </a:p>
                  <a:p>
                    <a:r>
                      <a:rPr lang="ja-JP" altLang="en-US" sz="1200"/>
                      <a:t>流れ：二黒土星（家庭・地道）</a:t>
                    </a:r>
                    <a:endParaRPr lang="en-US" altLang="ja-JP" sz="1200" dirty="0"/>
                  </a:p>
                </p:txBody>
              </p:sp>
              <p:sp>
                <p:nvSpPr>
                  <p:cNvPr id="97" name="テキスト ボックス 96">
                    <a:extLst>
                      <a:ext uri="{FF2B5EF4-FFF2-40B4-BE49-F238E27FC236}">
                        <a16:creationId xmlns:a16="http://schemas.microsoft.com/office/drawing/2014/main" id="{D011B8D0-D133-714F-A721-7B23A794F607}"/>
                      </a:ext>
                    </a:extLst>
                  </p:cNvPr>
                  <p:cNvSpPr txBox="1"/>
                  <p:nvPr/>
                </p:nvSpPr>
                <p:spPr>
                  <a:xfrm>
                    <a:off x="3997413" y="1661065"/>
                    <a:ext cx="2421092" cy="584775"/>
                  </a:xfrm>
                  <a:prstGeom prst="rect">
                    <a:avLst/>
                  </a:prstGeom>
                  <a:noFill/>
                </p:spPr>
                <p:txBody>
                  <a:bodyPr wrap="square" rtlCol="0">
                    <a:spAutoFit/>
                  </a:bodyPr>
                  <a:lstStyle/>
                  <a:p>
                    <a:r>
                      <a:rPr lang="en-US" altLang="ja-JP" sz="3200" b="1" dirty="0"/>
                      <a:t>2</a:t>
                    </a:r>
                    <a:r>
                      <a:rPr kumimoji="1" lang="ja-JP" altLang="en-US" sz="3200" b="1"/>
                      <a:t> </a:t>
                    </a:r>
                    <a:r>
                      <a:rPr lang="en-US" altLang="ja-JP" sz="3200" b="1" dirty="0"/>
                      <a:t>-</a:t>
                    </a:r>
                    <a:r>
                      <a:rPr kumimoji="1" lang="ja-JP" altLang="en-US" sz="3200" b="1"/>
                      <a:t> </a:t>
                    </a:r>
                    <a:r>
                      <a:rPr lang="en-US" altLang="ja-JP" sz="3200" b="1" dirty="0"/>
                      <a:t>8</a:t>
                    </a:r>
                    <a:r>
                      <a:rPr kumimoji="1" lang="ja-JP" altLang="en-US" sz="3200" b="1"/>
                      <a:t> </a:t>
                    </a:r>
                    <a:r>
                      <a:rPr lang="en-US" altLang="ja-JP" sz="3200" b="1" dirty="0"/>
                      <a:t>-</a:t>
                    </a:r>
                    <a:r>
                      <a:rPr kumimoji="1" lang="ja-JP" altLang="en-US" sz="3200" b="1"/>
                      <a:t> </a:t>
                    </a:r>
                    <a:r>
                      <a:rPr lang="en-US" altLang="ja-JP" sz="3200" b="1" dirty="0"/>
                      <a:t>5</a:t>
                    </a:r>
                    <a:r>
                      <a:rPr kumimoji="1" lang="en-US" altLang="ja-JP" sz="3200" b="1" dirty="0"/>
                      <a:t> - 2</a:t>
                    </a:r>
                    <a:endParaRPr kumimoji="1" lang="ja-JP" altLang="en-US" sz="3200" b="1"/>
                  </a:p>
                </p:txBody>
              </p:sp>
            </p:grpSp>
            <p:grpSp>
              <p:nvGrpSpPr>
                <p:cNvPr id="70" name="グループ化 69">
                  <a:extLst>
                    <a:ext uri="{FF2B5EF4-FFF2-40B4-BE49-F238E27FC236}">
                      <a16:creationId xmlns:a16="http://schemas.microsoft.com/office/drawing/2014/main" id="{67F02ED5-AFB7-ED43-B8FB-CD68C4F6448D}"/>
                    </a:ext>
                  </a:extLst>
                </p:cNvPr>
                <p:cNvGrpSpPr/>
                <p:nvPr/>
              </p:nvGrpSpPr>
              <p:grpSpPr>
                <a:xfrm>
                  <a:off x="3995654" y="2290172"/>
                  <a:ext cx="1953665" cy="386973"/>
                  <a:chOff x="4334551" y="741336"/>
                  <a:chExt cx="1953665" cy="386973"/>
                </a:xfrm>
              </p:grpSpPr>
              <p:sp>
                <p:nvSpPr>
                  <p:cNvPr id="71" name="円/楕円 70">
                    <a:extLst>
                      <a:ext uri="{FF2B5EF4-FFF2-40B4-BE49-F238E27FC236}">
                        <a16:creationId xmlns:a16="http://schemas.microsoft.com/office/drawing/2014/main" id="{4445C3BA-470F-6741-9747-4AC40ABAC98C}"/>
                      </a:ext>
                    </a:extLst>
                  </p:cNvPr>
                  <p:cNvSpPr/>
                  <p:nvPr/>
                </p:nvSpPr>
                <p:spPr>
                  <a:xfrm>
                    <a:off x="5396248" y="741336"/>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ja-JP" altLang="en-US">
                      <a:solidFill>
                        <a:schemeClr val="tx1"/>
                      </a:solidFill>
                    </a:endParaRPr>
                  </a:p>
                </p:txBody>
              </p:sp>
              <p:sp>
                <p:nvSpPr>
                  <p:cNvPr id="74" name="円/楕円 73">
                    <a:extLst>
                      <a:ext uri="{FF2B5EF4-FFF2-40B4-BE49-F238E27FC236}">
                        <a16:creationId xmlns:a16="http://schemas.microsoft.com/office/drawing/2014/main" id="{7732F8A4-A623-0B48-A4C5-8C816B16F7F6}"/>
                      </a:ext>
                    </a:extLst>
                  </p:cNvPr>
                  <p:cNvSpPr/>
                  <p:nvPr/>
                </p:nvSpPr>
                <p:spPr>
                  <a:xfrm>
                    <a:off x="4334551" y="747309"/>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en-US" altLang="ja-JP" dirty="0">
                      <a:solidFill>
                        <a:schemeClr val="tx1"/>
                      </a:solidFill>
                    </a:endParaRPr>
                  </a:p>
                </p:txBody>
              </p:sp>
              <p:sp>
                <p:nvSpPr>
                  <p:cNvPr id="94" name="円/楕円 93">
                    <a:extLst>
                      <a:ext uri="{FF2B5EF4-FFF2-40B4-BE49-F238E27FC236}">
                        <a16:creationId xmlns:a16="http://schemas.microsoft.com/office/drawing/2014/main" id="{EF753081-4739-F448-93B8-981CF33A1317}"/>
                      </a:ext>
                    </a:extLst>
                  </p:cNvPr>
                  <p:cNvSpPr/>
                  <p:nvPr/>
                </p:nvSpPr>
                <p:spPr>
                  <a:xfrm>
                    <a:off x="4869447" y="741336"/>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土</a:t>
                    </a:r>
                  </a:p>
                </p:txBody>
              </p:sp>
              <p:sp>
                <p:nvSpPr>
                  <p:cNvPr id="95" name="円/楕円 94">
                    <a:extLst>
                      <a:ext uri="{FF2B5EF4-FFF2-40B4-BE49-F238E27FC236}">
                        <a16:creationId xmlns:a16="http://schemas.microsoft.com/office/drawing/2014/main" id="{0B57D864-E718-144D-BABE-271F76536D4F}"/>
                      </a:ext>
                    </a:extLst>
                  </p:cNvPr>
                  <p:cNvSpPr/>
                  <p:nvPr/>
                </p:nvSpPr>
                <p:spPr>
                  <a:xfrm>
                    <a:off x="5911087" y="741971"/>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土</a:t>
                    </a:r>
                    <a:endParaRPr kumimoji="1" lang="en-US" altLang="ja-JP" dirty="0">
                      <a:solidFill>
                        <a:schemeClr val="tx1"/>
                      </a:solidFill>
                    </a:endParaRPr>
                  </a:p>
                </p:txBody>
              </p:sp>
            </p:grpSp>
          </p:grpSp>
          <p:sp>
            <p:nvSpPr>
              <p:cNvPr id="61" name="テキスト ボックス 60">
                <a:extLst>
                  <a:ext uri="{FF2B5EF4-FFF2-40B4-BE49-F238E27FC236}">
                    <a16:creationId xmlns:a16="http://schemas.microsoft.com/office/drawing/2014/main" id="{A051A069-442B-5F4C-9C27-7CDD00396E5E}"/>
                  </a:ext>
                </a:extLst>
              </p:cNvPr>
              <p:cNvSpPr txBox="1"/>
              <p:nvPr/>
            </p:nvSpPr>
            <p:spPr>
              <a:xfrm>
                <a:off x="592607" y="7194724"/>
                <a:ext cx="5721785" cy="415498"/>
              </a:xfrm>
              <a:prstGeom prst="rect">
                <a:avLst/>
              </a:prstGeom>
              <a:noFill/>
            </p:spPr>
            <p:txBody>
              <a:bodyPr wrap="square" rtlCol="0">
                <a:spAutoFit/>
              </a:bodyPr>
              <a:lstStyle/>
              <a:p>
                <a:r>
                  <a:rPr lang="ja-JP" altLang="en-US" sz="1050">
                    <a:solidFill>
                      <a:srgbClr val="FF0000"/>
                    </a:solidFill>
                  </a:rPr>
                  <a:t>本質的に家庭的で堅実でこの傾向は強い。対人的には野心がありチャンスに強い。潜在意識にはリーダーシップが強く自分流な面を持つ。</a:t>
                </a:r>
                <a:endParaRPr lang="en-US" altLang="ja-JP" sz="1050" dirty="0">
                  <a:solidFill>
                    <a:srgbClr val="FF0000"/>
                  </a:solidFill>
                </a:endParaRPr>
              </a:p>
            </p:txBody>
          </p:sp>
        </p:grpSp>
        <p:sp>
          <p:nvSpPr>
            <p:cNvPr id="78" name="テキスト ボックス 77">
              <a:extLst>
                <a:ext uri="{FF2B5EF4-FFF2-40B4-BE49-F238E27FC236}">
                  <a16:creationId xmlns:a16="http://schemas.microsoft.com/office/drawing/2014/main" id="{83DD357B-327C-7F40-B1CA-F28F3502505F}"/>
                </a:ext>
              </a:extLst>
            </p:cNvPr>
            <p:cNvSpPr txBox="1"/>
            <p:nvPr/>
          </p:nvSpPr>
          <p:spPr>
            <a:xfrm>
              <a:off x="3352083" y="4544145"/>
              <a:ext cx="3262432" cy="338554"/>
            </a:xfrm>
            <a:prstGeom prst="rect">
              <a:avLst/>
            </a:prstGeom>
            <a:noFill/>
          </p:spPr>
          <p:txBody>
            <a:bodyPr wrap="none" rtlCol="0">
              <a:spAutoFit/>
            </a:bodyPr>
            <a:lstStyle/>
            <a:p>
              <a:r>
                <a:rPr lang="ja-JP" altLang="en-US" sz="1600"/>
                <a:t>（大吉・中吉・小吉・小凶・凶）</a:t>
              </a:r>
              <a:endParaRPr lang="en-US" altLang="ja-JP" sz="1600" dirty="0"/>
            </a:p>
          </p:txBody>
        </p:sp>
      </p:grpSp>
      <p:grpSp>
        <p:nvGrpSpPr>
          <p:cNvPr id="4" name="グループ化 3">
            <a:extLst>
              <a:ext uri="{FF2B5EF4-FFF2-40B4-BE49-F238E27FC236}">
                <a16:creationId xmlns:a16="http://schemas.microsoft.com/office/drawing/2014/main" id="{6AA7067C-8CAF-BA47-92B0-3A46D5C88D91}"/>
              </a:ext>
            </a:extLst>
          </p:cNvPr>
          <p:cNvGrpSpPr/>
          <p:nvPr/>
        </p:nvGrpSpPr>
        <p:grpSpPr>
          <a:xfrm>
            <a:off x="615445" y="7120477"/>
            <a:ext cx="6062088" cy="1959114"/>
            <a:chOff x="615445" y="7120477"/>
            <a:chExt cx="6062088" cy="1959114"/>
          </a:xfrm>
        </p:grpSpPr>
        <p:grpSp>
          <p:nvGrpSpPr>
            <p:cNvPr id="98" name="グループ化 97">
              <a:extLst>
                <a:ext uri="{FF2B5EF4-FFF2-40B4-BE49-F238E27FC236}">
                  <a16:creationId xmlns:a16="http://schemas.microsoft.com/office/drawing/2014/main" id="{4AC49448-B4C7-AD44-B0E2-0960C1063EC0}"/>
                </a:ext>
              </a:extLst>
            </p:cNvPr>
            <p:cNvGrpSpPr/>
            <p:nvPr/>
          </p:nvGrpSpPr>
          <p:grpSpPr>
            <a:xfrm>
              <a:off x="615445" y="7311257"/>
              <a:ext cx="5721786" cy="1768334"/>
              <a:chOff x="592606" y="8121416"/>
              <a:chExt cx="5721786" cy="1768334"/>
            </a:xfrm>
          </p:grpSpPr>
          <p:grpSp>
            <p:nvGrpSpPr>
              <p:cNvPr id="102" name="グループ化 101">
                <a:extLst>
                  <a:ext uri="{FF2B5EF4-FFF2-40B4-BE49-F238E27FC236}">
                    <a16:creationId xmlns:a16="http://schemas.microsoft.com/office/drawing/2014/main" id="{5609879B-6063-2B43-98C8-E7670F29DCC6}"/>
                  </a:ext>
                </a:extLst>
              </p:cNvPr>
              <p:cNvGrpSpPr/>
              <p:nvPr/>
            </p:nvGrpSpPr>
            <p:grpSpPr>
              <a:xfrm>
                <a:off x="617095" y="8121416"/>
                <a:ext cx="5697297" cy="1295717"/>
                <a:chOff x="654076" y="1397550"/>
                <a:chExt cx="5697297" cy="1295717"/>
              </a:xfrm>
            </p:grpSpPr>
            <p:grpSp>
              <p:nvGrpSpPr>
                <p:cNvPr id="103" name="グループ化 102">
                  <a:extLst>
                    <a:ext uri="{FF2B5EF4-FFF2-40B4-BE49-F238E27FC236}">
                      <a16:creationId xmlns:a16="http://schemas.microsoft.com/office/drawing/2014/main" id="{CF95612F-D7F6-7C48-9D72-1D5F422D41F0}"/>
                    </a:ext>
                  </a:extLst>
                </p:cNvPr>
                <p:cNvGrpSpPr/>
                <p:nvPr/>
              </p:nvGrpSpPr>
              <p:grpSpPr>
                <a:xfrm>
                  <a:off x="654076" y="1397550"/>
                  <a:ext cx="5697297" cy="1200329"/>
                  <a:chOff x="431653" y="1422539"/>
                  <a:chExt cx="5986852" cy="1200329"/>
                </a:xfrm>
              </p:grpSpPr>
              <p:sp>
                <p:nvSpPr>
                  <p:cNvPr id="109" name="テキスト ボックス 108">
                    <a:extLst>
                      <a:ext uri="{FF2B5EF4-FFF2-40B4-BE49-F238E27FC236}">
                        <a16:creationId xmlns:a16="http://schemas.microsoft.com/office/drawing/2014/main" id="{B6D59775-6A44-5040-9861-098CD12093D7}"/>
                      </a:ext>
                    </a:extLst>
                  </p:cNvPr>
                  <p:cNvSpPr txBox="1"/>
                  <p:nvPr/>
                </p:nvSpPr>
                <p:spPr>
                  <a:xfrm>
                    <a:off x="431653" y="1422539"/>
                    <a:ext cx="3399973" cy="1200329"/>
                  </a:xfrm>
                  <a:prstGeom prst="rect">
                    <a:avLst/>
                  </a:prstGeom>
                  <a:noFill/>
                </p:spPr>
                <p:txBody>
                  <a:bodyPr wrap="square" rtlCol="0">
                    <a:spAutoFit/>
                  </a:bodyPr>
                  <a:lstStyle/>
                  <a:p>
                    <a:r>
                      <a:rPr lang="ja-JP" altLang="en-US" sz="1200"/>
                      <a:t>◯　</a:t>
                    </a:r>
                    <a:r>
                      <a:rPr lang="en-US" altLang="ja-JP" sz="1200" dirty="0"/>
                      <a:t> 8</a:t>
                    </a:r>
                    <a:r>
                      <a:rPr lang="ja-JP" altLang="en-US" sz="1200"/>
                      <a:t>　△　</a:t>
                    </a:r>
                    <a:r>
                      <a:rPr lang="en-US" altLang="ja-JP" sz="1200" dirty="0"/>
                      <a:t>6</a:t>
                    </a:r>
                    <a:r>
                      <a:rPr lang="ja-JP" altLang="en-US" sz="1200"/>
                      <a:t>・</a:t>
                    </a:r>
                    <a:r>
                      <a:rPr lang="en-US" altLang="ja-JP" sz="1200" dirty="0"/>
                      <a:t>7</a:t>
                    </a:r>
                    <a:r>
                      <a:rPr lang="ja-JP" altLang="en-US" sz="1200"/>
                      <a:t>　</a:t>
                    </a:r>
                    <a:endParaRPr kumimoji="1" lang="en-US" altLang="ja-JP" sz="1200" dirty="0"/>
                  </a:p>
                  <a:p>
                    <a:endParaRPr lang="en-US" altLang="ja-JP" sz="1200" dirty="0"/>
                  </a:p>
                  <a:p>
                    <a:r>
                      <a:rPr lang="ja-JP" altLang="en-US" sz="1200"/>
                      <a:t>本命星：二黒土星（家庭・地道）</a:t>
                    </a:r>
                    <a:endParaRPr lang="en-US" altLang="ja-JP" sz="1200" dirty="0"/>
                  </a:p>
                  <a:p>
                    <a:r>
                      <a:rPr lang="ja-JP" altLang="en-US" sz="1200"/>
                      <a:t>月命星：九紫火星（頭脳・カリスマ）</a:t>
                    </a:r>
                    <a:endParaRPr lang="en-US" altLang="ja-JP" sz="1200" dirty="0"/>
                  </a:p>
                  <a:p>
                    <a:r>
                      <a:rPr lang="ja-JP" altLang="en-US" sz="1200"/>
                      <a:t>潜在意識：四緑木星（人気・体裁）</a:t>
                    </a:r>
                  </a:p>
                  <a:p>
                    <a:r>
                      <a:rPr lang="ja-JP" altLang="en-US" sz="1200"/>
                      <a:t>流れ：三碧木星（健康・明るさ）</a:t>
                    </a:r>
                    <a:endParaRPr lang="en-US" altLang="ja-JP" sz="1200" dirty="0"/>
                  </a:p>
                </p:txBody>
              </p:sp>
              <p:sp>
                <p:nvSpPr>
                  <p:cNvPr id="110" name="テキスト ボックス 109">
                    <a:extLst>
                      <a:ext uri="{FF2B5EF4-FFF2-40B4-BE49-F238E27FC236}">
                        <a16:creationId xmlns:a16="http://schemas.microsoft.com/office/drawing/2014/main" id="{0401C630-CAD7-FE46-AA40-267C2D611870}"/>
                      </a:ext>
                    </a:extLst>
                  </p:cNvPr>
                  <p:cNvSpPr txBox="1"/>
                  <p:nvPr/>
                </p:nvSpPr>
                <p:spPr>
                  <a:xfrm>
                    <a:off x="3997413" y="1661065"/>
                    <a:ext cx="2421092" cy="584775"/>
                  </a:xfrm>
                  <a:prstGeom prst="rect">
                    <a:avLst/>
                  </a:prstGeom>
                  <a:noFill/>
                </p:spPr>
                <p:txBody>
                  <a:bodyPr wrap="square" rtlCol="0">
                    <a:spAutoFit/>
                  </a:bodyPr>
                  <a:lstStyle/>
                  <a:p>
                    <a:r>
                      <a:rPr lang="en-US" altLang="ja-JP" sz="3200" b="1" dirty="0"/>
                      <a:t>2</a:t>
                    </a:r>
                    <a:r>
                      <a:rPr kumimoji="1" lang="ja-JP" altLang="en-US" sz="3200" b="1"/>
                      <a:t> </a:t>
                    </a:r>
                    <a:r>
                      <a:rPr lang="en-US" altLang="ja-JP" sz="3200" b="1" dirty="0"/>
                      <a:t>-</a:t>
                    </a:r>
                    <a:r>
                      <a:rPr kumimoji="1" lang="ja-JP" altLang="en-US" sz="3200" b="1"/>
                      <a:t> </a:t>
                    </a:r>
                    <a:r>
                      <a:rPr lang="en-US" altLang="ja-JP" sz="3200" b="1" dirty="0"/>
                      <a:t>9</a:t>
                    </a:r>
                    <a:r>
                      <a:rPr kumimoji="1" lang="ja-JP" altLang="en-US" sz="3200" b="1"/>
                      <a:t> </a:t>
                    </a:r>
                    <a:r>
                      <a:rPr lang="en-US" altLang="ja-JP" sz="3200" b="1" dirty="0"/>
                      <a:t>-</a:t>
                    </a:r>
                    <a:r>
                      <a:rPr kumimoji="1" lang="ja-JP" altLang="en-US" sz="3200" b="1"/>
                      <a:t> </a:t>
                    </a:r>
                    <a:r>
                      <a:rPr lang="en-US" altLang="ja-JP" sz="3200" b="1" dirty="0"/>
                      <a:t>4</a:t>
                    </a:r>
                    <a:r>
                      <a:rPr kumimoji="1" lang="en-US" altLang="ja-JP" sz="3200" b="1" dirty="0"/>
                      <a:t> - 3</a:t>
                    </a:r>
                    <a:endParaRPr kumimoji="1" lang="ja-JP" altLang="en-US" sz="3200" b="1"/>
                  </a:p>
                </p:txBody>
              </p:sp>
            </p:grpSp>
            <p:grpSp>
              <p:nvGrpSpPr>
                <p:cNvPr id="104" name="グループ化 103">
                  <a:extLst>
                    <a:ext uri="{FF2B5EF4-FFF2-40B4-BE49-F238E27FC236}">
                      <a16:creationId xmlns:a16="http://schemas.microsoft.com/office/drawing/2014/main" id="{F3783F7B-6DF8-8449-A63B-458D94D30D4C}"/>
                    </a:ext>
                  </a:extLst>
                </p:cNvPr>
                <p:cNvGrpSpPr/>
                <p:nvPr/>
              </p:nvGrpSpPr>
              <p:grpSpPr>
                <a:xfrm>
                  <a:off x="4065138" y="2306294"/>
                  <a:ext cx="1953665" cy="386973"/>
                  <a:chOff x="4334551" y="741336"/>
                  <a:chExt cx="1953665" cy="386973"/>
                </a:xfrm>
              </p:grpSpPr>
              <p:sp>
                <p:nvSpPr>
                  <p:cNvPr id="105" name="円/楕円 104">
                    <a:extLst>
                      <a:ext uri="{FF2B5EF4-FFF2-40B4-BE49-F238E27FC236}">
                        <a16:creationId xmlns:a16="http://schemas.microsoft.com/office/drawing/2014/main" id="{BCDA502D-63C5-CB48-B296-B5F72951CB29}"/>
                      </a:ext>
                    </a:extLst>
                  </p:cNvPr>
                  <p:cNvSpPr/>
                  <p:nvPr/>
                </p:nvSpPr>
                <p:spPr>
                  <a:xfrm>
                    <a:off x="5396248" y="741336"/>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木</a:t>
                    </a:r>
                    <a:endParaRPr kumimoji="1" lang="ja-JP" altLang="en-US">
                      <a:solidFill>
                        <a:schemeClr val="tx1"/>
                      </a:solidFill>
                    </a:endParaRPr>
                  </a:p>
                </p:txBody>
              </p:sp>
              <p:sp>
                <p:nvSpPr>
                  <p:cNvPr id="106" name="円/楕円 105">
                    <a:extLst>
                      <a:ext uri="{FF2B5EF4-FFF2-40B4-BE49-F238E27FC236}">
                        <a16:creationId xmlns:a16="http://schemas.microsoft.com/office/drawing/2014/main" id="{27995204-01C9-6141-8B57-F762646EF9B9}"/>
                      </a:ext>
                    </a:extLst>
                  </p:cNvPr>
                  <p:cNvSpPr/>
                  <p:nvPr/>
                </p:nvSpPr>
                <p:spPr>
                  <a:xfrm>
                    <a:off x="4334551" y="747309"/>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en-US" altLang="ja-JP" dirty="0">
                      <a:solidFill>
                        <a:schemeClr val="tx1"/>
                      </a:solidFill>
                    </a:endParaRPr>
                  </a:p>
                </p:txBody>
              </p:sp>
              <p:sp>
                <p:nvSpPr>
                  <p:cNvPr id="107" name="円/楕円 106">
                    <a:extLst>
                      <a:ext uri="{FF2B5EF4-FFF2-40B4-BE49-F238E27FC236}">
                        <a16:creationId xmlns:a16="http://schemas.microsoft.com/office/drawing/2014/main" id="{9A1D9145-D2F4-0641-8221-67396DAC5ED1}"/>
                      </a:ext>
                    </a:extLst>
                  </p:cNvPr>
                  <p:cNvSpPr/>
                  <p:nvPr/>
                </p:nvSpPr>
                <p:spPr>
                  <a:xfrm>
                    <a:off x="4869447" y="741336"/>
                    <a:ext cx="377129" cy="381000"/>
                  </a:xfrm>
                  <a:prstGeom prst="ellipse">
                    <a:avLst/>
                  </a:prstGeom>
                  <a:solidFill>
                    <a:srgbClr val="FEE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火</a:t>
                    </a:r>
                  </a:p>
                </p:txBody>
              </p:sp>
              <p:sp>
                <p:nvSpPr>
                  <p:cNvPr id="108" name="円/楕円 107">
                    <a:extLst>
                      <a:ext uri="{FF2B5EF4-FFF2-40B4-BE49-F238E27FC236}">
                        <a16:creationId xmlns:a16="http://schemas.microsoft.com/office/drawing/2014/main" id="{CB615BC7-64A5-294B-A43D-3EEAB5AA0F85}"/>
                      </a:ext>
                    </a:extLst>
                  </p:cNvPr>
                  <p:cNvSpPr/>
                  <p:nvPr/>
                </p:nvSpPr>
                <p:spPr>
                  <a:xfrm>
                    <a:off x="5911087" y="741971"/>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木</a:t>
                    </a:r>
                    <a:endParaRPr kumimoji="1" lang="en-US" altLang="ja-JP" dirty="0">
                      <a:solidFill>
                        <a:schemeClr val="tx1"/>
                      </a:solidFill>
                    </a:endParaRPr>
                  </a:p>
                </p:txBody>
              </p:sp>
            </p:grpSp>
          </p:grpSp>
          <p:sp>
            <p:nvSpPr>
              <p:cNvPr id="100" name="テキスト ボックス 99">
                <a:extLst>
                  <a:ext uri="{FF2B5EF4-FFF2-40B4-BE49-F238E27FC236}">
                    <a16:creationId xmlns:a16="http://schemas.microsoft.com/office/drawing/2014/main" id="{5963B735-C0D4-A040-AAB7-DC26E7510F78}"/>
                  </a:ext>
                </a:extLst>
              </p:cNvPr>
              <p:cNvSpPr txBox="1"/>
              <p:nvPr/>
            </p:nvSpPr>
            <p:spPr>
              <a:xfrm>
                <a:off x="592606" y="9474252"/>
                <a:ext cx="5721785" cy="415498"/>
              </a:xfrm>
              <a:prstGeom prst="rect">
                <a:avLst/>
              </a:prstGeom>
              <a:noFill/>
            </p:spPr>
            <p:txBody>
              <a:bodyPr wrap="square" rtlCol="0">
                <a:spAutoFit/>
              </a:bodyPr>
              <a:lstStyle/>
              <a:p>
                <a:r>
                  <a:rPr lang="ja-JP" altLang="en-US" sz="1050">
                    <a:solidFill>
                      <a:srgbClr val="FF0000"/>
                    </a:solidFill>
                  </a:rPr>
                  <a:t>本質的に家庭的で堅実。対人的には頭脳明晰で強い信念を持つ。潜在意識には人当たりが良く常識的な面もある。明るく前向き。実家とのご縁は強く長男的な役割を求められる。</a:t>
                </a:r>
              </a:p>
            </p:txBody>
          </p:sp>
        </p:grpSp>
        <p:sp>
          <p:nvSpPr>
            <p:cNvPr id="79" name="テキスト ボックス 78">
              <a:extLst>
                <a:ext uri="{FF2B5EF4-FFF2-40B4-BE49-F238E27FC236}">
                  <a16:creationId xmlns:a16="http://schemas.microsoft.com/office/drawing/2014/main" id="{A995DD7D-76E2-7444-9BF9-1FFCAD003AEF}"/>
                </a:ext>
              </a:extLst>
            </p:cNvPr>
            <p:cNvSpPr txBox="1"/>
            <p:nvPr/>
          </p:nvSpPr>
          <p:spPr>
            <a:xfrm>
              <a:off x="3415101" y="7120477"/>
              <a:ext cx="3262432" cy="338554"/>
            </a:xfrm>
            <a:prstGeom prst="rect">
              <a:avLst/>
            </a:prstGeom>
            <a:noFill/>
          </p:spPr>
          <p:txBody>
            <a:bodyPr wrap="none" rtlCol="0">
              <a:spAutoFit/>
            </a:bodyPr>
            <a:lstStyle/>
            <a:p>
              <a:r>
                <a:rPr lang="ja-JP" altLang="en-US" sz="1600"/>
                <a:t>（大吉・中吉・小吉・小凶・凶）</a:t>
              </a:r>
              <a:endParaRPr lang="en-US" altLang="ja-JP" sz="1600" dirty="0"/>
            </a:p>
          </p:txBody>
        </p:sp>
      </p:grpSp>
    </p:spTree>
    <p:extLst>
      <p:ext uri="{BB962C8B-B14F-4D97-AF65-F5344CB8AC3E}">
        <p14:creationId xmlns:p14="http://schemas.microsoft.com/office/powerpoint/2010/main" val="17419664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テキスト ボックス 56">
            <a:extLst>
              <a:ext uri="{FF2B5EF4-FFF2-40B4-BE49-F238E27FC236}">
                <a16:creationId xmlns:a16="http://schemas.microsoft.com/office/drawing/2014/main" id="{D307B5D9-92A4-A145-9455-AC4B5E142509}"/>
              </a:ext>
            </a:extLst>
          </p:cNvPr>
          <p:cNvSpPr txBox="1"/>
          <p:nvPr/>
        </p:nvSpPr>
        <p:spPr>
          <a:xfrm>
            <a:off x="634838" y="331424"/>
            <a:ext cx="6223162" cy="584775"/>
          </a:xfrm>
          <a:prstGeom prst="rect">
            <a:avLst/>
          </a:prstGeom>
          <a:noFill/>
        </p:spPr>
        <p:txBody>
          <a:bodyPr wrap="square" rtlCol="0">
            <a:spAutoFit/>
          </a:bodyPr>
          <a:lstStyle/>
          <a:p>
            <a:r>
              <a:rPr lang="ja-JP" altLang="en-US" sz="3200" b="1"/>
              <a:t>三碧木星</a:t>
            </a:r>
            <a:r>
              <a:rPr lang="ja-JP" altLang="en-US" sz="2000" b="1"/>
              <a:t>（さんぺきもくせい）</a:t>
            </a:r>
            <a:endParaRPr kumimoji="1" lang="ja-JP" altLang="en-US" sz="2000" b="1"/>
          </a:p>
        </p:txBody>
      </p:sp>
      <p:sp>
        <p:nvSpPr>
          <p:cNvPr id="67" name="テキスト ボックス 66">
            <a:extLst>
              <a:ext uri="{FF2B5EF4-FFF2-40B4-BE49-F238E27FC236}">
                <a16:creationId xmlns:a16="http://schemas.microsoft.com/office/drawing/2014/main" id="{1A746BA7-E912-9B4A-8C87-79F664D042CF}"/>
              </a:ext>
            </a:extLst>
          </p:cNvPr>
          <p:cNvSpPr txBox="1"/>
          <p:nvPr/>
        </p:nvSpPr>
        <p:spPr>
          <a:xfrm>
            <a:off x="5266220" y="152303"/>
            <a:ext cx="1460656" cy="253916"/>
          </a:xfrm>
          <a:prstGeom prst="rect">
            <a:avLst/>
          </a:prstGeom>
          <a:noFill/>
        </p:spPr>
        <p:txBody>
          <a:bodyPr wrap="none" rtlCol="0">
            <a:spAutoFit/>
          </a:bodyPr>
          <a:lstStyle/>
          <a:p>
            <a:r>
              <a:rPr kumimoji="1" lang="ja-JP" altLang="en-US" sz="1050"/>
              <a:t>九星氣学 </a:t>
            </a:r>
            <a:r>
              <a:rPr kumimoji="1" lang="en-US" altLang="ja-JP" sz="1050" dirty="0"/>
              <a:t>81</a:t>
            </a:r>
            <a:r>
              <a:rPr kumimoji="1" lang="ja-JP" altLang="en-US" sz="1050"/>
              <a:t> 性格一覧</a:t>
            </a:r>
          </a:p>
        </p:txBody>
      </p:sp>
      <p:sp>
        <p:nvSpPr>
          <p:cNvPr id="81" name="スライド番号プレースホルダー 3">
            <a:extLst>
              <a:ext uri="{FF2B5EF4-FFF2-40B4-BE49-F238E27FC236}">
                <a16:creationId xmlns:a16="http://schemas.microsoft.com/office/drawing/2014/main" id="{B38EFEF1-BA4A-9647-A3E9-F08FB0BFF6B3}"/>
              </a:ext>
            </a:extLst>
          </p:cNvPr>
          <p:cNvSpPr>
            <a:spLocks noGrp="1"/>
          </p:cNvSpPr>
          <p:nvPr>
            <p:ph type="sldNum" sz="quarter" idx="12"/>
          </p:nvPr>
        </p:nvSpPr>
        <p:spPr>
          <a:xfrm>
            <a:off x="4843463" y="9181397"/>
            <a:ext cx="1543050" cy="527403"/>
          </a:xfrm>
        </p:spPr>
        <p:txBody>
          <a:bodyPr/>
          <a:lstStyle/>
          <a:p>
            <a:fld id="{1D026AE3-2BCD-4743-B55E-347788B72823}" type="slidenum">
              <a:rPr kumimoji="1" lang="ja-JP" altLang="en-US" smtClean="0"/>
              <a:t>7</a:t>
            </a:fld>
            <a:endParaRPr kumimoji="1" lang="ja-JP" altLang="en-US"/>
          </a:p>
        </p:txBody>
      </p:sp>
      <p:grpSp>
        <p:nvGrpSpPr>
          <p:cNvPr id="2" name="グループ化 1">
            <a:extLst>
              <a:ext uri="{FF2B5EF4-FFF2-40B4-BE49-F238E27FC236}">
                <a16:creationId xmlns:a16="http://schemas.microsoft.com/office/drawing/2014/main" id="{E6F08C8F-215A-034E-9339-F7FF35491F29}"/>
              </a:ext>
            </a:extLst>
          </p:cNvPr>
          <p:cNvGrpSpPr/>
          <p:nvPr/>
        </p:nvGrpSpPr>
        <p:grpSpPr>
          <a:xfrm>
            <a:off x="490567" y="1894465"/>
            <a:ext cx="6051958" cy="1938815"/>
            <a:chOff x="490567" y="1894465"/>
            <a:chExt cx="6051958" cy="1938815"/>
          </a:xfrm>
        </p:grpSpPr>
        <p:grpSp>
          <p:nvGrpSpPr>
            <p:cNvPr id="6" name="グループ化 5">
              <a:extLst>
                <a:ext uri="{FF2B5EF4-FFF2-40B4-BE49-F238E27FC236}">
                  <a16:creationId xmlns:a16="http://schemas.microsoft.com/office/drawing/2014/main" id="{9B18B424-86DC-E743-816D-881C531F5C72}"/>
                </a:ext>
              </a:extLst>
            </p:cNvPr>
            <p:cNvGrpSpPr/>
            <p:nvPr/>
          </p:nvGrpSpPr>
          <p:grpSpPr>
            <a:xfrm>
              <a:off x="490567" y="2065864"/>
              <a:ext cx="5808041" cy="1767416"/>
              <a:chOff x="525649" y="3508104"/>
              <a:chExt cx="5808041" cy="1767416"/>
            </a:xfrm>
          </p:grpSpPr>
          <p:grpSp>
            <p:nvGrpSpPr>
              <p:cNvPr id="38" name="グループ化 37">
                <a:extLst>
                  <a:ext uri="{FF2B5EF4-FFF2-40B4-BE49-F238E27FC236}">
                    <a16:creationId xmlns:a16="http://schemas.microsoft.com/office/drawing/2014/main" id="{4A9E80B9-ECD5-AF4F-A081-875980408B72}"/>
                  </a:ext>
                </a:extLst>
              </p:cNvPr>
              <p:cNvGrpSpPr/>
              <p:nvPr/>
            </p:nvGrpSpPr>
            <p:grpSpPr>
              <a:xfrm>
                <a:off x="525649" y="3508104"/>
                <a:ext cx="5697297" cy="1239455"/>
                <a:chOff x="654076" y="1397550"/>
                <a:chExt cx="5697297" cy="1239455"/>
              </a:xfrm>
            </p:grpSpPr>
            <p:grpSp>
              <p:nvGrpSpPr>
                <p:cNvPr id="39" name="グループ化 38">
                  <a:extLst>
                    <a:ext uri="{FF2B5EF4-FFF2-40B4-BE49-F238E27FC236}">
                      <a16:creationId xmlns:a16="http://schemas.microsoft.com/office/drawing/2014/main" id="{E3AAC5ED-24CB-5848-A146-8A4EB39803DD}"/>
                    </a:ext>
                  </a:extLst>
                </p:cNvPr>
                <p:cNvGrpSpPr/>
                <p:nvPr/>
              </p:nvGrpSpPr>
              <p:grpSpPr>
                <a:xfrm>
                  <a:off x="654076" y="1397550"/>
                  <a:ext cx="5697297" cy="1200329"/>
                  <a:chOff x="431653" y="1422539"/>
                  <a:chExt cx="5986852" cy="1200329"/>
                </a:xfrm>
              </p:grpSpPr>
              <p:sp>
                <p:nvSpPr>
                  <p:cNvPr id="55" name="テキスト ボックス 54">
                    <a:extLst>
                      <a:ext uri="{FF2B5EF4-FFF2-40B4-BE49-F238E27FC236}">
                        <a16:creationId xmlns:a16="http://schemas.microsoft.com/office/drawing/2014/main" id="{0DB7D863-1116-D546-96D2-6E0E39820D2C}"/>
                      </a:ext>
                    </a:extLst>
                  </p:cNvPr>
                  <p:cNvSpPr txBox="1"/>
                  <p:nvPr/>
                </p:nvSpPr>
                <p:spPr>
                  <a:xfrm>
                    <a:off x="431653" y="1422539"/>
                    <a:ext cx="3411656" cy="1200329"/>
                  </a:xfrm>
                  <a:prstGeom prst="rect">
                    <a:avLst/>
                  </a:prstGeom>
                  <a:noFill/>
                </p:spPr>
                <p:txBody>
                  <a:bodyPr wrap="square" rtlCol="0">
                    <a:spAutoFit/>
                  </a:bodyPr>
                  <a:lstStyle/>
                  <a:p>
                    <a:r>
                      <a:rPr lang="ja-JP" altLang="en-US" sz="1200"/>
                      <a:t>◯　</a:t>
                    </a:r>
                    <a:r>
                      <a:rPr lang="en-US" altLang="ja-JP" sz="1200" dirty="0"/>
                      <a:t> 4</a:t>
                    </a:r>
                    <a:r>
                      <a:rPr lang="ja-JP" altLang="en-US" sz="1200"/>
                      <a:t>　△　</a:t>
                    </a:r>
                    <a:r>
                      <a:rPr lang="en-US" altLang="ja-JP" sz="1200" dirty="0"/>
                      <a:t>9</a:t>
                    </a:r>
                    <a:r>
                      <a:rPr lang="ja-JP" altLang="en-US" sz="1200"/>
                      <a:t>　</a:t>
                    </a:r>
                    <a:endParaRPr kumimoji="1" lang="en-US" altLang="ja-JP" sz="1200" dirty="0"/>
                  </a:p>
                  <a:p>
                    <a:endParaRPr lang="en-US" altLang="ja-JP" sz="1200" dirty="0"/>
                  </a:p>
                  <a:p>
                    <a:r>
                      <a:rPr lang="ja-JP" altLang="en-US" sz="1200"/>
                      <a:t>本命星：三碧木星（健康・明るさ）</a:t>
                    </a:r>
                    <a:endParaRPr kumimoji="1" lang="en-US" altLang="ja-JP" sz="1200" dirty="0"/>
                  </a:p>
                  <a:p>
                    <a:r>
                      <a:rPr lang="ja-JP" altLang="en-US" sz="1200"/>
                      <a:t>月命星：一白水星（人情・アイデア）</a:t>
                    </a:r>
                    <a:endParaRPr lang="en-US" altLang="ja-JP" sz="1200" dirty="0"/>
                  </a:p>
                  <a:p>
                    <a:r>
                      <a:rPr lang="ja-JP" altLang="en-US" sz="1200"/>
                      <a:t>潜在意識：五黄土星（支配・リーダー）</a:t>
                    </a:r>
                    <a:endParaRPr kumimoji="1" lang="en-US" altLang="ja-JP" sz="1200" dirty="0"/>
                  </a:p>
                  <a:p>
                    <a:r>
                      <a:rPr lang="ja-JP" altLang="en-US" sz="1200"/>
                      <a:t>流れ：三碧木星（健康・明るさ）</a:t>
                    </a:r>
                    <a:endParaRPr lang="en-US" altLang="ja-JP" sz="1200" dirty="0"/>
                  </a:p>
                </p:txBody>
              </p:sp>
              <p:sp>
                <p:nvSpPr>
                  <p:cNvPr id="56" name="テキスト ボックス 55">
                    <a:extLst>
                      <a:ext uri="{FF2B5EF4-FFF2-40B4-BE49-F238E27FC236}">
                        <a16:creationId xmlns:a16="http://schemas.microsoft.com/office/drawing/2014/main" id="{721262B5-075C-4D49-A032-88AC55A5F585}"/>
                      </a:ext>
                    </a:extLst>
                  </p:cNvPr>
                  <p:cNvSpPr txBox="1"/>
                  <p:nvPr/>
                </p:nvSpPr>
                <p:spPr>
                  <a:xfrm>
                    <a:off x="3997413" y="1661065"/>
                    <a:ext cx="2421092" cy="584775"/>
                  </a:xfrm>
                  <a:prstGeom prst="rect">
                    <a:avLst/>
                  </a:prstGeom>
                  <a:noFill/>
                </p:spPr>
                <p:txBody>
                  <a:bodyPr wrap="square" rtlCol="0">
                    <a:spAutoFit/>
                  </a:bodyPr>
                  <a:lstStyle/>
                  <a:p>
                    <a:r>
                      <a:rPr kumimoji="1" lang="en-US" altLang="ja-JP" sz="3200" b="1" dirty="0"/>
                      <a:t>3</a:t>
                    </a:r>
                    <a:r>
                      <a:rPr kumimoji="1" lang="ja-JP" altLang="en-US" sz="3200" b="1"/>
                      <a:t> </a:t>
                    </a:r>
                    <a:r>
                      <a:rPr lang="en-US" altLang="ja-JP" sz="3200" b="1" dirty="0"/>
                      <a:t>-</a:t>
                    </a:r>
                    <a:r>
                      <a:rPr kumimoji="1" lang="ja-JP" altLang="en-US" sz="3200" b="1"/>
                      <a:t> </a:t>
                    </a:r>
                    <a:r>
                      <a:rPr kumimoji="1" lang="en-US" altLang="ja-JP" sz="3200" b="1" dirty="0"/>
                      <a:t>1</a:t>
                    </a:r>
                    <a:r>
                      <a:rPr kumimoji="1" lang="ja-JP" altLang="en-US" sz="3200" b="1"/>
                      <a:t> </a:t>
                    </a:r>
                    <a:r>
                      <a:rPr lang="en-US" altLang="ja-JP" sz="3200" b="1" dirty="0"/>
                      <a:t>-</a:t>
                    </a:r>
                    <a:r>
                      <a:rPr kumimoji="1" lang="ja-JP" altLang="en-US" sz="3200" b="1"/>
                      <a:t> </a:t>
                    </a:r>
                    <a:r>
                      <a:rPr kumimoji="1" lang="en-US" altLang="ja-JP" sz="3200" b="1" dirty="0"/>
                      <a:t>5 - 3</a:t>
                    </a:r>
                    <a:endParaRPr kumimoji="1" lang="ja-JP" altLang="en-US" sz="3200" b="1"/>
                  </a:p>
                </p:txBody>
              </p:sp>
            </p:grpSp>
            <p:grpSp>
              <p:nvGrpSpPr>
                <p:cNvPr id="45" name="グループ化 44">
                  <a:extLst>
                    <a:ext uri="{FF2B5EF4-FFF2-40B4-BE49-F238E27FC236}">
                      <a16:creationId xmlns:a16="http://schemas.microsoft.com/office/drawing/2014/main" id="{D4975F2C-0796-4647-8BC5-9578F7B945A2}"/>
                    </a:ext>
                  </a:extLst>
                </p:cNvPr>
                <p:cNvGrpSpPr/>
                <p:nvPr/>
              </p:nvGrpSpPr>
              <p:grpSpPr>
                <a:xfrm>
                  <a:off x="4066897" y="2247583"/>
                  <a:ext cx="1859944" cy="389422"/>
                  <a:chOff x="4060543" y="2223685"/>
                  <a:chExt cx="1859944" cy="389422"/>
                </a:xfrm>
              </p:grpSpPr>
              <p:sp>
                <p:nvSpPr>
                  <p:cNvPr id="46" name="円/楕円 45">
                    <a:extLst>
                      <a:ext uri="{FF2B5EF4-FFF2-40B4-BE49-F238E27FC236}">
                        <a16:creationId xmlns:a16="http://schemas.microsoft.com/office/drawing/2014/main" id="{8A0B068F-1D15-C743-A0AF-5CF04E629522}"/>
                      </a:ext>
                    </a:extLst>
                  </p:cNvPr>
                  <p:cNvSpPr/>
                  <p:nvPr/>
                </p:nvSpPr>
                <p:spPr>
                  <a:xfrm>
                    <a:off x="4545580" y="2223685"/>
                    <a:ext cx="377129" cy="381000"/>
                  </a:xfrm>
                  <a:prstGeom prst="ellips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水</a:t>
                    </a:r>
                  </a:p>
                </p:txBody>
              </p:sp>
              <p:sp>
                <p:nvSpPr>
                  <p:cNvPr id="47" name="円/楕円 46">
                    <a:extLst>
                      <a:ext uri="{FF2B5EF4-FFF2-40B4-BE49-F238E27FC236}">
                        <a16:creationId xmlns:a16="http://schemas.microsoft.com/office/drawing/2014/main" id="{69711E4F-491C-9941-ACE0-68F2294DEB82}"/>
                      </a:ext>
                    </a:extLst>
                  </p:cNvPr>
                  <p:cNvSpPr/>
                  <p:nvPr/>
                </p:nvSpPr>
                <p:spPr>
                  <a:xfrm>
                    <a:off x="4060543" y="2223685"/>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木</a:t>
                    </a:r>
                    <a:endParaRPr kumimoji="1" lang="ja-JP" altLang="en-US">
                      <a:solidFill>
                        <a:schemeClr val="tx1"/>
                      </a:solidFill>
                    </a:endParaRPr>
                  </a:p>
                </p:txBody>
              </p:sp>
              <p:sp>
                <p:nvSpPr>
                  <p:cNvPr id="49" name="円/楕円 48">
                    <a:extLst>
                      <a:ext uri="{FF2B5EF4-FFF2-40B4-BE49-F238E27FC236}">
                        <a16:creationId xmlns:a16="http://schemas.microsoft.com/office/drawing/2014/main" id="{12DBB0BB-E99F-894F-B7CB-6853C8915B2E}"/>
                      </a:ext>
                    </a:extLst>
                  </p:cNvPr>
                  <p:cNvSpPr/>
                  <p:nvPr/>
                </p:nvSpPr>
                <p:spPr>
                  <a:xfrm>
                    <a:off x="5069358" y="2232107"/>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ja-JP" altLang="en-US">
                      <a:solidFill>
                        <a:schemeClr val="tx1"/>
                      </a:solidFill>
                    </a:endParaRPr>
                  </a:p>
                </p:txBody>
              </p:sp>
              <p:sp>
                <p:nvSpPr>
                  <p:cNvPr id="50" name="円/楕円 49">
                    <a:extLst>
                      <a:ext uri="{FF2B5EF4-FFF2-40B4-BE49-F238E27FC236}">
                        <a16:creationId xmlns:a16="http://schemas.microsoft.com/office/drawing/2014/main" id="{0533BF57-BE8E-EC4E-973F-EB0255EA5F10}"/>
                      </a:ext>
                    </a:extLst>
                  </p:cNvPr>
                  <p:cNvSpPr/>
                  <p:nvPr/>
                </p:nvSpPr>
                <p:spPr>
                  <a:xfrm>
                    <a:off x="5543358" y="2232107"/>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木</a:t>
                    </a:r>
                  </a:p>
                </p:txBody>
              </p:sp>
            </p:grpSp>
          </p:grpSp>
          <p:sp>
            <p:nvSpPr>
              <p:cNvPr id="62" name="テキスト ボックス 61">
                <a:extLst>
                  <a:ext uri="{FF2B5EF4-FFF2-40B4-BE49-F238E27FC236}">
                    <a16:creationId xmlns:a16="http://schemas.microsoft.com/office/drawing/2014/main" id="{717D6A47-2BAE-5F47-B2CE-42FDF981B212}"/>
                  </a:ext>
                </a:extLst>
              </p:cNvPr>
              <p:cNvSpPr txBox="1"/>
              <p:nvPr/>
            </p:nvSpPr>
            <p:spPr>
              <a:xfrm>
                <a:off x="611905" y="4860022"/>
                <a:ext cx="5721785" cy="415498"/>
              </a:xfrm>
              <a:prstGeom prst="rect">
                <a:avLst/>
              </a:prstGeom>
              <a:noFill/>
            </p:spPr>
            <p:txBody>
              <a:bodyPr wrap="square" rtlCol="0">
                <a:spAutoFit/>
              </a:bodyPr>
              <a:lstStyle/>
              <a:p>
                <a:r>
                  <a:rPr lang="ja-JP" altLang="en-US" sz="1050">
                    <a:solidFill>
                      <a:srgbClr val="FF0000"/>
                    </a:solidFill>
                  </a:rPr>
                  <a:t>本質的に明るく前向きでその傾向は強い。対人的には人情に厚く人に優しい。潜在意識にはリーダーシップが強く自分流な面を持つ。実家とのご縁は強く長男的な役割を求められる。</a:t>
                </a:r>
                <a:endParaRPr lang="en-US" altLang="ja-JP" sz="1050" dirty="0">
                  <a:solidFill>
                    <a:srgbClr val="FF0000"/>
                  </a:solidFill>
                </a:endParaRPr>
              </a:p>
            </p:txBody>
          </p:sp>
        </p:grpSp>
        <p:sp>
          <p:nvSpPr>
            <p:cNvPr id="82" name="テキスト ボックス 81">
              <a:extLst>
                <a:ext uri="{FF2B5EF4-FFF2-40B4-BE49-F238E27FC236}">
                  <a16:creationId xmlns:a16="http://schemas.microsoft.com/office/drawing/2014/main" id="{3BB64D97-3D0B-DB45-8FC7-29D212D8D495}"/>
                </a:ext>
              </a:extLst>
            </p:cNvPr>
            <p:cNvSpPr txBox="1"/>
            <p:nvPr/>
          </p:nvSpPr>
          <p:spPr>
            <a:xfrm>
              <a:off x="3280093" y="1894465"/>
              <a:ext cx="3262432" cy="338554"/>
            </a:xfrm>
            <a:prstGeom prst="rect">
              <a:avLst/>
            </a:prstGeom>
            <a:noFill/>
          </p:spPr>
          <p:txBody>
            <a:bodyPr wrap="none" rtlCol="0">
              <a:spAutoFit/>
            </a:bodyPr>
            <a:lstStyle/>
            <a:p>
              <a:r>
                <a:rPr lang="ja-JP" altLang="en-US" sz="1600"/>
                <a:t>（大吉・中吉・小吉・小凶・凶）</a:t>
              </a:r>
              <a:endParaRPr lang="en-US" altLang="ja-JP" sz="1600" dirty="0"/>
            </a:p>
          </p:txBody>
        </p:sp>
      </p:grpSp>
      <p:grpSp>
        <p:nvGrpSpPr>
          <p:cNvPr id="3" name="グループ化 2">
            <a:extLst>
              <a:ext uri="{FF2B5EF4-FFF2-40B4-BE49-F238E27FC236}">
                <a16:creationId xmlns:a16="http://schemas.microsoft.com/office/drawing/2014/main" id="{F9186F5C-DC1C-BB4E-B47A-7AF5CBCE84D6}"/>
              </a:ext>
            </a:extLst>
          </p:cNvPr>
          <p:cNvGrpSpPr/>
          <p:nvPr/>
        </p:nvGrpSpPr>
        <p:grpSpPr>
          <a:xfrm>
            <a:off x="564788" y="4544145"/>
            <a:ext cx="6049727" cy="1879225"/>
            <a:chOff x="564788" y="4544145"/>
            <a:chExt cx="6049727" cy="1879225"/>
          </a:xfrm>
        </p:grpSpPr>
        <p:grpSp>
          <p:nvGrpSpPr>
            <p:cNvPr id="4" name="グループ化 3">
              <a:extLst>
                <a:ext uri="{FF2B5EF4-FFF2-40B4-BE49-F238E27FC236}">
                  <a16:creationId xmlns:a16="http://schemas.microsoft.com/office/drawing/2014/main" id="{A8238B29-C9D1-AC4C-8B30-0B661D9AE072}"/>
                </a:ext>
              </a:extLst>
            </p:cNvPr>
            <p:cNvGrpSpPr/>
            <p:nvPr/>
          </p:nvGrpSpPr>
          <p:grpSpPr>
            <a:xfrm>
              <a:off x="564788" y="4672320"/>
              <a:ext cx="5728423" cy="1751050"/>
              <a:chOff x="563275" y="5579949"/>
              <a:chExt cx="5728423" cy="1751050"/>
            </a:xfrm>
          </p:grpSpPr>
          <p:grpSp>
            <p:nvGrpSpPr>
              <p:cNvPr id="73" name="グループ化 72">
                <a:extLst>
                  <a:ext uri="{FF2B5EF4-FFF2-40B4-BE49-F238E27FC236}">
                    <a16:creationId xmlns:a16="http://schemas.microsoft.com/office/drawing/2014/main" id="{F72A0837-AA97-E849-BB22-276008F830C8}"/>
                  </a:ext>
                </a:extLst>
              </p:cNvPr>
              <p:cNvGrpSpPr/>
              <p:nvPr/>
            </p:nvGrpSpPr>
            <p:grpSpPr>
              <a:xfrm>
                <a:off x="563275" y="5579949"/>
                <a:ext cx="5697296" cy="1294493"/>
                <a:chOff x="654077" y="1397550"/>
                <a:chExt cx="5697296" cy="1294493"/>
              </a:xfrm>
            </p:grpSpPr>
            <p:grpSp>
              <p:nvGrpSpPr>
                <p:cNvPr id="74" name="グループ化 73">
                  <a:extLst>
                    <a:ext uri="{FF2B5EF4-FFF2-40B4-BE49-F238E27FC236}">
                      <a16:creationId xmlns:a16="http://schemas.microsoft.com/office/drawing/2014/main" id="{6C337C75-AC80-304E-89D8-2B62B7B495E5}"/>
                    </a:ext>
                  </a:extLst>
                </p:cNvPr>
                <p:cNvGrpSpPr/>
                <p:nvPr/>
              </p:nvGrpSpPr>
              <p:grpSpPr>
                <a:xfrm>
                  <a:off x="654077" y="1397550"/>
                  <a:ext cx="5697296" cy="1200329"/>
                  <a:chOff x="431654" y="1422539"/>
                  <a:chExt cx="5986851" cy="1200329"/>
                </a:xfrm>
              </p:grpSpPr>
              <p:sp>
                <p:nvSpPr>
                  <p:cNvPr id="89" name="テキスト ボックス 88">
                    <a:extLst>
                      <a:ext uri="{FF2B5EF4-FFF2-40B4-BE49-F238E27FC236}">
                        <a16:creationId xmlns:a16="http://schemas.microsoft.com/office/drawing/2014/main" id="{DB280D09-5CD8-3641-8EA7-D09B96D296E1}"/>
                      </a:ext>
                    </a:extLst>
                  </p:cNvPr>
                  <p:cNvSpPr txBox="1"/>
                  <p:nvPr/>
                </p:nvSpPr>
                <p:spPr>
                  <a:xfrm>
                    <a:off x="431654" y="1422539"/>
                    <a:ext cx="2867600" cy="1200329"/>
                  </a:xfrm>
                  <a:prstGeom prst="rect">
                    <a:avLst/>
                  </a:prstGeom>
                  <a:noFill/>
                </p:spPr>
                <p:txBody>
                  <a:bodyPr wrap="square" rtlCol="0">
                    <a:spAutoFit/>
                  </a:bodyPr>
                  <a:lstStyle/>
                  <a:p>
                    <a:r>
                      <a:rPr lang="ja-JP" altLang="en-US" sz="1200"/>
                      <a:t>◯　</a:t>
                    </a:r>
                    <a:r>
                      <a:rPr lang="en-US" altLang="ja-JP" sz="1200" dirty="0"/>
                      <a:t> 9</a:t>
                    </a:r>
                    <a:r>
                      <a:rPr lang="ja-JP" altLang="en-US" sz="1200"/>
                      <a:t>　△　</a:t>
                    </a:r>
                    <a:r>
                      <a:rPr lang="en-US" altLang="ja-JP" sz="1200" dirty="0"/>
                      <a:t>4</a:t>
                    </a:r>
                    <a:r>
                      <a:rPr lang="ja-JP" altLang="en-US" sz="1200"/>
                      <a:t>・</a:t>
                    </a:r>
                    <a:r>
                      <a:rPr lang="en-US" altLang="ja-JP" sz="1200" dirty="0"/>
                      <a:t>1</a:t>
                    </a:r>
                    <a:r>
                      <a:rPr lang="ja-JP" altLang="en-US" sz="1200"/>
                      <a:t>　</a:t>
                    </a:r>
                    <a:endParaRPr kumimoji="1" lang="en-US" altLang="ja-JP" sz="1200" dirty="0"/>
                  </a:p>
                  <a:p>
                    <a:endParaRPr lang="en-US" altLang="ja-JP" sz="1200" dirty="0"/>
                  </a:p>
                  <a:p>
                    <a:r>
                      <a:rPr lang="ja-JP" altLang="en-US" sz="1200"/>
                      <a:t>本命星：三碧木星（健康・明るさ）</a:t>
                    </a:r>
                    <a:endParaRPr kumimoji="1" lang="en-US" altLang="ja-JP" sz="1200" dirty="0"/>
                  </a:p>
                  <a:p>
                    <a:r>
                      <a:rPr lang="ja-JP" altLang="en-US" sz="1200"/>
                      <a:t>月命星：二黒土星（家庭・地道）</a:t>
                    </a:r>
                    <a:endParaRPr lang="en-US" altLang="ja-JP" sz="1200" dirty="0"/>
                  </a:p>
                  <a:p>
                    <a:r>
                      <a:rPr lang="ja-JP" altLang="en-US" sz="1200"/>
                      <a:t>潜在意識：四緑木星（人気・体裁）</a:t>
                    </a:r>
                    <a:endParaRPr kumimoji="1" lang="en-US" altLang="ja-JP" sz="1200" dirty="0"/>
                  </a:p>
                  <a:p>
                    <a:r>
                      <a:rPr lang="ja-JP" altLang="en-US" sz="1200"/>
                      <a:t>流れ：四緑木星（人気・体裁）</a:t>
                    </a:r>
                    <a:endParaRPr lang="en-US" altLang="ja-JP" sz="1200" dirty="0"/>
                  </a:p>
                </p:txBody>
              </p:sp>
              <p:sp>
                <p:nvSpPr>
                  <p:cNvPr id="90" name="テキスト ボックス 89">
                    <a:extLst>
                      <a:ext uri="{FF2B5EF4-FFF2-40B4-BE49-F238E27FC236}">
                        <a16:creationId xmlns:a16="http://schemas.microsoft.com/office/drawing/2014/main" id="{78F24E7B-26C8-D940-AB09-699011764226}"/>
                      </a:ext>
                    </a:extLst>
                  </p:cNvPr>
                  <p:cNvSpPr txBox="1"/>
                  <p:nvPr/>
                </p:nvSpPr>
                <p:spPr>
                  <a:xfrm>
                    <a:off x="3997413" y="1661065"/>
                    <a:ext cx="2421092" cy="584775"/>
                  </a:xfrm>
                  <a:prstGeom prst="rect">
                    <a:avLst/>
                  </a:prstGeom>
                  <a:noFill/>
                </p:spPr>
                <p:txBody>
                  <a:bodyPr wrap="square" rtlCol="0">
                    <a:spAutoFit/>
                  </a:bodyPr>
                  <a:lstStyle/>
                  <a:p>
                    <a:r>
                      <a:rPr kumimoji="1" lang="en-US" altLang="ja-JP" sz="3200" b="1" dirty="0"/>
                      <a:t>3</a:t>
                    </a:r>
                    <a:r>
                      <a:rPr kumimoji="1" lang="ja-JP" altLang="en-US" sz="3200" b="1"/>
                      <a:t> </a:t>
                    </a:r>
                    <a:r>
                      <a:rPr lang="en-US" altLang="ja-JP" sz="3200" b="1" dirty="0"/>
                      <a:t>-</a:t>
                    </a:r>
                    <a:r>
                      <a:rPr kumimoji="1" lang="ja-JP" altLang="en-US" sz="3200" b="1"/>
                      <a:t> </a:t>
                    </a:r>
                    <a:r>
                      <a:rPr lang="en-US" altLang="ja-JP" sz="3200" b="1" dirty="0"/>
                      <a:t>2</a:t>
                    </a:r>
                    <a:r>
                      <a:rPr kumimoji="1" lang="ja-JP" altLang="en-US" sz="3200" b="1"/>
                      <a:t> </a:t>
                    </a:r>
                    <a:r>
                      <a:rPr lang="en-US" altLang="ja-JP" sz="3200" b="1" dirty="0"/>
                      <a:t>-</a:t>
                    </a:r>
                    <a:r>
                      <a:rPr kumimoji="1" lang="ja-JP" altLang="en-US" sz="3200" b="1"/>
                      <a:t> </a:t>
                    </a:r>
                    <a:r>
                      <a:rPr lang="en-US" altLang="ja-JP" sz="3200" b="1" dirty="0"/>
                      <a:t>4</a:t>
                    </a:r>
                    <a:r>
                      <a:rPr kumimoji="1" lang="en-US" altLang="ja-JP" sz="3200" b="1" dirty="0"/>
                      <a:t> - </a:t>
                    </a:r>
                    <a:r>
                      <a:rPr lang="en-US" altLang="ja-JP" sz="3200" b="1" dirty="0"/>
                      <a:t>4</a:t>
                    </a:r>
                    <a:endParaRPr kumimoji="1" lang="ja-JP" altLang="en-US" sz="3200" b="1"/>
                  </a:p>
                </p:txBody>
              </p:sp>
            </p:grpSp>
            <p:grpSp>
              <p:nvGrpSpPr>
                <p:cNvPr id="75" name="グループ化 74">
                  <a:extLst>
                    <a:ext uri="{FF2B5EF4-FFF2-40B4-BE49-F238E27FC236}">
                      <a16:creationId xmlns:a16="http://schemas.microsoft.com/office/drawing/2014/main" id="{AEA6F9FA-C016-8F4C-B069-9819043574A7}"/>
                    </a:ext>
                  </a:extLst>
                </p:cNvPr>
                <p:cNvGrpSpPr/>
                <p:nvPr/>
              </p:nvGrpSpPr>
              <p:grpSpPr>
                <a:xfrm>
                  <a:off x="4042515" y="2302621"/>
                  <a:ext cx="1859944" cy="389422"/>
                  <a:chOff x="4060543" y="2223685"/>
                  <a:chExt cx="1859944" cy="389422"/>
                </a:xfrm>
              </p:grpSpPr>
              <p:sp>
                <p:nvSpPr>
                  <p:cNvPr id="76" name="円/楕円 75">
                    <a:extLst>
                      <a:ext uri="{FF2B5EF4-FFF2-40B4-BE49-F238E27FC236}">
                        <a16:creationId xmlns:a16="http://schemas.microsoft.com/office/drawing/2014/main" id="{9CBA4C8D-EE83-544B-8613-929CECBD5A9A}"/>
                      </a:ext>
                    </a:extLst>
                  </p:cNvPr>
                  <p:cNvSpPr/>
                  <p:nvPr/>
                </p:nvSpPr>
                <p:spPr>
                  <a:xfrm>
                    <a:off x="4545580" y="2223685"/>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ja-JP" altLang="en-US">
                      <a:solidFill>
                        <a:schemeClr val="tx1"/>
                      </a:solidFill>
                    </a:endParaRPr>
                  </a:p>
                </p:txBody>
              </p:sp>
              <p:sp>
                <p:nvSpPr>
                  <p:cNvPr id="77" name="円/楕円 76">
                    <a:extLst>
                      <a:ext uri="{FF2B5EF4-FFF2-40B4-BE49-F238E27FC236}">
                        <a16:creationId xmlns:a16="http://schemas.microsoft.com/office/drawing/2014/main" id="{005DE2CB-03C9-BA4D-8342-2E843F86DDD3}"/>
                      </a:ext>
                    </a:extLst>
                  </p:cNvPr>
                  <p:cNvSpPr/>
                  <p:nvPr/>
                </p:nvSpPr>
                <p:spPr>
                  <a:xfrm>
                    <a:off x="4060543" y="2223685"/>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木</a:t>
                    </a:r>
                    <a:endParaRPr kumimoji="1" lang="ja-JP" altLang="en-US">
                      <a:solidFill>
                        <a:schemeClr val="tx1"/>
                      </a:solidFill>
                    </a:endParaRPr>
                  </a:p>
                </p:txBody>
              </p:sp>
              <p:sp>
                <p:nvSpPr>
                  <p:cNvPr id="87" name="円/楕円 86">
                    <a:extLst>
                      <a:ext uri="{FF2B5EF4-FFF2-40B4-BE49-F238E27FC236}">
                        <a16:creationId xmlns:a16="http://schemas.microsoft.com/office/drawing/2014/main" id="{EA153ACA-6760-8F47-932F-D71F228D6D9C}"/>
                      </a:ext>
                    </a:extLst>
                  </p:cNvPr>
                  <p:cNvSpPr/>
                  <p:nvPr/>
                </p:nvSpPr>
                <p:spPr>
                  <a:xfrm>
                    <a:off x="5069358" y="2232107"/>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木</a:t>
                    </a:r>
                  </a:p>
                </p:txBody>
              </p:sp>
              <p:sp>
                <p:nvSpPr>
                  <p:cNvPr id="88" name="円/楕円 87">
                    <a:extLst>
                      <a:ext uri="{FF2B5EF4-FFF2-40B4-BE49-F238E27FC236}">
                        <a16:creationId xmlns:a16="http://schemas.microsoft.com/office/drawing/2014/main" id="{D9FA33C7-C79B-8B4E-A655-925777E046CF}"/>
                      </a:ext>
                    </a:extLst>
                  </p:cNvPr>
                  <p:cNvSpPr/>
                  <p:nvPr/>
                </p:nvSpPr>
                <p:spPr>
                  <a:xfrm>
                    <a:off x="5543358" y="2232107"/>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木</a:t>
                    </a:r>
                  </a:p>
                </p:txBody>
              </p:sp>
            </p:grpSp>
          </p:grpSp>
          <p:sp>
            <p:nvSpPr>
              <p:cNvPr id="63" name="テキスト ボックス 62">
                <a:extLst>
                  <a:ext uri="{FF2B5EF4-FFF2-40B4-BE49-F238E27FC236}">
                    <a16:creationId xmlns:a16="http://schemas.microsoft.com/office/drawing/2014/main" id="{11D0187A-93AB-5B41-ABAC-378C3C0DA978}"/>
                  </a:ext>
                </a:extLst>
              </p:cNvPr>
              <p:cNvSpPr txBox="1"/>
              <p:nvPr/>
            </p:nvSpPr>
            <p:spPr>
              <a:xfrm>
                <a:off x="569913" y="6915501"/>
                <a:ext cx="5721785" cy="415498"/>
              </a:xfrm>
              <a:prstGeom prst="rect">
                <a:avLst/>
              </a:prstGeom>
              <a:noFill/>
            </p:spPr>
            <p:txBody>
              <a:bodyPr wrap="square" rtlCol="0">
                <a:spAutoFit/>
              </a:bodyPr>
              <a:lstStyle/>
              <a:p>
                <a:r>
                  <a:rPr lang="ja-JP" altLang="en-US" sz="1050">
                    <a:solidFill>
                      <a:srgbClr val="FF0000"/>
                    </a:solidFill>
                  </a:rPr>
                  <a:t>本質的に明るく前向き。対人的には家庭的で堅実。潜在意識には人当たりが良く常識的な面もありその傾向は強い。</a:t>
                </a:r>
                <a:endParaRPr lang="en-US" altLang="ja-JP" sz="1050" dirty="0">
                  <a:solidFill>
                    <a:srgbClr val="FF0000"/>
                  </a:solidFill>
                </a:endParaRPr>
              </a:p>
            </p:txBody>
          </p:sp>
        </p:grpSp>
        <p:sp>
          <p:nvSpPr>
            <p:cNvPr id="83" name="テキスト ボックス 82">
              <a:extLst>
                <a:ext uri="{FF2B5EF4-FFF2-40B4-BE49-F238E27FC236}">
                  <a16:creationId xmlns:a16="http://schemas.microsoft.com/office/drawing/2014/main" id="{CB916137-AECA-3347-A33A-42606FC75A8C}"/>
                </a:ext>
              </a:extLst>
            </p:cNvPr>
            <p:cNvSpPr txBox="1"/>
            <p:nvPr/>
          </p:nvSpPr>
          <p:spPr>
            <a:xfrm>
              <a:off x="3352083" y="4544145"/>
              <a:ext cx="3262432" cy="338554"/>
            </a:xfrm>
            <a:prstGeom prst="rect">
              <a:avLst/>
            </a:prstGeom>
            <a:noFill/>
          </p:spPr>
          <p:txBody>
            <a:bodyPr wrap="none" rtlCol="0">
              <a:spAutoFit/>
            </a:bodyPr>
            <a:lstStyle/>
            <a:p>
              <a:r>
                <a:rPr lang="ja-JP" altLang="en-US" sz="1600"/>
                <a:t>（大吉・中吉・小吉・小凶・凶）</a:t>
              </a:r>
              <a:endParaRPr lang="en-US" altLang="ja-JP" sz="1600" dirty="0"/>
            </a:p>
          </p:txBody>
        </p:sp>
      </p:grpSp>
      <p:grpSp>
        <p:nvGrpSpPr>
          <p:cNvPr id="5" name="グループ化 4">
            <a:extLst>
              <a:ext uri="{FF2B5EF4-FFF2-40B4-BE49-F238E27FC236}">
                <a16:creationId xmlns:a16="http://schemas.microsoft.com/office/drawing/2014/main" id="{1DA096AE-8004-1740-9F68-8ADE79482A1C}"/>
              </a:ext>
            </a:extLst>
          </p:cNvPr>
          <p:cNvGrpSpPr/>
          <p:nvPr/>
        </p:nvGrpSpPr>
        <p:grpSpPr>
          <a:xfrm>
            <a:off x="634838" y="7120477"/>
            <a:ext cx="6042695" cy="1903383"/>
            <a:chOff x="634838" y="7120477"/>
            <a:chExt cx="6042695" cy="1903383"/>
          </a:xfrm>
        </p:grpSpPr>
        <p:grpSp>
          <p:nvGrpSpPr>
            <p:cNvPr id="40" name="グループ化 39">
              <a:extLst>
                <a:ext uri="{FF2B5EF4-FFF2-40B4-BE49-F238E27FC236}">
                  <a16:creationId xmlns:a16="http://schemas.microsoft.com/office/drawing/2014/main" id="{9E85DAB2-83E9-2841-B93B-09E1E36E18C4}"/>
                </a:ext>
              </a:extLst>
            </p:cNvPr>
            <p:cNvGrpSpPr/>
            <p:nvPr/>
          </p:nvGrpSpPr>
          <p:grpSpPr>
            <a:xfrm>
              <a:off x="634838" y="7242106"/>
              <a:ext cx="5788641" cy="1781754"/>
              <a:chOff x="476841" y="3416817"/>
              <a:chExt cx="5788641" cy="1781754"/>
            </a:xfrm>
          </p:grpSpPr>
          <p:grpSp>
            <p:nvGrpSpPr>
              <p:cNvPr id="43" name="グループ化 42">
                <a:extLst>
                  <a:ext uri="{FF2B5EF4-FFF2-40B4-BE49-F238E27FC236}">
                    <a16:creationId xmlns:a16="http://schemas.microsoft.com/office/drawing/2014/main" id="{83A1404B-9CD2-844E-AAD3-9CEEC8F5526A}"/>
                  </a:ext>
                </a:extLst>
              </p:cNvPr>
              <p:cNvGrpSpPr/>
              <p:nvPr/>
            </p:nvGrpSpPr>
            <p:grpSpPr>
              <a:xfrm>
                <a:off x="476841" y="3416817"/>
                <a:ext cx="5697296" cy="1384995"/>
                <a:chOff x="654077" y="1397550"/>
                <a:chExt cx="5697296" cy="1384995"/>
              </a:xfrm>
            </p:grpSpPr>
            <p:grpSp>
              <p:nvGrpSpPr>
                <p:cNvPr id="51" name="グループ化 50">
                  <a:extLst>
                    <a:ext uri="{FF2B5EF4-FFF2-40B4-BE49-F238E27FC236}">
                      <a16:creationId xmlns:a16="http://schemas.microsoft.com/office/drawing/2014/main" id="{37CB4F94-640F-184E-BC94-C12ADCE73BA3}"/>
                    </a:ext>
                  </a:extLst>
                </p:cNvPr>
                <p:cNvGrpSpPr/>
                <p:nvPr/>
              </p:nvGrpSpPr>
              <p:grpSpPr>
                <a:xfrm>
                  <a:off x="654077" y="1397550"/>
                  <a:ext cx="5697296" cy="1384995"/>
                  <a:chOff x="431654" y="1422539"/>
                  <a:chExt cx="5986851" cy="1384995"/>
                </a:xfrm>
              </p:grpSpPr>
              <p:sp>
                <p:nvSpPr>
                  <p:cNvPr id="60" name="テキスト ボックス 59">
                    <a:extLst>
                      <a:ext uri="{FF2B5EF4-FFF2-40B4-BE49-F238E27FC236}">
                        <a16:creationId xmlns:a16="http://schemas.microsoft.com/office/drawing/2014/main" id="{85106377-17B7-5749-97AA-2827AB7967A7}"/>
                      </a:ext>
                    </a:extLst>
                  </p:cNvPr>
                  <p:cNvSpPr txBox="1"/>
                  <p:nvPr/>
                </p:nvSpPr>
                <p:spPr>
                  <a:xfrm>
                    <a:off x="431654" y="1422539"/>
                    <a:ext cx="2982192" cy="1384995"/>
                  </a:xfrm>
                  <a:prstGeom prst="rect">
                    <a:avLst/>
                  </a:prstGeom>
                  <a:noFill/>
                </p:spPr>
                <p:txBody>
                  <a:bodyPr wrap="square" rtlCol="0">
                    <a:spAutoFit/>
                  </a:bodyPr>
                  <a:lstStyle/>
                  <a:p>
                    <a:r>
                      <a:rPr lang="ja-JP" altLang="en-US" sz="1200"/>
                      <a:t>◯　</a:t>
                    </a:r>
                    <a:r>
                      <a:rPr lang="en-US" altLang="ja-JP" sz="1200" dirty="0"/>
                      <a:t> 9</a:t>
                    </a:r>
                    <a:r>
                      <a:rPr lang="ja-JP" altLang="en-US" sz="1200"/>
                      <a:t>・</a:t>
                    </a:r>
                    <a:r>
                      <a:rPr lang="en-US" altLang="ja-JP" sz="1200" dirty="0"/>
                      <a:t>1</a:t>
                    </a:r>
                    <a:r>
                      <a:rPr lang="ja-JP" altLang="en-US" sz="1200"/>
                      <a:t>・</a:t>
                    </a:r>
                    <a:r>
                      <a:rPr lang="en-US" altLang="ja-JP" sz="1200" dirty="0"/>
                      <a:t>4</a:t>
                    </a:r>
                  </a:p>
                  <a:p>
                    <a:endParaRPr lang="en-US" altLang="ja-JP" sz="1200" dirty="0"/>
                  </a:p>
                  <a:p>
                    <a:r>
                      <a:rPr lang="ja-JP" altLang="en-US" sz="1200"/>
                      <a:t>本命星：三碧木星（健康・明るさ）</a:t>
                    </a:r>
                    <a:endParaRPr kumimoji="1" lang="en-US" altLang="ja-JP" sz="1200" dirty="0"/>
                  </a:p>
                  <a:p>
                    <a:r>
                      <a:rPr lang="ja-JP" altLang="en-US" sz="1200"/>
                      <a:t>月命星：三碧木星（健康・明るさ）</a:t>
                    </a:r>
                    <a:endParaRPr lang="en-US" altLang="ja-JP" sz="1200" dirty="0"/>
                  </a:p>
                  <a:p>
                    <a:r>
                      <a:rPr lang="ja-JP" altLang="en-US" sz="1200"/>
                      <a:t>潜在意識：</a:t>
                    </a:r>
                    <a:endParaRPr lang="en-US" altLang="ja-JP" sz="1200" dirty="0"/>
                  </a:p>
                  <a:p>
                    <a:r>
                      <a:rPr lang="ja-JP" altLang="en-US" sz="1200"/>
                      <a:t>五黄土星（支配）・四緑木星（人気）</a:t>
                    </a:r>
                    <a:endParaRPr kumimoji="1" lang="en-US" altLang="ja-JP" sz="1200" dirty="0"/>
                  </a:p>
                  <a:p>
                    <a:r>
                      <a:rPr lang="ja-JP" altLang="en-US" sz="1200"/>
                      <a:t>流れ：中宮</a:t>
                    </a:r>
                    <a:endParaRPr lang="en-US" altLang="ja-JP" sz="1200" dirty="0"/>
                  </a:p>
                </p:txBody>
              </p:sp>
              <p:sp>
                <p:nvSpPr>
                  <p:cNvPr id="61" name="テキスト ボックス 60">
                    <a:extLst>
                      <a:ext uri="{FF2B5EF4-FFF2-40B4-BE49-F238E27FC236}">
                        <a16:creationId xmlns:a16="http://schemas.microsoft.com/office/drawing/2014/main" id="{4B5AA352-0549-DA4D-8350-E86E1000E002}"/>
                      </a:ext>
                    </a:extLst>
                  </p:cNvPr>
                  <p:cNvSpPr txBox="1"/>
                  <p:nvPr/>
                </p:nvSpPr>
                <p:spPr>
                  <a:xfrm>
                    <a:off x="3997413" y="1661065"/>
                    <a:ext cx="2421092" cy="584775"/>
                  </a:xfrm>
                  <a:prstGeom prst="rect">
                    <a:avLst/>
                  </a:prstGeom>
                  <a:noFill/>
                </p:spPr>
                <p:txBody>
                  <a:bodyPr wrap="square" rtlCol="0">
                    <a:spAutoFit/>
                  </a:bodyPr>
                  <a:lstStyle/>
                  <a:p>
                    <a:r>
                      <a:rPr kumimoji="1" lang="en-US" altLang="ja-JP" sz="3200" b="1" dirty="0"/>
                      <a:t>3</a:t>
                    </a:r>
                    <a:r>
                      <a:rPr kumimoji="1" lang="ja-JP" altLang="en-US" sz="3200" b="1"/>
                      <a:t> </a:t>
                    </a:r>
                    <a:r>
                      <a:rPr lang="en-US" altLang="ja-JP" sz="3200" b="1" dirty="0"/>
                      <a:t>-</a:t>
                    </a:r>
                    <a:r>
                      <a:rPr kumimoji="1" lang="ja-JP" altLang="en-US" sz="3200" b="1"/>
                      <a:t> </a:t>
                    </a:r>
                    <a:r>
                      <a:rPr kumimoji="1" lang="en-US" altLang="ja-JP" sz="3200" b="1" dirty="0"/>
                      <a:t>3</a:t>
                    </a:r>
                    <a:r>
                      <a:rPr kumimoji="1" lang="ja-JP" altLang="en-US" sz="3200" b="1"/>
                      <a:t> </a:t>
                    </a:r>
                    <a:r>
                      <a:rPr lang="en-US" altLang="ja-JP" sz="3200" b="1" dirty="0"/>
                      <a:t>-</a:t>
                    </a:r>
                    <a:r>
                      <a:rPr kumimoji="1" lang="ja-JP" altLang="en-US" sz="3200" b="1"/>
                      <a:t> </a:t>
                    </a:r>
                    <a:r>
                      <a:rPr kumimoji="1" lang="en-US" altLang="ja-JP" sz="3200" b="1" dirty="0"/>
                      <a:t>5 </a:t>
                    </a:r>
                    <a:r>
                      <a:rPr lang="en-US" altLang="ja-JP" sz="3200" b="1" dirty="0"/>
                      <a:t>/</a:t>
                    </a:r>
                    <a:r>
                      <a:rPr kumimoji="1" lang="en-US" altLang="ja-JP" sz="3200" b="1" dirty="0"/>
                      <a:t> </a:t>
                    </a:r>
                    <a:r>
                      <a:rPr lang="en-US" altLang="ja-JP" sz="3200" b="1" dirty="0"/>
                      <a:t>4</a:t>
                    </a:r>
                    <a:endParaRPr kumimoji="1" lang="ja-JP" altLang="en-US" sz="3200" b="1"/>
                  </a:p>
                </p:txBody>
              </p:sp>
            </p:grpSp>
            <p:grpSp>
              <p:nvGrpSpPr>
                <p:cNvPr id="52" name="グループ化 51">
                  <a:extLst>
                    <a:ext uri="{FF2B5EF4-FFF2-40B4-BE49-F238E27FC236}">
                      <a16:creationId xmlns:a16="http://schemas.microsoft.com/office/drawing/2014/main" id="{9D2A7EDA-C124-7343-98A8-703F49C08FEC}"/>
                    </a:ext>
                  </a:extLst>
                </p:cNvPr>
                <p:cNvGrpSpPr/>
                <p:nvPr/>
              </p:nvGrpSpPr>
              <p:grpSpPr>
                <a:xfrm>
                  <a:off x="4042515" y="2247583"/>
                  <a:ext cx="1859944" cy="389422"/>
                  <a:chOff x="4060543" y="2223685"/>
                  <a:chExt cx="1859944" cy="389422"/>
                </a:xfrm>
              </p:grpSpPr>
              <p:sp>
                <p:nvSpPr>
                  <p:cNvPr id="53" name="円/楕円 52">
                    <a:extLst>
                      <a:ext uri="{FF2B5EF4-FFF2-40B4-BE49-F238E27FC236}">
                        <a16:creationId xmlns:a16="http://schemas.microsoft.com/office/drawing/2014/main" id="{D9EE6492-43AD-134E-B31F-90479050DFA0}"/>
                      </a:ext>
                    </a:extLst>
                  </p:cNvPr>
                  <p:cNvSpPr/>
                  <p:nvPr/>
                </p:nvSpPr>
                <p:spPr>
                  <a:xfrm>
                    <a:off x="5065020" y="2223685"/>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ja-JP" altLang="en-US">
                      <a:solidFill>
                        <a:schemeClr val="tx1"/>
                      </a:solidFill>
                    </a:endParaRPr>
                  </a:p>
                </p:txBody>
              </p:sp>
              <p:sp>
                <p:nvSpPr>
                  <p:cNvPr id="54" name="円/楕円 53">
                    <a:extLst>
                      <a:ext uri="{FF2B5EF4-FFF2-40B4-BE49-F238E27FC236}">
                        <a16:creationId xmlns:a16="http://schemas.microsoft.com/office/drawing/2014/main" id="{D722A409-DF1C-5145-9E8A-C533E148A9B7}"/>
                      </a:ext>
                    </a:extLst>
                  </p:cNvPr>
                  <p:cNvSpPr/>
                  <p:nvPr/>
                </p:nvSpPr>
                <p:spPr>
                  <a:xfrm>
                    <a:off x="4060543" y="2223685"/>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木</a:t>
                    </a:r>
                    <a:endParaRPr kumimoji="1" lang="ja-JP" altLang="en-US">
                      <a:solidFill>
                        <a:schemeClr val="tx1"/>
                      </a:solidFill>
                    </a:endParaRPr>
                  </a:p>
                </p:txBody>
              </p:sp>
              <p:sp>
                <p:nvSpPr>
                  <p:cNvPr id="58" name="円/楕円 57">
                    <a:extLst>
                      <a:ext uri="{FF2B5EF4-FFF2-40B4-BE49-F238E27FC236}">
                        <a16:creationId xmlns:a16="http://schemas.microsoft.com/office/drawing/2014/main" id="{FA508C9F-B45B-B344-BDC7-0F00E7B83F41}"/>
                      </a:ext>
                    </a:extLst>
                  </p:cNvPr>
                  <p:cNvSpPr/>
                  <p:nvPr/>
                </p:nvSpPr>
                <p:spPr>
                  <a:xfrm>
                    <a:off x="4562781" y="2223685"/>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木</a:t>
                    </a:r>
                  </a:p>
                </p:txBody>
              </p:sp>
              <p:sp>
                <p:nvSpPr>
                  <p:cNvPr id="59" name="円/楕円 58">
                    <a:extLst>
                      <a:ext uri="{FF2B5EF4-FFF2-40B4-BE49-F238E27FC236}">
                        <a16:creationId xmlns:a16="http://schemas.microsoft.com/office/drawing/2014/main" id="{0812BB95-F5F0-3C42-BEB1-170AA4143B9B}"/>
                      </a:ext>
                    </a:extLst>
                  </p:cNvPr>
                  <p:cNvSpPr/>
                  <p:nvPr/>
                </p:nvSpPr>
                <p:spPr>
                  <a:xfrm>
                    <a:off x="5543358" y="2232107"/>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木</a:t>
                    </a:r>
                  </a:p>
                </p:txBody>
              </p:sp>
            </p:grpSp>
          </p:grpSp>
          <p:sp>
            <p:nvSpPr>
              <p:cNvPr id="42" name="テキスト ボックス 41">
                <a:extLst>
                  <a:ext uri="{FF2B5EF4-FFF2-40B4-BE49-F238E27FC236}">
                    <a16:creationId xmlns:a16="http://schemas.microsoft.com/office/drawing/2014/main" id="{02D43590-B6C8-384C-B938-561FD8A19329}"/>
                  </a:ext>
                </a:extLst>
              </p:cNvPr>
              <p:cNvSpPr txBox="1"/>
              <p:nvPr/>
            </p:nvSpPr>
            <p:spPr>
              <a:xfrm>
                <a:off x="543697" y="4783073"/>
                <a:ext cx="5721785" cy="415498"/>
              </a:xfrm>
              <a:prstGeom prst="rect">
                <a:avLst/>
              </a:prstGeom>
              <a:noFill/>
            </p:spPr>
            <p:txBody>
              <a:bodyPr wrap="square" rtlCol="0">
                <a:spAutoFit/>
              </a:bodyPr>
              <a:lstStyle/>
              <a:p>
                <a:r>
                  <a:rPr lang="ja-JP" altLang="en-US" sz="1050">
                    <a:solidFill>
                      <a:srgbClr val="FF0000"/>
                    </a:solidFill>
                  </a:rPr>
                  <a:t>非常に個性的で裏表のない性格を持つ。本質的に明るく前向きその傾向は強い。潜在意識にはリーダーシップが強く自分流な面と人当たりが良く常識的な面を合わせ持つ。</a:t>
                </a:r>
                <a:endParaRPr lang="en-US" altLang="ja-JP" sz="1050" dirty="0">
                  <a:solidFill>
                    <a:srgbClr val="FF0000"/>
                  </a:solidFill>
                </a:endParaRPr>
              </a:p>
            </p:txBody>
          </p:sp>
        </p:grpSp>
        <p:sp>
          <p:nvSpPr>
            <p:cNvPr id="84" name="テキスト ボックス 83">
              <a:extLst>
                <a:ext uri="{FF2B5EF4-FFF2-40B4-BE49-F238E27FC236}">
                  <a16:creationId xmlns:a16="http://schemas.microsoft.com/office/drawing/2014/main" id="{1DF5A369-6FE5-DF47-96B8-5E42B8EB3546}"/>
                </a:ext>
              </a:extLst>
            </p:cNvPr>
            <p:cNvSpPr txBox="1"/>
            <p:nvPr/>
          </p:nvSpPr>
          <p:spPr>
            <a:xfrm>
              <a:off x="3415101" y="7120477"/>
              <a:ext cx="3262432" cy="338554"/>
            </a:xfrm>
            <a:prstGeom prst="rect">
              <a:avLst/>
            </a:prstGeom>
            <a:noFill/>
          </p:spPr>
          <p:txBody>
            <a:bodyPr wrap="none" rtlCol="0">
              <a:spAutoFit/>
            </a:bodyPr>
            <a:lstStyle/>
            <a:p>
              <a:r>
                <a:rPr lang="ja-JP" altLang="en-US" sz="1600"/>
                <a:t>（大吉・中吉・小吉・小凶・凶）</a:t>
              </a:r>
              <a:endParaRPr lang="en-US" altLang="ja-JP" sz="1600" dirty="0"/>
            </a:p>
          </p:txBody>
        </p:sp>
      </p:grpSp>
    </p:spTree>
    <p:extLst>
      <p:ext uri="{BB962C8B-B14F-4D97-AF65-F5344CB8AC3E}">
        <p14:creationId xmlns:p14="http://schemas.microsoft.com/office/powerpoint/2010/main" val="5982194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テキスト ボックス 61">
            <a:extLst>
              <a:ext uri="{FF2B5EF4-FFF2-40B4-BE49-F238E27FC236}">
                <a16:creationId xmlns:a16="http://schemas.microsoft.com/office/drawing/2014/main" id="{56C56426-4E60-944A-AB43-D360D69C9F7C}"/>
              </a:ext>
            </a:extLst>
          </p:cNvPr>
          <p:cNvSpPr txBox="1"/>
          <p:nvPr/>
        </p:nvSpPr>
        <p:spPr>
          <a:xfrm>
            <a:off x="5266220" y="152303"/>
            <a:ext cx="1460656" cy="253916"/>
          </a:xfrm>
          <a:prstGeom prst="rect">
            <a:avLst/>
          </a:prstGeom>
          <a:noFill/>
        </p:spPr>
        <p:txBody>
          <a:bodyPr wrap="none" rtlCol="0">
            <a:spAutoFit/>
          </a:bodyPr>
          <a:lstStyle/>
          <a:p>
            <a:r>
              <a:rPr kumimoji="1" lang="ja-JP" altLang="en-US" sz="1050"/>
              <a:t>九星氣学 </a:t>
            </a:r>
            <a:r>
              <a:rPr kumimoji="1" lang="en-US" altLang="ja-JP" sz="1050" dirty="0"/>
              <a:t>81</a:t>
            </a:r>
            <a:r>
              <a:rPr kumimoji="1" lang="ja-JP" altLang="en-US" sz="1050"/>
              <a:t> 性格一覧</a:t>
            </a:r>
          </a:p>
        </p:txBody>
      </p:sp>
      <p:sp>
        <p:nvSpPr>
          <p:cNvPr id="63" name="スライド番号プレースホルダー 3">
            <a:extLst>
              <a:ext uri="{FF2B5EF4-FFF2-40B4-BE49-F238E27FC236}">
                <a16:creationId xmlns:a16="http://schemas.microsoft.com/office/drawing/2014/main" id="{5965C73A-738D-5143-B4F7-7A8E47D0B2A8}"/>
              </a:ext>
            </a:extLst>
          </p:cNvPr>
          <p:cNvSpPr>
            <a:spLocks noGrp="1"/>
          </p:cNvSpPr>
          <p:nvPr>
            <p:ph type="sldNum" sz="quarter" idx="12"/>
          </p:nvPr>
        </p:nvSpPr>
        <p:spPr>
          <a:xfrm>
            <a:off x="4843463" y="9181397"/>
            <a:ext cx="1543050" cy="527403"/>
          </a:xfrm>
        </p:spPr>
        <p:txBody>
          <a:bodyPr/>
          <a:lstStyle/>
          <a:p>
            <a:fld id="{1D026AE3-2BCD-4743-B55E-347788B72823}" type="slidenum">
              <a:rPr kumimoji="1" lang="ja-JP" altLang="en-US" smtClean="0"/>
              <a:t>8</a:t>
            </a:fld>
            <a:endParaRPr kumimoji="1" lang="ja-JP" altLang="en-US"/>
          </a:p>
        </p:txBody>
      </p:sp>
      <p:grpSp>
        <p:nvGrpSpPr>
          <p:cNvPr id="3" name="グループ化 2">
            <a:extLst>
              <a:ext uri="{FF2B5EF4-FFF2-40B4-BE49-F238E27FC236}">
                <a16:creationId xmlns:a16="http://schemas.microsoft.com/office/drawing/2014/main" id="{B55DC392-9874-0D4E-A55C-8DBD7B302171}"/>
              </a:ext>
            </a:extLst>
          </p:cNvPr>
          <p:cNvGrpSpPr/>
          <p:nvPr/>
        </p:nvGrpSpPr>
        <p:grpSpPr>
          <a:xfrm>
            <a:off x="718684" y="1894465"/>
            <a:ext cx="5823841" cy="1732407"/>
            <a:chOff x="718684" y="1894465"/>
            <a:chExt cx="5823841" cy="1732407"/>
          </a:xfrm>
        </p:grpSpPr>
        <p:grpSp>
          <p:nvGrpSpPr>
            <p:cNvPr id="64" name="グループ化 63">
              <a:extLst>
                <a:ext uri="{FF2B5EF4-FFF2-40B4-BE49-F238E27FC236}">
                  <a16:creationId xmlns:a16="http://schemas.microsoft.com/office/drawing/2014/main" id="{F2BE5690-4A55-2D41-ABAA-AE7CC2A1761D}"/>
                </a:ext>
              </a:extLst>
            </p:cNvPr>
            <p:cNvGrpSpPr/>
            <p:nvPr/>
          </p:nvGrpSpPr>
          <p:grpSpPr>
            <a:xfrm>
              <a:off x="718684" y="1948876"/>
              <a:ext cx="5760685" cy="1677996"/>
              <a:chOff x="613823" y="3825202"/>
              <a:chExt cx="5760685" cy="1677996"/>
            </a:xfrm>
          </p:grpSpPr>
          <p:grpSp>
            <p:nvGrpSpPr>
              <p:cNvPr id="65" name="グループ化 64">
                <a:extLst>
                  <a:ext uri="{FF2B5EF4-FFF2-40B4-BE49-F238E27FC236}">
                    <a16:creationId xmlns:a16="http://schemas.microsoft.com/office/drawing/2014/main" id="{E2602AC4-578E-034A-B5B2-B6F46616DFF4}"/>
                  </a:ext>
                </a:extLst>
              </p:cNvPr>
              <p:cNvGrpSpPr/>
              <p:nvPr/>
            </p:nvGrpSpPr>
            <p:grpSpPr>
              <a:xfrm>
                <a:off x="613823" y="3825202"/>
                <a:ext cx="5697296" cy="1200329"/>
                <a:chOff x="654077" y="1397550"/>
                <a:chExt cx="5697296" cy="1200329"/>
              </a:xfrm>
            </p:grpSpPr>
            <p:grpSp>
              <p:nvGrpSpPr>
                <p:cNvPr id="67" name="グループ化 66">
                  <a:extLst>
                    <a:ext uri="{FF2B5EF4-FFF2-40B4-BE49-F238E27FC236}">
                      <a16:creationId xmlns:a16="http://schemas.microsoft.com/office/drawing/2014/main" id="{4776FED3-9431-9E47-B77E-3575D5653560}"/>
                    </a:ext>
                  </a:extLst>
                </p:cNvPr>
                <p:cNvGrpSpPr/>
                <p:nvPr/>
              </p:nvGrpSpPr>
              <p:grpSpPr>
                <a:xfrm>
                  <a:off x="654077" y="1397550"/>
                  <a:ext cx="5697296" cy="1200329"/>
                  <a:chOff x="431654" y="1422539"/>
                  <a:chExt cx="5986851" cy="1200329"/>
                </a:xfrm>
              </p:grpSpPr>
              <p:sp>
                <p:nvSpPr>
                  <p:cNvPr id="100" name="テキスト ボックス 99">
                    <a:extLst>
                      <a:ext uri="{FF2B5EF4-FFF2-40B4-BE49-F238E27FC236}">
                        <a16:creationId xmlns:a16="http://schemas.microsoft.com/office/drawing/2014/main" id="{28988072-8139-1C49-8C1A-AEF09F892058}"/>
                      </a:ext>
                    </a:extLst>
                  </p:cNvPr>
                  <p:cNvSpPr txBox="1"/>
                  <p:nvPr/>
                </p:nvSpPr>
                <p:spPr>
                  <a:xfrm>
                    <a:off x="431654" y="1422539"/>
                    <a:ext cx="2867600" cy="1200329"/>
                  </a:xfrm>
                  <a:prstGeom prst="rect">
                    <a:avLst/>
                  </a:prstGeom>
                  <a:noFill/>
                </p:spPr>
                <p:txBody>
                  <a:bodyPr wrap="square" rtlCol="0">
                    <a:spAutoFit/>
                  </a:bodyPr>
                  <a:lstStyle/>
                  <a:p>
                    <a:r>
                      <a:rPr lang="ja-JP" altLang="en-US" sz="1200"/>
                      <a:t>◯　</a:t>
                    </a:r>
                    <a:r>
                      <a:rPr lang="en-US" altLang="ja-JP" sz="1200" dirty="0"/>
                      <a:t> 9</a:t>
                    </a:r>
                    <a:r>
                      <a:rPr lang="ja-JP" altLang="en-US" sz="1200"/>
                      <a:t>・</a:t>
                    </a:r>
                    <a:r>
                      <a:rPr lang="en-US" altLang="ja-JP" sz="1200" dirty="0"/>
                      <a:t>1</a:t>
                    </a:r>
                    <a:r>
                      <a:rPr lang="ja-JP" altLang="en-US" sz="1200"/>
                      <a:t>　</a:t>
                    </a:r>
                    <a:endParaRPr lang="en-US" altLang="ja-JP" sz="1200" dirty="0"/>
                  </a:p>
                  <a:p>
                    <a:endParaRPr lang="en-US" altLang="ja-JP" sz="1200" dirty="0"/>
                  </a:p>
                  <a:p>
                    <a:r>
                      <a:rPr lang="ja-JP" altLang="en-US" sz="1200"/>
                      <a:t>本命星：三碧木星（健康・明るさ）</a:t>
                    </a:r>
                    <a:endParaRPr kumimoji="1" lang="en-US" altLang="ja-JP" sz="1200" dirty="0"/>
                  </a:p>
                  <a:p>
                    <a:r>
                      <a:rPr lang="ja-JP" altLang="en-US" sz="1200"/>
                      <a:t>月命星：四緑木星（人気・体裁）</a:t>
                    </a:r>
                    <a:endParaRPr lang="en-US" altLang="ja-JP" sz="1200" dirty="0"/>
                  </a:p>
                  <a:p>
                    <a:r>
                      <a:rPr lang="ja-JP" altLang="en-US" sz="1200"/>
                      <a:t>潜在意識：二黒土星（家庭・地道）</a:t>
                    </a:r>
                    <a:endParaRPr kumimoji="1" lang="en-US" altLang="ja-JP" sz="1200" dirty="0"/>
                  </a:p>
                  <a:p>
                    <a:r>
                      <a:rPr lang="ja-JP" altLang="en-US" sz="1200"/>
                      <a:t>流れ：六白金星（仕事・ルール）</a:t>
                    </a:r>
                    <a:endParaRPr lang="en-US" altLang="ja-JP" sz="1200" dirty="0"/>
                  </a:p>
                </p:txBody>
              </p:sp>
              <p:sp>
                <p:nvSpPr>
                  <p:cNvPr id="103" name="テキスト ボックス 102">
                    <a:extLst>
                      <a:ext uri="{FF2B5EF4-FFF2-40B4-BE49-F238E27FC236}">
                        <a16:creationId xmlns:a16="http://schemas.microsoft.com/office/drawing/2014/main" id="{7C01EE85-213A-BA40-80EE-421110B0A64B}"/>
                      </a:ext>
                    </a:extLst>
                  </p:cNvPr>
                  <p:cNvSpPr txBox="1"/>
                  <p:nvPr/>
                </p:nvSpPr>
                <p:spPr>
                  <a:xfrm>
                    <a:off x="3997413" y="1661065"/>
                    <a:ext cx="2421092" cy="584775"/>
                  </a:xfrm>
                  <a:prstGeom prst="rect">
                    <a:avLst/>
                  </a:prstGeom>
                  <a:noFill/>
                </p:spPr>
                <p:txBody>
                  <a:bodyPr wrap="square" rtlCol="0">
                    <a:spAutoFit/>
                  </a:bodyPr>
                  <a:lstStyle/>
                  <a:p>
                    <a:r>
                      <a:rPr kumimoji="1" lang="en-US" altLang="ja-JP" sz="3200" b="1" dirty="0"/>
                      <a:t>3</a:t>
                    </a:r>
                    <a:r>
                      <a:rPr kumimoji="1" lang="ja-JP" altLang="en-US" sz="3200" b="1"/>
                      <a:t> </a:t>
                    </a:r>
                    <a:r>
                      <a:rPr lang="en-US" altLang="ja-JP" sz="3200" b="1" dirty="0"/>
                      <a:t>-</a:t>
                    </a:r>
                    <a:r>
                      <a:rPr kumimoji="1" lang="ja-JP" altLang="en-US" sz="3200" b="1"/>
                      <a:t> </a:t>
                    </a:r>
                    <a:r>
                      <a:rPr lang="en-US" altLang="ja-JP" sz="3200" b="1" dirty="0"/>
                      <a:t>4</a:t>
                    </a:r>
                    <a:r>
                      <a:rPr kumimoji="1" lang="ja-JP" altLang="en-US" sz="3200" b="1"/>
                      <a:t> </a:t>
                    </a:r>
                    <a:r>
                      <a:rPr lang="en-US" altLang="ja-JP" sz="3200" b="1" dirty="0"/>
                      <a:t>-</a:t>
                    </a:r>
                    <a:r>
                      <a:rPr kumimoji="1" lang="ja-JP" altLang="en-US" sz="3200" b="1"/>
                      <a:t> </a:t>
                    </a:r>
                    <a:r>
                      <a:rPr lang="en-US" altLang="ja-JP" sz="3200" b="1" dirty="0"/>
                      <a:t>2</a:t>
                    </a:r>
                    <a:r>
                      <a:rPr kumimoji="1" lang="en-US" altLang="ja-JP" sz="3200" b="1" dirty="0"/>
                      <a:t> - 6</a:t>
                    </a:r>
                    <a:endParaRPr kumimoji="1" lang="ja-JP" altLang="en-US" sz="3200" b="1"/>
                  </a:p>
                </p:txBody>
              </p:sp>
            </p:grpSp>
            <p:grpSp>
              <p:nvGrpSpPr>
                <p:cNvPr id="68" name="グループ化 67">
                  <a:extLst>
                    <a:ext uri="{FF2B5EF4-FFF2-40B4-BE49-F238E27FC236}">
                      <a16:creationId xmlns:a16="http://schemas.microsoft.com/office/drawing/2014/main" id="{AD20E6BA-669E-2C42-870A-8394592F6101}"/>
                    </a:ext>
                  </a:extLst>
                </p:cNvPr>
                <p:cNvGrpSpPr/>
                <p:nvPr/>
              </p:nvGrpSpPr>
              <p:grpSpPr>
                <a:xfrm>
                  <a:off x="4142163" y="2194359"/>
                  <a:ext cx="1859944" cy="389422"/>
                  <a:chOff x="4060543" y="2223685"/>
                  <a:chExt cx="1859944" cy="389422"/>
                </a:xfrm>
              </p:grpSpPr>
              <p:sp>
                <p:nvSpPr>
                  <p:cNvPr id="85" name="円/楕円 84">
                    <a:extLst>
                      <a:ext uri="{FF2B5EF4-FFF2-40B4-BE49-F238E27FC236}">
                        <a16:creationId xmlns:a16="http://schemas.microsoft.com/office/drawing/2014/main" id="{EC004D2B-400E-6B4C-A1DB-2245ED71D240}"/>
                      </a:ext>
                    </a:extLst>
                  </p:cNvPr>
                  <p:cNvSpPr/>
                  <p:nvPr/>
                </p:nvSpPr>
                <p:spPr>
                  <a:xfrm>
                    <a:off x="4545580" y="2223685"/>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木</a:t>
                    </a:r>
                    <a:endParaRPr kumimoji="1" lang="ja-JP" altLang="en-US">
                      <a:solidFill>
                        <a:schemeClr val="tx1"/>
                      </a:solidFill>
                    </a:endParaRPr>
                  </a:p>
                </p:txBody>
              </p:sp>
              <p:sp>
                <p:nvSpPr>
                  <p:cNvPr id="86" name="円/楕円 85">
                    <a:extLst>
                      <a:ext uri="{FF2B5EF4-FFF2-40B4-BE49-F238E27FC236}">
                        <a16:creationId xmlns:a16="http://schemas.microsoft.com/office/drawing/2014/main" id="{9FA2AD2F-3802-9945-ACFD-1BC29B36F767}"/>
                      </a:ext>
                    </a:extLst>
                  </p:cNvPr>
                  <p:cNvSpPr/>
                  <p:nvPr/>
                </p:nvSpPr>
                <p:spPr>
                  <a:xfrm>
                    <a:off x="4060543" y="2223685"/>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木</a:t>
                    </a:r>
                    <a:endParaRPr kumimoji="1" lang="ja-JP" altLang="en-US">
                      <a:solidFill>
                        <a:schemeClr val="tx1"/>
                      </a:solidFill>
                    </a:endParaRPr>
                  </a:p>
                </p:txBody>
              </p:sp>
              <p:sp>
                <p:nvSpPr>
                  <p:cNvPr id="87" name="円/楕円 86">
                    <a:extLst>
                      <a:ext uri="{FF2B5EF4-FFF2-40B4-BE49-F238E27FC236}">
                        <a16:creationId xmlns:a16="http://schemas.microsoft.com/office/drawing/2014/main" id="{704CC522-E821-C54B-AFFA-364222A07916}"/>
                      </a:ext>
                    </a:extLst>
                  </p:cNvPr>
                  <p:cNvSpPr/>
                  <p:nvPr/>
                </p:nvSpPr>
                <p:spPr>
                  <a:xfrm>
                    <a:off x="5069358" y="2232107"/>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ja-JP" altLang="en-US">
                      <a:solidFill>
                        <a:schemeClr val="tx1"/>
                      </a:solidFill>
                    </a:endParaRPr>
                  </a:p>
                </p:txBody>
              </p:sp>
              <p:sp>
                <p:nvSpPr>
                  <p:cNvPr id="90" name="円/楕円 89">
                    <a:extLst>
                      <a:ext uri="{FF2B5EF4-FFF2-40B4-BE49-F238E27FC236}">
                        <a16:creationId xmlns:a16="http://schemas.microsoft.com/office/drawing/2014/main" id="{7AA6EBF5-144F-804F-A6D4-B559847DBEFF}"/>
                      </a:ext>
                    </a:extLst>
                  </p:cNvPr>
                  <p:cNvSpPr/>
                  <p:nvPr/>
                </p:nvSpPr>
                <p:spPr>
                  <a:xfrm>
                    <a:off x="5543358" y="2232107"/>
                    <a:ext cx="377129" cy="381000"/>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金</a:t>
                    </a:r>
                    <a:endParaRPr kumimoji="1" lang="ja-JP" altLang="en-US">
                      <a:solidFill>
                        <a:schemeClr val="tx1"/>
                      </a:solidFill>
                    </a:endParaRPr>
                  </a:p>
                </p:txBody>
              </p:sp>
            </p:grpSp>
          </p:grpSp>
          <p:sp>
            <p:nvSpPr>
              <p:cNvPr id="66" name="テキスト ボックス 65">
                <a:extLst>
                  <a:ext uri="{FF2B5EF4-FFF2-40B4-BE49-F238E27FC236}">
                    <a16:creationId xmlns:a16="http://schemas.microsoft.com/office/drawing/2014/main" id="{BF373921-BC53-8045-BC4F-71CEE242D1E8}"/>
                  </a:ext>
                </a:extLst>
              </p:cNvPr>
              <p:cNvSpPr txBox="1"/>
              <p:nvPr/>
            </p:nvSpPr>
            <p:spPr>
              <a:xfrm>
                <a:off x="652723" y="5087700"/>
                <a:ext cx="5721785" cy="415498"/>
              </a:xfrm>
              <a:prstGeom prst="rect">
                <a:avLst/>
              </a:prstGeom>
              <a:noFill/>
            </p:spPr>
            <p:txBody>
              <a:bodyPr wrap="square" rtlCol="0">
                <a:spAutoFit/>
              </a:bodyPr>
              <a:lstStyle/>
              <a:p>
                <a:r>
                  <a:rPr lang="ja-JP" altLang="en-US" sz="1050">
                    <a:solidFill>
                      <a:srgbClr val="FF0000"/>
                    </a:solidFill>
                  </a:rPr>
                  <a:t>本質的に明るく前向き。対人的には人当たりが良く常識人。潜在意識には家庭的で堅実な面を持つ。仕事熱心でルールを重んじる傾向を持ち、実家との縁が強く、墓守役となる。</a:t>
                </a:r>
                <a:endParaRPr lang="en-US" altLang="ja-JP" sz="1050" dirty="0">
                  <a:solidFill>
                    <a:srgbClr val="FF0000"/>
                  </a:solidFill>
                </a:endParaRPr>
              </a:p>
            </p:txBody>
          </p:sp>
        </p:grpSp>
        <p:sp>
          <p:nvSpPr>
            <p:cNvPr id="112" name="テキスト ボックス 111">
              <a:extLst>
                <a:ext uri="{FF2B5EF4-FFF2-40B4-BE49-F238E27FC236}">
                  <a16:creationId xmlns:a16="http://schemas.microsoft.com/office/drawing/2014/main" id="{16D8BE1B-948E-A44B-AB09-317ACAA93A4E}"/>
                </a:ext>
              </a:extLst>
            </p:cNvPr>
            <p:cNvSpPr txBox="1"/>
            <p:nvPr/>
          </p:nvSpPr>
          <p:spPr>
            <a:xfrm>
              <a:off x="3280093" y="1894465"/>
              <a:ext cx="3262432" cy="338554"/>
            </a:xfrm>
            <a:prstGeom prst="rect">
              <a:avLst/>
            </a:prstGeom>
            <a:noFill/>
          </p:spPr>
          <p:txBody>
            <a:bodyPr wrap="none" rtlCol="0">
              <a:spAutoFit/>
            </a:bodyPr>
            <a:lstStyle/>
            <a:p>
              <a:r>
                <a:rPr lang="ja-JP" altLang="en-US" sz="1600"/>
                <a:t>（大吉・中吉・小吉・小凶・凶）</a:t>
              </a:r>
              <a:endParaRPr lang="en-US" altLang="ja-JP" sz="1600" dirty="0"/>
            </a:p>
          </p:txBody>
        </p:sp>
      </p:grpSp>
      <p:grpSp>
        <p:nvGrpSpPr>
          <p:cNvPr id="4" name="グループ化 3">
            <a:extLst>
              <a:ext uri="{FF2B5EF4-FFF2-40B4-BE49-F238E27FC236}">
                <a16:creationId xmlns:a16="http://schemas.microsoft.com/office/drawing/2014/main" id="{0C6600FB-163B-FD4C-A3C7-0CA70BA1CFEF}"/>
              </a:ext>
            </a:extLst>
          </p:cNvPr>
          <p:cNvGrpSpPr/>
          <p:nvPr/>
        </p:nvGrpSpPr>
        <p:grpSpPr>
          <a:xfrm>
            <a:off x="672253" y="4544145"/>
            <a:ext cx="5942262" cy="1778904"/>
            <a:chOff x="672253" y="4544145"/>
            <a:chExt cx="5942262" cy="1778904"/>
          </a:xfrm>
        </p:grpSpPr>
        <p:grpSp>
          <p:nvGrpSpPr>
            <p:cNvPr id="46" name="グループ化 45">
              <a:extLst>
                <a:ext uri="{FF2B5EF4-FFF2-40B4-BE49-F238E27FC236}">
                  <a16:creationId xmlns:a16="http://schemas.microsoft.com/office/drawing/2014/main" id="{EA739D4A-8E13-8349-8358-DA6AF7A8EA39}"/>
                </a:ext>
              </a:extLst>
            </p:cNvPr>
            <p:cNvGrpSpPr/>
            <p:nvPr/>
          </p:nvGrpSpPr>
          <p:grpSpPr>
            <a:xfrm>
              <a:off x="672253" y="4569417"/>
              <a:ext cx="5807116" cy="1753632"/>
              <a:chOff x="677211" y="5639431"/>
              <a:chExt cx="5807116" cy="1753632"/>
            </a:xfrm>
          </p:grpSpPr>
          <p:grpSp>
            <p:nvGrpSpPr>
              <p:cNvPr id="48" name="グループ化 47">
                <a:extLst>
                  <a:ext uri="{FF2B5EF4-FFF2-40B4-BE49-F238E27FC236}">
                    <a16:creationId xmlns:a16="http://schemas.microsoft.com/office/drawing/2014/main" id="{59AE488D-EA3D-5840-9FDB-DC349E4C4CEF}"/>
                  </a:ext>
                </a:extLst>
              </p:cNvPr>
              <p:cNvGrpSpPr/>
              <p:nvPr/>
            </p:nvGrpSpPr>
            <p:grpSpPr>
              <a:xfrm>
                <a:off x="677211" y="5639431"/>
                <a:ext cx="5697297" cy="1251595"/>
                <a:chOff x="654076" y="1397550"/>
                <a:chExt cx="5697297" cy="1251595"/>
              </a:xfrm>
            </p:grpSpPr>
            <p:grpSp>
              <p:nvGrpSpPr>
                <p:cNvPr id="51" name="グループ化 50">
                  <a:extLst>
                    <a:ext uri="{FF2B5EF4-FFF2-40B4-BE49-F238E27FC236}">
                      <a16:creationId xmlns:a16="http://schemas.microsoft.com/office/drawing/2014/main" id="{16CF6A99-1EA9-C742-8044-B36A0F24D2C2}"/>
                    </a:ext>
                  </a:extLst>
                </p:cNvPr>
                <p:cNvGrpSpPr/>
                <p:nvPr/>
              </p:nvGrpSpPr>
              <p:grpSpPr>
                <a:xfrm>
                  <a:off x="654076" y="1397550"/>
                  <a:ext cx="5697297" cy="1200329"/>
                  <a:chOff x="431653" y="1422539"/>
                  <a:chExt cx="5986852" cy="1200329"/>
                </a:xfrm>
              </p:grpSpPr>
              <p:sp>
                <p:nvSpPr>
                  <p:cNvPr id="60" name="テキスト ボックス 59">
                    <a:extLst>
                      <a:ext uri="{FF2B5EF4-FFF2-40B4-BE49-F238E27FC236}">
                        <a16:creationId xmlns:a16="http://schemas.microsoft.com/office/drawing/2014/main" id="{8111BB2E-45E4-4C40-8C72-3648CC7D8053}"/>
                      </a:ext>
                    </a:extLst>
                  </p:cNvPr>
                  <p:cNvSpPr txBox="1"/>
                  <p:nvPr/>
                </p:nvSpPr>
                <p:spPr>
                  <a:xfrm>
                    <a:off x="431653" y="1422539"/>
                    <a:ext cx="3194869" cy="1200329"/>
                  </a:xfrm>
                  <a:prstGeom prst="rect">
                    <a:avLst/>
                  </a:prstGeom>
                  <a:noFill/>
                </p:spPr>
                <p:txBody>
                  <a:bodyPr wrap="square" rtlCol="0">
                    <a:spAutoFit/>
                  </a:bodyPr>
                  <a:lstStyle/>
                  <a:p>
                    <a:r>
                      <a:rPr lang="ja-JP" altLang="en-US" sz="1200"/>
                      <a:t>◯　</a:t>
                    </a:r>
                    <a:r>
                      <a:rPr lang="en-US" altLang="ja-JP" sz="1200" dirty="0"/>
                      <a:t> 9</a:t>
                    </a:r>
                    <a:r>
                      <a:rPr lang="ja-JP" altLang="en-US" sz="1200"/>
                      <a:t>　△　</a:t>
                    </a:r>
                    <a:r>
                      <a:rPr lang="en-US" altLang="ja-JP" sz="1200" dirty="0"/>
                      <a:t>1</a:t>
                    </a:r>
                    <a:r>
                      <a:rPr lang="ja-JP" altLang="en-US" sz="1200"/>
                      <a:t>・</a:t>
                    </a:r>
                    <a:r>
                      <a:rPr lang="en-US" altLang="ja-JP" sz="1200" dirty="0"/>
                      <a:t>4</a:t>
                    </a:r>
                    <a:r>
                      <a:rPr lang="ja-JP" altLang="en-US" sz="1200"/>
                      <a:t>　</a:t>
                    </a:r>
                    <a:endParaRPr kumimoji="1" lang="en-US" altLang="ja-JP" sz="1200" dirty="0"/>
                  </a:p>
                  <a:p>
                    <a:endParaRPr lang="en-US" altLang="ja-JP" sz="1200" dirty="0"/>
                  </a:p>
                  <a:p>
                    <a:r>
                      <a:rPr lang="ja-JP" altLang="en-US" sz="1200"/>
                      <a:t>本命星：三碧木星（健康・明るさ）</a:t>
                    </a:r>
                    <a:endParaRPr kumimoji="1" lang="en-US" altLang="ja-JP" sz="1200" dirty="0"/>
                  </a:p>
                  <a:p>
                    <a:r>
                      <a:rPr lang="ja-JP" altLang="en-US" sz="1200"/>
                      <a:t>月命星：五黄土星（支配・リーダー）</a:t>
                    </a:r>
                    <a:endParaRPr lang="en-US" altLang="ja-JP" sz="1200" dirty="0"/>
                  </a:p>
                  <a:p>
                    <a:r>
                      <a:rPr lang="ja-JP" altLang="en-US" sz="1200"/>
                      <a:t>潜在意識：一白水星（人情・アイデア）</a:t>
                    </a:r>
                    <a:endParaRPr kumimoji="1" lang="en-US" altLang="ja-JP" sz="1200" dirty="0"/>
                  </a:p>
                  <a:p>
                    <a:r>
                      <a:rPr lang="ja-JP" altLang="en-US" sz="1200"/>
                      <a:t>流れ：七赤金星（快楽・合理） </a:t>
                    </a:r>
                    <a:endParaRPr lang="en-US" altLang="ja-JP" sz="1200" dirty="0"/>
                  </a:p>
                </p:txBody>
              </p:sp>
              <p:sp>
                <p:nvSpPr>
                  <p:cNvPr id="61" name="テキスト ボックス 60">
                    <a:extLst>
                      <a:ext uri="{FF2B5EF4-FFF2-40B4-BE49-F238E27FC236}">
                        <a16:creationId xmlns:a16="http://schemas.microsoft.com/office/drawing/2014/main" id="{08C8FA33-97E6-E246-B05F-00C1373988F3}"/>
                      </a:ext>
                    </a:extLst>
                  </p:cNvPr>
                  <p:cNvSpPr txBox="1"/>
                  <p:nvPr/>
                </p:nvSpPr>
                <p:spPr>
                  <a:xfrm>
                    <a:off x="3997413" y="1661065"/>
                    <a:ext cx="2421092" cy="584775"/>
                  </a:xfrm>
                  <a:prstGeom prst="rect">
                    <a:avLst/>
                  </a:prstGeom>
                  <a:noFill/>
                </p:spPr>
                <p:txBody>
                  <a:bodyPr wrap="square" rtlCol="0">
                    <a:spAutoFit/>
                  </a:bodyPr>
                  <a:lstStyle/>
                  <a:p>
                    <a:r>
                      <a:rPr kumimoji="1" lang="en-US" altLang="ja-JP" sz="3200" b="1" dirty="0"/>
                      <a:t>3</a:t>
                    </a:r>
                    <a:r>
                      <a:rPr kumimoji="1" lang="ja-JP" altLang="en-US" sz="3200" b="1"/>
                      <a:t> </a:t>
                    </a:r>
                    <a:r>
                      <a:rPr lang="en-US" altLang="ja-JP" sz="3200" b="1" dirty="0"/>
                      <a:t>-</a:t>
                    </a:r>
                    <a:r>
                      <a:rPr kumimoji="1" lang="ja-JP" altLang="en-US" sz="3200" b="1"/>
                      <a:t> </a:t>
                    </a:r>
                    <a:r>
                      <a:rPr kumimoji="1" lang="en-US" altLang="ja-JP" sz="3200" b="1" dirty="0"/>
                      <a:t>5</a:t>
                    </a:r>
                    <a:r>
                      <a:rPr kumimoji="1" lang="ja-JP" altLang="en-US" sz="3200" b="1"/>
                      <a:t> </a:t>
                    </a:r>
                    <a:r>
                      <a:rPr lang="en-US" altLang="ja-JP" sz="3200" b="1" dirty="0"/>
                      <a:t>-</a:t>
                    </a:r>
                    <a:r>
                      <a:rPr kumimoji="1" lang="ja-JP" altLang="en-US" sz="3200" b="1"/>
                      <a:t> </a:t>
                    </a:r>
                    <a:r>
                      <a:rPr kumimoji="1" lang="en-US" altLang="ja-JP" sz="3200" b="1" dirty="0"/>
                      <a:t>1 - </a:t>
                    </a:r>
                    <a:r>
                      <a:rPr lang="en-US" altLang="ja-JP" sz="3200" b="1" dirty="0"/>
                      <a:t>7</a:t>
                    </a:r>
                    <a:endParaRPr kumimoji="1" lang="ja-JP" altLang="en-US" sz="3200" b="1"/>
                  </a:p>
                </p:txBody>
              </p:sp>
            </p:grpSp>
            <p:grpSp>
              <p:nvGrpSpPr>
                <p:cNvPr id="52" name="グループ化 51">
                  <a:extLst>
                    <a:ext uri="{FF2B5EF4-FFF2-40B4-BE49-F238E27FC236}">
                      <a16:creationId xmlns:a16="http://schemas.microsoft.com/office/drawing/2014/main" id="{752F5BCB-9D70-254A-B473-A8600D5814F2}"/>
                    </a:ext>
                  </a:extLst>
                </p:cNvPr>
                <p:cNvGrpSpPr/>
                <p:nvPr/>
              </p:nvGrpSpPr>
              <p:grpSpPr>
                <a:xfrm>
                  <a:off x="4111999" y="2259723"/>
                  <a:ext cx="1859944" cy="389422"/>
                  <a:chOff x="4060543" y="2223685"/>
                  <a:chExt cx="1859944" cy="389422"/>
                </a:xfrm>
              </p:grpSpPr>
              <p:sp>
                <p:nvSpPr>
                  <p:cNvPr id="53" name="円/楕円 52">
                    <a:extLst>
                      <a:ext uri="{FF2B5EF4-FFF2-40B4-BE49-F238E27FC236}">
                        <a16:creationId xmlns:a16="http://schemas.microsoft.com/office/drawing/2014/main" id="{34394A87-FE6A-BB41-9404-1550B7A29F73}"/>
                      </a:ext>
                    </a:extLst>
                  </p:cNvPr>
                  <p:cNvSpPr/>
                  <p:nvPr/>
                </p:nvSpPr>
                <p:spPr>
                  <a:xfrm>
                    <a:off x="5065020" y="2223685"/>
                    <a:ext cx="377129" cy="381000"/>
                  </a:xfrm>
                  <a:prstGeom prst="ellips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水</a:t>
                    </a:r>
                  </a:p>
                </p:txBody>
              </p:sp>
              <p:sp>
                <p:nvSpPr>
                  <p:cNvPr id="54" name="円/楕円 53">
                    <a:extLst>
                      <a:ext uri="{FF2B5EF4-FFF2-40B4-BE49-F238E27FC236}">
                        <a16:creationId xmlns:a16="http://schemas.microsoft.com/office/drawing/2014/main" id="{1E030ADB-BB98-4D42-92C9-EF84B59CCCC4}"/>
                      </a:ext>
                    </a:extLst>
                  </p:cNvPr>
                  <p:cNvSpPr/>
                  <p:nvPr/>
                </p:nvSpPr>
                <p:spPr>
                  <a:xfrm>
                    <a:off x="4060543" y="2223685"/>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木</a:t>
                    </a:r>
                    <a:endParaRPr kumimoji="1" lang="ja-JP" altLang="en-US">
                      <a:solidFill>
                        <a:schemeClr val="tx1"/>
                      </a:solidFill>
                    </a:endParaRPr>
                  </a:p>
                </p:txBody>
              </p:sp>
              <p:sp>
                <p:nvSpPr>
                  <p:cNvPr id="56" name="円/楕円 55">
                    <a:extLst>
                      <a:ext uri="{FF2B5EF4-FFF2-40B4-BE49-F238E27FC236}">
                        <a16:creationId xmlns:a16="http://schemas.microsoft.com/office/drawing/2014/main" id="{0193C02E-D7EA-4141-BE31-6FB962ECB6E9}"/>
                      </a:ext>
                    </a:extLst>
                  </p:cNvPr>
                  <p:cNvSpPr/>
                  <p:nvPr/>
                </p:nvSpPr>
                <p:spPr>
                  <a:xfrm>
                    <a:off x="4562781" y="2223685"/>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ja-JP" altLang="en-US">
                      <a:solidFill>
                        <a:schemeClr val="tx1"/>
                      </a:solidFill>
                    </a:endParaRPr>
                  </a:p>
                </p:txBody>
              </p:sp>
              <p:sp>
                <p:nvSpPr>
                  <p:cNvPr id="59" name="円/楕円 58">
                    <a:extLst>
                      <a:ext uri="{FF2B5EF4-FFF2-40B4-BE49-F238E27FC236}">
                        <a16:creationId xmlns:a16="http://schemas.microsoft.com/office/drawing/2014/main" id="{C23D410F-A2CB-2048-B316-88136283B73D}"/>
                      </a:ext>
                    </a:extLst>
                  </p:cNvPr>
                  <p:cNvSpPr/>
                  <p:nvPr/>
                </p:nvSpPr>
                <p:spPr>
                  <a:xfrm>
                    <a:off x="5543358" y="2232107"/>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金</a:t>
                    </a:r>
                    <a:endParaRPr kumimoji="1" lang="ja-JP" altLang="en-US">
                      <a:solidFill>
                        <a:schemeClr val="tx1"/>
                      </a:solidFill>
                    </a:endParaRPr>
                  </a:p>
                </p:txBody>
              </p:sp>
            </p:grpSp>
          </p:grpSp>
          <p:sp>
            <p:nvSpPr>
              <p:cNvPr id="49" name="テキスト ボックス 48">
                <a:extLst>
                  <a:ext uri="{FF2B5EF4-FFF2-40B4-BE49-F238E27FC236}">
                    <a16:creationId xmlns:a16="http://schemas.microsoft.com/office/drawing/2014/main" id="{86BA6D54-1BE8-E443-8897-EEAD6716FBCF}"/>
                  </a:ext>
                </a:extLst>
              </p:cNvPr>
              <p:cNvSpPr txBox="1"/>
              <p:nvPr/>
            </p:nvSpPr>
            <p:spPr>
              <a:xfrm>
                <a:off x="762542" y="6977565"/>
                <a:ext cx="5721785" cy="415498"/>
              </a:xfrm>
              <a:prstGeom prst="rect">
                <a:avLst/>
              </a:prstGeom>
              <a:noFill/>
            </p:spPr>
            <p:txBody>
              <a:bodyPr wrap="square" rtlCol="0">
                <a:spAutoFit/>
              </a:bodyPr>
              <a:lstStyle/>
              <a:p>
                <a:r>
                  <a:rPr lang="ja-JP" altLang="en-US" sz="1050">
                    <a:solidFill>
                      <a:srgbClr val="FF0000"/>
                    </a:solidFill>
                  </a:rPr>
                  <a:t>本質的に明るく前向き。対人的にはリーダーシップが強く自分流な面を持つ。潜在意識には、人情に厚く人に優しい面を持ち、金運に恵まれドライな気質もある。</a:t>
                </a:r>
                <a:endParaRPr lang="en-US" altLang="ja-JP" sz="1050" dirty="0">
                  <a:solidFill>
                    <a:srgbClr val="FF0000"/>
                  </a:solidFill>
                </a:endParaRPr>
              </a:p>
            </p:txBody>
          </p:sp>
        </p:grpSp>
        <p:sp>
          <p:nvSpPr>
            <p:cNvPr id="113" name="テキスト ボックス 112">
              <a:extLst>
                <a:ext uri="{FF2B5EF4-FFF2-40B4-BE49-F238E27FC236}">
                  <a16:creationId xmlns:a16="http://schemas.microsoft.com/office/drawing/2014/main" id="{58883466-0DDC-B64D-8428-F824C431487C}"/>
                </a:ext>
              </a:extLst>
            </p:cNvPr>
            <p:cNvSpPr txBox="1"/>
            <p:nvPr/>
          </p:nvSpPr>
          <p:spPr>
            <a:xfrm>
              <a:off x="3352083" y="4544145"/>
              <a:ext cx="3262432" cy="338554"/>
            </a:xfrm>
            <a:prstGeom prst="rect">
              <a:avLst/>
            </a:prstGeom>
            <a:noFill/>
          </p:spPr>
          <p:txBody>
            <a:bodyPr wrap="none" rtlCol="0">
              <a:spAutoFit/>
            </a:bodyPr>
            <a:lstStyle/>
            <a:p>
              <a:r>
                <a:rPr lang="ja-JP" altLang="en-US" sz="1600"/>
                <a:t>（大吉・中吉・小吉・小凶・凶）</a:t>
              </a:r>
              <a:endParaRPr lang="en-US" altLang="ja-JP" sz="1600" dirty="0"/>
            </a:p>
          </p:txBody>
        </p:sp>
      </p:grpSp>
      <p:grpSp>
        <p:nvGrpSpPr>
          <p:cNvPr id="5" name="グループ化 4">
            <a:extLst>
              <a:ext uri="{FF2B5EF4-FFF2-40B4-BE49-F238E27FC236}">
                <a16:creationId xmlns:a16="http://schemas.microsoft.com/office/drawing/2014/main" id="{2D267047-B258-4A4E-A3B4-2B99CB367E72}"/>
              </a:ext>
            </a:extLst>
          </p:cNvPr>
          <p:cNvGrpSpPr/>
          <p:nvPr/>
        </p:nvGrpSpPr>
        <p:grpSpPr>
          <a:xfrm>
            <a:off x="757584" y="7120477"/>
            <a:ext cx="5919949" cy="1906101"/>
            <a:chOff x="757584" y="7120477"/>
            <a:chExt cx="5919949" cy="1906101"/>
          </a:xfrm>
        </p:grpSpPr>
        <p:grpSp>
          <p:nvGrpSpPr>
            <p:cNvPr id="2" name="グループ化 1">
              <a:extLst>
                <a:ext uri="{FF2B5EF4-FFF2-40B4-BE49-F238E27FC236}">
                  <a16:creationId xmlns:a16="http://schemas.microsoft.com/office/drawing/2014/main" id="{84DFA311-E2FE-DB48-8DD4-31DA2FE5AD56}"/>
                </a:ext>
              </a:extLst>
            </p:cNvPr>
            <p:cNvGrpSpPr/>
            <p:nvPr/>
          </p:nvGrpSpPr>
          <p:grpSpPr>
            <a:xfrm>
              <a:off x="757584" y="7273033"/>
              <a:ext cx="5721785" cy="1753545"/>
              <a:chOff x="571205" y="7772145"/>
              <a:chExt cx="5721785" cy="1753545"/>
            </a:xfrm>
          </p:grpSpPr>
          <p:grpSp>
            <p:nvGrpSpPr>
              <p:cNvPr id="70" name="グループ化 69">
                <a:extLst>
                  <a:ext uri="{FF2B5EF4-FFF2-40B4-BE49-F238E27FC236}">
                    <a16:creationId xmlns:a16="http://schemas.microsoft.com/office/drawing/2014/main" id="{C60F2DDF-2409-9749-93A8-D6A8B8B59CA0}"/>
                  </a:ext>
                </a:extLst>
              </p:cNvPr>
              <p:cNvGrpSpPr/>
              <p:nvPr/>
            </p:nvGrpSpPr>
            <p:grpSpPr>
              <a:xfrm>
                <a:off x="595694" y="7772145"/>
                <a:ext cx="5697296" cy="1279596"/>
                <a:chOff x="654077" y="1397550"/>
                <a:chExt cx="5697296" cy="1279596"/>
              </a:xfrm>
            </p:grpSpPr>
            <p:grpSp>
              <p:nvGrpSpPr>
                <p:cNvPr id="72" name="グループ化 71">
                  <a:extLst>
                    <a:ext uri="{FF2B5EF4-FFF2-40B4-BE49-F238E27FC236}">
                      <a16:creationId xmlns:a16="http://schemas.microsoft.com/office/drawing/2014/main" id="{CCC2E60F-DC12-1342-8EA2-FE19DAC3047A}"/>
                    </a:ext>
                  </a:extLst>
                </p:cNvPr>
                <p:cNvGrpSpPr/>
                <p:nvPr/>
              </p:nvGrpSpPr>
              <p:grpSpPr>
                <a:xfrm>
                  <a:off x="654077" y="1397550"/>
                  <a:ext cx="5697296" cy="1200329"/>
                  <a:chOff x="431654" y="1422539"/>
                  <a:chExt cx="5986851" cy="1200329"/>
                </a:xfrm>
              </p:grpSpPr>
              <p:sp>
                <p:nvSpPr>
                  <p:cNvPr id="83" name="テキスト ボックス 82">
                    <a:extLst>
                      <a:ext uri="{FF2B5EF4-FFF2-40B4-BE49-F238E27FC236}">
                        <a16:creationId xmlns:a16="http://schemas.microsoft.com/office/drawing/2014/main" id="{32505E97-9131-7F4B-A90A-87ED70727820}"/>
                      </a:ext>
                    </a:extLst>
                  </p:cNvPr>
                  <p:cNvSpPr txBox="1"/>
                  <p:nvPr/>
                </p:nvSpPr>
                <p:spPr>
                  <a:xfrm>
                    <a:off x="431654" y="1422539"/>
                    <a:ext cx="3194868" cy="1200329"/>
                  </a:xfrm>
                  <a:prstGeom prst="rect">
                    <a:avLst/>
                  </a:prstGeom>
                  <a:noFill/>
                </p:spPr>
                <p:txBody>
                  <a:bodyPr wrap="square" rtlCol="0">
                    <a:spAutoFit/>
                  </a:bodyPr>
                  <a:lstStyle/>
                  <a:p>
                    <a:r>
                      <a:rPr lang="ja-JP" altLang="en-US" sz="1200"/>
                      <a:t>◯　</a:t>
                    </a:r>
                    <a:r>
                      <a:rPr lang="en-US" altLang="ja-JP" sz="1200" dirty="0"/>
                      <a:t> 1</a:t>
                    </a:r>
                    <a:r>
                      <a:rPr lang="ja-JP" altLang="en-US" sz="1200"/>
                      <a:t>　△　</a:t>
                    </a:r>
                    <a:r>
                      <a:rPr lang="en-US" altLang="ja-JP" sz="1200" dirty="0"/>
                      <a:t>9</a:t>
                    </a:r>
                    <a:r>
                      <a:rPr lang="ja-JP" altLang="en-US" sz="1200"/>
                      <a:t>・</a:t>
                    </a:r>
                    <a:r>
                      <a:rPr lang="en-US" altLang="ja-JP" sz="1200" dirty="0"/>
                      <a:t>4</a:t>
                    </a:r>
                    <a:r>
                      <a:rPr lang="ja-JP" altLang="en-US" sz="1200"/>
                      <a:t>　</a:t>
                    </a:r>
                    <a:endParaRPr lang="en-US" altLang="ja-JP" sz="1200" dirty="0"/>
                  </a:p>
                  <a:p>
                    <a:endParaRPr lang="en-US" altLang="ja-JP" sz="1200" dirty="0"/>
                  </a:p>
                  <a:p>
                    <a:r>
                      <a:rPr lang="ja-JP" altLang="en-US" sz="1200"/>
                      <a:t>本命星：三碧木星（健康・明るさ）</a:t>
                    </a:r>
                    <a:endParaRPr kumimoji="1" lang="en-US" altLang="ja-JP" sz="1200" dirty="0"/>
                  </a:p>
                  <a:p>
                    <a:r>
                      <a:rPr lang="ja-JP" altLang="en-US" sz="1200"/>
                      <a:t>月命星：六白金星（仕事・ルール）</a:t>
                    </a:r>
                    <a:endParaRPr lang="en-US" altLang="ja-JP" sz="1200" dirty="0"/>
                  </a:p>
                  <a:p>
                    <a:r>
                      <a:rPr lang="ja-JP" altLang="en-US" sz="1200"/>
                      <a:t>潜在意識：九紫火星（頭脳・カリスマ）</a:t>
                    </a:r>
                    <a:endParaRPr kumimoji="1" lang="en-US" altLang="ja-JP" sz="1200" dirty="0"/>
                  </a:p>
                  <a:p>
                    <a:r>
                      <a:rPr lang="ja-JP" altLang="en-US" sz="1200"/>
                      <a:t>流れ：八白金星（チャンス・変化）</a:t>
                    </a:r>
                    <a:endParaRPr lang="en-US" altLang="ja-JP" sz="1200" dirty="0"/>
                  </a:p>
                </p:txBody>
              </p:sp>
              <p:sp>
                <p:nvSpPr>
                  <p:cNvPr id="84" name="テキスト ボックス 83">
                    <a:extLst>
                      <a:ext uri="{FF2B5EF4-FFF2-40B4-BE49-F238E27FC236}">
                        <a16:creationId xmlns:a16="http://schemas.microsoft.com/office/drawing/2014/main" id="{C51F3EFF-0C7F-954C-A731-D776274C6EA7}"/>
                      </a:ext>
                    </a:extLst>
                  </p:cNvPr>
                  <p:cNvSpPr txBox="1"/>
                  <p:nvPr/>
                </p:nvSpPr>
                <p:spPr>
                  <a:xfrm>
                    <a:off x="3997413" y="1661065"/>
                    <a:ext cx="2421092" cy="584775"/>
                  </a:xfrm>
                  <a:prstGeom prst="rect">
                    <a:avLst/>
                  </a:prstGeom>
                  <a:noFill/>
                </p:spPr>
                <p:txBody>
                  <a:bodyPr wrap="square" rtlCol="0">
                    <a:spAutoFit/>
                  </a:bodyPr>
                  <a:lstStyle/>
                  <a:p>
                    <a:r>
                      <a:rPr kumimoji="1" lang="en-US" altLang="ja-JP" sz="3200" b="1" dirty="0"/>
                      <a:t>3</a:t>
                    </a:r>
                    <a:r>
                      <a:rPr kumimoji="1" lang="ja-JP" altLang="en-US" sz="3200" b="1"/>
                      <a:t> </a:t>
                    </a:r>
                    <a:r>
                      <a:rPr lang="en-US" altLang="ja-JP" sz="3200" b="1" dirty="0"/>
                      <a:t>-</a:t>
                    </a:r>
                    <a:r>
                      <a:rPr kumimoji="1" lang="ja-JP" altLang="en-US" sz="3200" b="1"/>
                      <a:t> </a:t>
                    </a:r>
                    <a:r>
                      <a:rPr lang="en-US" altLang="ja-JP" sz="3200" b="1" dirty="0"/>
                      <a:t>6</a:t>
                    </a:r>
                    <a:r>
                      <a:rPr kumimoji="1" lang="ja-JP" altLang="en-US" sz="3200" b="1"/>
                      <a:t> </a:t>
                    </a:r>
                    <a:r>
                      <a:rPr lang="en-US" altLang="ja-JP" sz="3200" b="1" dirty="0"/>
                      <a:t>-</a:t>
                    </a:r>
                    <a:r>
                      <a:rPr kumimoji="1" lang="ja-JP" altLang="en-US" sz="3200" b="1"/>
                      <a:t> </a:t>
                    </a:r>
                    <a:r>
                      <a:rPr lang="en-US" altLang="ja-JP" sz="3200" b="1" dirty="0"/>
                      <a:t>9</a:t>
                    </a:r>
                    <a:r>
                      <a:rPr kumimoji="1" lang="en-US" altLang="ja-JP" sz="3200" b="1" dirty="0"/>
                      <a:t> - 8</a:t>
                    </a:r>
                    <a:endParaRPr kumimoji="1" lang="ja-JP" altLang="en-US" sz="3200" b="1"/>
                  </a:p>
                </p:txBody>
              </p:sp>
            </p:grpSp>
            <p:grpSp>
              <p:nvGrpSpPr>
                <p:cNvPr id="78" name="グループ化 77">
                  <a:extLst>
                    <a:ext uri="{FF2B5EF4-FFF2-40B4-BE49-F238E27FC236}">
                      <a16:creationId xmlns:a16="http://schemas.microsoft.com/office/drawing/2014/main" id="{CF5A9DE4-C70C-F74E-873D-5D8BFCBBAF06}"/>
                    </a:ext>
                  </a:extLst>
                </p:cNvPr>
                <p:cNvGrpSpPr/>
                <p:nvPr/>
              </p:nvGrpSpPr>
              <p:grpSpPr>
                <a:xfrm>
                  <a:off x="4111999" y="2287724"/>
                  <a:ext cx="1859944" cy="389422"/>
                  <a:chOff x="4060543" y="2223685"/>
                  <a:chExt cx="1859944" cy="389422"/>
                </a:xfrm>
              </p:grpSpPr>
              <p:sp>
                <p:nvSpPr>
                  <p:cNvPr id="79" name="円/楕円 78">
                    <a:extLst>
                      <a:ext uri="{FF2B5EF4-FFF2-40B4-BE49-F238E27FC236}">
                        <a16:creationId xmlns:a16="http://schemas.microsoft.com/office/drawing/2014/main" id="{3EEC7759-5188-AC47-A02C-CBDCCF9B6584}"/>
                      </a:ext>
                    </a:extLst>
                  </p:cNvPr>
                  <p:cNvSpPr/>
                  <p:nvPr/>
                </p:nvSpPr>
                <p:spPr>
                  <a:xfrm>
                    <a:off x="5065020" y="2223685"/>
                    <a:ext cx="377129" cy="381000"/>
                  </a:xfrm>
                  <a:prstGeom prst="ellipse">
                    <a:avLst/>
                  </a:prstGeom>
                  <a:solidFill>
                    <a:srgbClr val="FEE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火</a:t>
                    </a:r>
                    <a:endParaRPr kumimoji="1" lang="ja-JP" altLang="en-US">
                      <a:solidFill>
                        <a:schemeClr val="tx1"/>
                      </a:solidFill>
                    </a:endParaRPr>
                  </a:p>
                </p:txBody>
              </p:sp>
              <p:sp>
                <p:nvSpPr>
                  <p:cNvPr id="80" name="円/楕円 79">
                    <a:extLst>
                      <a:ext uri="{FF2B5EF4-FFF2-40B4-BE49-F238E27FC236}">
                        <a16:creationId xmlns:a16="http://schemas.microsoft.com/office/drawing/2014/main" id="{1BC125B5-AFFE-8E43-85AC-0FB07346EB5C}"/>
                      </a:ext>
                    </a:extLst>
                  </p:cNvPr>
                  <p:cNvSpPr/>
                  <p:nvPr/>
                </p:nvSpPr>
                <p:spPr>
                  <a:xfrm>
                    <a:off x="4060543" y="2223685"/>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木</a:t>
                    </a:r>
                    <a:endParaRPr kumimoji="1" lang="ja-JP" altLang="en-US">
                      <a:solidFill>
                        <a:schemeClr val="tx1"/>
                      </a:solidFill>
                    </a:endParaRPr>
                  </a:p>
                </p:txBody>
              </p:sp>
              <p:sp>
                <p:nvSpPr>
                  <p:cNvPr id="81" name="円/楕円 80">
                    <a:extLst>
                      <a:ext uri="{FF2B5EF4-FFF2-40B4-BE49-F238E27FC236}">
                        <a16:creationId xmlns:a16="http://schemas.microsoft.com/office/drawing/2014/main" id="{227E0EDF-E3E1-8B4B-812B-822436B2D2D0}"/>
                      </a:ext>
                    </a:extLst>
                  </p:cNvPr>
                  <p:cNvSpPr/>
                  <p:nvPr/>
                </p:nvSpPr>
                <p:spPr>
                  <a:xfrm>
                    <a:off x="4562781" y="2223685"/>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金</a:t>
                    </a:r>
                  </a:p>
                </p:txBody>
              </p:sp>
              <p:sp>
                <p:nvSpPr>
                  <p:cNvPr id="82" name="円/楕円 81">
                    <a:extLst>
                      <a:ext uri="{FF2B5EF4-FFF2-40B4-BE49-F238E27FC236}">
                        <a16:creationId xmlns:a16="http://schemas.microsoft.com/office/drawing/2014/main" id="{9E4460DB-4DB2-2C45-9C55-7DB8319C2642}"/>
                      </a:ext>
                    </a:extLst>
                  </p:cNvPr>
                  <p:cNvSpPr/>
                  <p:nvPr/>
                </p:nvSpPr>
                <p:spPr>
                  <a:xfrm>
                    <a:off x="5543358" y="2232107"/>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土</a:t>
                    </a:r>
                  </a:p>
                </p:txBody>
              </p:sp>
            </p:grpSp>
          </p:grpSp>
          <p:sp>
            <p:nvSpPr>
              <p:cNvPr id="39" name="テキスト ボックス 38">
                <a:extLst>
                  <a:ext uri="{FF2B5EF4-FFF2-40B4-BE49-F238E27FC236}">
                    <a16:creationId xmlns:a16="http://schemas.microsoft.com/office/drawing/2014/main" id="{D41847BB-0407-E149-BC32-4FF1AA249184}"/>
                  </a:ext>
                </a:extLst>
              </p:cNvPr>
              <p:cNvSpPr txBox="1"/>
              <p:nvPr/>
            </p:nvSpPr>
            <p:spPr>
              <a:xfrm>
                <a:off x="571205" y="9110192"/>
                <a:ext cx="5721785" cy="415498"/>
              </a:xfrm>
              <a:prstGeom prst="rect">
                <a:avLst/>
              </a:prstGeom>
              <a:noFill/>
            </p:spPr>
            <p:txBody>
              <a:bodyPr wrap="square" rtlCol="0">
                <a:spAutoFit/>
              </a:bodyPr>
              <a:lstStyle/>
              <a:p>
                <a:r>
                  <a:rPr lang="ja-JP" altLang="en-US" sz="1050">
                    <a:solidFill>
                      <a:srgbClr val="FF0000"/>
                    </a:solidFill>
                  </a:rPr>
                  <a:t>本質的に明るく前向き。 対人的には真面目で仕事熱心。潜在意識には頭脳明晰で強い信念を持つ。野心が強くチャンスに強い。</a:t>
                </a:r>
              </a:p>
            </p:txBody>
          </p:sp>
        </p:grpSp>
        <p:sp>
          <p:nvSpPr>
            <p:cNvPr id="114" name="テキスト ボックス 113">
              <a:extLst>
                <a:ext uri="{FF2B5EF4-FFF2-40B4-BE49-F238E27FC236}">
                  <a16:creationId xmlns:a16="http://schemas.microsoft.com/office/drawing/2014/main" id="{B1A4D0EF-315F-3E4B-8617-834DFA81C6A4}"/>
                </a:ext>
              </a:extLst>
            </p:cNvPr>
            <p:cNvSpPr txBox="1"/>
            <p:nvPr/>
          </p:nvSpPr>
          <p:spPr>
            <a:xfrm>
              <a:off x="3415101" y="7120477"/>
              <a:ext cx="3262432" cy="338554"/>
            </a:xfrm>
            <a:prstGeom prst="rect">
              <a:avLst/>
            </a:prstGeom>
            <a:noFill/>
          </p:spPr>
          <p:txBody>
            <a:bodyPr wrap="none" rtlCol="0">
              <a:spAutoFit/>
            </a:bodyPr>
            <a:lstStyle/>
            <a:p>
              <a:r>
                <a:rPr lang="ja-JP" altLang="en-US" sz="1600"/>
                <a:t>（大吉・中吉・小吉・小凶・凶）</a:t>
              </a:r>
              <a:endParaRPr lang="en-US" altLang="ja-JP" sz="1600" dirty="0"/>
            </a:p>
          </p:txBody>
        </p:sp>
      </p:grpSp>
    </p:spTree>
    <p:extLst>
      <p:ext uri="{BB962C8B-B14F-4D97-AF65-F5344CB8AC3E}">
        <p14:creationId xmlns:p14="http://schemas.microsoft.com/office/powerpoint/2010/main" val="5311890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テキスト ボックス 61">
            <a:extLst>
              <a:ext uri="{FF2B5EF4-FFF2-40B4-BE49-F238E27FC236}">
                <a16:creationId xmlns:a16="http://schemas.microsoft.com/office/drawing/2014/main" id="{56C56426-4E60-944A-AB43-D360D69C9F7C}"/>
              </a:ext>
            </a:extLst>
          </p:cNvPr>
          <p:cNvSpPr txBox="1"/>
          <p:nvPr/>
        </p:nvSpPr>
        <p:spPr>
          <a:xfrm>
            <a:off x="5266220" y="152303"/>
            <a:ext cx="1460656" cy="253916"/>
          </a:xfrm>
          <a:prstGeom prst="rect">
            <a:avLst/>
          </a:prstGeom>
          <a:noFill/>
        </p:spPr>
        <p:txBody>
          <a:bodyPr wrap="none" rtlCol="0">
            <a:spAutoFit/>
          </a:bodyPr>
          <a:lstStyle/>
          <a:p>
            <a:r>
              <a:rPr kumimoji="1" lang="ja-JP" altLang="en-US" sz="1050"/>
              <a:t>九星氣学 </a:t>
            </a:r>
            <a:r>
              <a:rPr kumimoji="1" lang="en-US" altLang="ja-JP" sz="1050" dirty="0"/>
              <a:t>81</a:t>
            </a:r>
            <a:r>
              <a:rPr kumimoji="1" lang="ja-JP" altLang="en-US" sz="1050"/>
              <a:t> 性格一覧</a:t>
            </a:r>
          </a:p>
        </p:txBody>
      </p:sp>
      <p:sp>
        <p:nvSpPr>
          <p:cNvPr id="63" name="スライド番号プレースホルダー 3">
            <a:extLst>
              <a:ext uri="{FF2B5EF4-FFF2-40B4-BE49-F238E27FC236}">
                <a16:creationId xmlns:a16="http://schemas.microsoft.com/office/drawing/2014/main" id="{5965C73A-738D-5143-B4F7-7A8E47D0B2A8}"/>
              </a:ext>
            </a:extLst>
          </p:cNvPr>
          <p:cNvSpPr>
            <a:spLocks noGrp="1"/>
          </p:cNvSpPr>
          <p:nvPr>
            <p:ph type="sldNum" sz="quarter" idx="12"/>
          </p:nvPr>
        </p:nvSpPr>
        <p:spPr>
          <a:xfrm>
            <a:off x="4843463" y="9181397"/>
            <a:ext cx="1543050" cy="527403"/>
          </a:xfrm>
        </p:spPr>
        <p:txBody>
          <a:bodyPr/>
          <a:lstStyle/>
          <a:p>
            <a:fld id="{1D026AE3-2BCD-4743-B55E-347788B72823}" type="slidenum">
              <a:rPr kumimoji="1" lang="ja-JP" altLang="en-US" smtClean="0"/>
              <a:t>9</a:t>
            </a:fld>
            <a:endParaRPr kumimoji="1" lang="ja-JP" altLang="en-US"/>
          </a:p>
        </p:txBody>
      </p:sp>
      <p:grpSp>
        <p:nvGrpSpPr>
          <p:cNvPr id="3" name="グループ化 2">
            <a:extLst>
              <a:ext uri="{FF2B5EF4-FFF2-40B4-BE49-F238E27FC236}">
                <a16:creationId xmlns:a16="http://schemas.microsoft.com/office/drawing/2014/main" id="{1D397EC3-BE95-BA4C-B056-D57E03222AFD}"/>
              </a:ext>
            </a:extLst>
          </p:cNvPr>
          <p:cNvGrpSpPr/>
          <p:nvPr/>
        </p:nvGrpSpPr>
        <p:grpSpPr>
          <a:xfrm>
            <a:off x="777845" y="1894465"/>
            <a:ext cx="5764680" cy="1826800"/>
            <a:chOff x="777845" y="1894465"/>
            <a:chExt cx="5764680" cy="1826800"/>
          </a:xfrm>
        </p:grpSpPr>
        <p:grpSp>
          <p:nvGrpSpPr>
            <p:cNvPr id="47" name="グループ化 46">
              <a:extLst>
                <a:ext uri="{FF2B5EF4-FFF2-40B4-BE49-F238E27FC236}">
                  <a16:creationId xmlns:a16="http://schemas.microsoft.com/office/drawing/2014/main" id="{6F60A6FF-A16D-3C41-BEC5-85A68DD9DEE5}"/>
                </a:ext>
              </a:extLst>
            </p:cNvPr>
            <p:cNvGrpSpPr/>
            <p:nvPr/>
          </p:nvGrpSpPr>
          <p:grpSpPr>
            <a:xfrm>
              <a:off x="777845" y="1967023"/>
              <a:ext cx="5721785" cy="1754242"/>
              <a:chOff x="652723" y="3748956"/>
              <a:chExt cx="5721785" cy="1754242"/>
            </a:xfrm>
          </p:grpSpPr>
          <p:grpSp>
            <p:nvGrpSpPr>
              <p:cNvPr id="55" name="グループ化 54">
                <a:extLst>
                  <a:ext uri="{FF2B5EF4-FFF2-40B4-BE49-F238E27FC236}">
                    <a16:creationId xmlns:a16="http://schemas.microsoft.com/office/drawing/2014/main" id="{9196F901-44EF-934F-991C-7E2C209C1D02}"/>
                  </a:ext>
                </a:extLst>
              </p:cNvPr>
              <p:cNvGrpSpPr/>
              <p:nvPr/>
            </p:nvGrpSpPr>
            <p:grpSpPr>
              <a:xfrm>
                <a:off x="662581" y="3748956"/>
                <a:ext cx="5697297" cy="1266187"/>
                <a:chOff x="654076" y="1397550"/>
                <a:chExt cx="5697297" cy="1266187"/>
              </a:xfrm>
            </p:grpSpPr>
            <p:grpSp>
              <p:nvGrpSpPr>
                <p:cNvPr id="57" name="グループ化 56">
                  <a:extLst>
                    <a:ext uri="{FF2B5EF4-FFF2-40B4-BE49-F238E27FC236}">
                      <a16:creationId xmlns:a16="http://schemas.microsoft.com/office/drawing/2014/main" id="{041FB090-42C9-CC45-A9E9-CF261BD3E986}"/>
                    </a:ext>
                  </a:extLst>
                </p:cNvPr>
                <p:cNvGrpSpPr/>
                <p:nvPr/>
              </p:nvGrpSpPr>
              <p:grpSpPr>
                <a:xfrm>
                  <a:off x="654076" y="1397550"/>
                  <a:ext cx="5697297" cy="1200329"/>
                  <a:chOff x="431653" y="1422539"/>
                  <a:chExt cx="5986852" cy="1200329"/>
                </a:xfrm>
              </p:grpSpPr>
              <p:sp>
                <p:nvSpPr>
                  <p:cNvPr id="75" name="テキスト ボックス 74">
                    <a:extLst>
                      <a:ext uri="{FF2B5EF4-FFF2-40B4-BE49-F238E27FC236}">
                        <a16:creationId xmlns:a16="http://schemas.microsoft.com/office/drawing/2014/main" id="{491B5553-EB04-0144-AA09-D5ECA243EED0}"/>
                      </a:ext>
                    </a:extLst>
                  </p:cNvPr>
                  <p:cNvSpPr txBox="1"/>
                  <p:nvPr/>
                </p:nvSpPr>
                <p:spPr>
                  <a:xfrm>
                    <a:off x="431653" y="1422539"/>
                    <a:ext cx="3122276" cy="1200329"/>
                  </a:xfrm>
                  <a:prstGeom prst="rect">
                    <a:avLst/>
                  </a:prstGeom>
                  <a:noFill/>
                </p:spPr>
                <p:txBody>
                  <a:bodyPr wrap="square" rtlCol="0">
                    <a:spAutoFit/>
                  </a:bodyPr>
                  <a:lstStyle/>
                  <a:p>
                    <a:r>
                      <a:rPr lang="ja-JP" altLang="en-US" sz="1200"/>
                      <a:t>◯　</a:t>
                    </a:r>
                    <a:r>
                      <a:rPr lang="en-US" altLang="ja-JP" sz="1200" dirty="0"/>
                      <a:t> 1</a:t>
                    </a:r>
                    <a:r>
                      <a:rPr lang="ja-JP" altLang="en-US" sz="1200"/>
                      <a:t>　△　</a:t>
                    </a:r>
                    <a:r>
                      <a:rPr lang="en-US" altLang="ja-JP" sz="1200" dirty="0"/>
                      <a:t>9</a:t>
                    </a:r>
                    <a:r>
                      <a:rPr lang="ja-JP" altLang="en-US" sz="1200"/>
                      <a:t>・</a:t>
                    </a:r>
                    <a:r>
                      <a:rPr lang="en-US" altLang="ja-JP" sz="1200" dirty="0"/>
                      <a:t>4</a:t>
                    </a:r>
                    <a:r>
                      <a:rPr lang="ja-JP" altLang="en-US" sz="1200"/>
                      <a:t>　</a:t>
                    </a:r>
                    <a:endParaRPr kumimoji="1" lang="en-US" altLang="ja-JP" sz="1200" dirty="0"/>
                  </a:p>
                  <a:p>
                    <a:endParaRPr lang="en-US" altLang="ja-JP" sz="1200" dirty="0"/>
                  </a:p>
                  <a:p>
                    <a:r>
                      <a:rPr lang="ja-JP" altLang="en-US" sz="1200"/>
                      <a:t>本命星：三碧木星（健康・明るさ）</a:t>
                    </a:r>
                    <a:endParaRPr kumimoji="1" lang="en-US" altLang="ja-JP" sz="1200" dirty="0"/>
                  </a:p>
                  <a:p>
                    <a:r>
                      <a:rPr lang="ja-JP" altLang="en-US" sz="1200"/>
                      <a:t>月命星：七赤金星（快楽・合理） </a:t>
                    </a:r>
                    <a:endParaRPr lang="en-US" altLang="ja-JP" sz="1200" dirty="0"/>
                  </a:p>
                  <a:p>
                    <a:r>
                      <a:rPr lang="ja-JP" altLang="en-US" sz="1200"/>
                      <a:t>潜在意識：八白土星（チャンス・変化）</a:t>
                    </a:r>
                    <a:endParaRPr kumimoji="1" lang="en-US" altLang="ja-JP" sz="1200" dirty="0"/>
                  </a:p>
                  <a:p>
                    <a:r>
                      <a:rPr lang="ja-JP" altLang="en-US" sz="1200"/>
                      <a:t>流れ：九紫火星（頭脳・カリスマ）</a:t>
                    </a:r>
                    <a:endParaRPr lang="en-US" altLang="ja-JP" sz="1200" dirty="0"/>
                  </a:p>
                </p:txBody>
              </p:sp>
              <p:sp>
                <p:nvSpPr>
                  <p:cNvPr id="76" name="テキスト ボックス 75">
                    <a:extLst>
                      <a:ext uri="{FF2B5EF4-FFF2-40B4-BE49-F238E27FC236}">
                        <a16:creationId xmlns:a16="http://schemas.microsoft.com/office/drawing/2014/main" id="{1FBA4ADE-7590-684A-8F86-885EA4BD1995}"/>
                      </a:ext>
                    </a:extLst>
                  </p:cNvPr>
                  <p:cNvSpPr txBox="1"/>
                  <p:nvPr/>
                </p:nvSpPr>
                <p:spPr>
                  <a:xfrm>
                    <a:off x="3997413" y="1661065"/>
                    <a:ext cx="2421092" cy="584775"/>
                  </a:xfrm>
                  <a:prstGeom prst="rect">
                    <a:avLst/>
                  </a:prstGeom>
                  <a:noFill/>
                </p:spPr>
                <p:txBody>
                  <a:bodyPr wrap="square" rtlCol="0">
                    <a:spAutoFit/>
                  </a:bodyPr>
                  <a:lstStyle/>
                  <a:p>
                    <a:r>
                      <a:rPr kumimoji="1" lang="en-US" altLang="ja-JP" sz="3200" b="1" dirty="0"/>
                      <a:t>3</a:t>
                    </a:r>
                    <a:r>
                      <a:rPr kumimoji="1" lang="ja-JP" altLang="en-US" sz="3200" b="1"/>
                      <a:t> </a:t>
                    </a:r>
                    <a:r>
                      <a:rPr lang="en-US" altLang="ja-JP" sz="3200" b="1" dirty="0"/>
                      <a:t>-</a:t>
                    </a:r>
                    <a:r>
                      <a:rPr kumimoji="1" lang="ja-JP" altLang="en-US" sz="3200" b="1"/>
                      <a:t> </a:t>
                    </a:r>
                    <a:r>
                      <a:rPr kumimoji="1" lang="en-US" altLang="ja-JP" sz="3200" b="1" dirty="0"/>
                      <a:t>7</a:t>
                    </a:r>
                    <a:r>
                      <a:rPr kumimoji="1" lang="ja-JP" altLang="en-US" sz="3200" b="1"/>
                      <a:t> </a:t>
                    </a:r>
                    <a:r>
                      <a:rPr lang="en-US" altLang="ja-JP" sz="3200" b="1" dirty="0"/>
                      <a:t>-</a:t>
                    </a:r>
                    <a:r>
                      <a:rPr kumimoji="1" lang="ja-JP" altLang="en-US" sz="3200" b="1"/>
                      <a:t> </a:t>
                    </a:r>
                    <a:r>
                      <a:rPr kumimoji="1" lang="en-US" altLang="ja-JP" sz="3200" b="1" dirty="0"/>
                      <a:t>8 - </a:t>
                    </a:r>
                    <a:r>
                      <a:rPr lang="en-US" altLang="ja-JP" sz="3200" b="1" dirty="0"/>
                      <a:t>9</a:t>
                    </a:r>
                    <a:endParaRPr kumimoji="1" lang="ja-JP" altLang="en-US" sz="3200" b="1"/>
                  </a:p>
                </p:txBody>
              </p:sp>
            </p:grpSp>
            <p:grpSp>
              <p:nvGrpSpPr>
                <p:cNvPr id="58" name="グループ化 57">
                  <a:extLst>
                    <a:ext uri="{FF2B5EF4-FFF2-40B4-BE49-F238E27FC236}">
                      <a16:creationId xmlns:a16="http://schemas.microsoft.com/office/drawing/2014/main" id="{AC86C6E4-4EA3-2141-9D73-FFD0917B059D}"/>
                    </a:ext>
                  </a:extLst>
                </p:cNvPr>
                <p:cNvGrpSpPr/>
                <p:nvPr/>
              </p:nvGrpSpPr>
              <p:grpSpPr>
                <a:xfrm>
                  <a:off x="4111999" y="2274315"/>
                  <a:ext cx="1859944" cy="389422"/>
                  <a:chOff x="4060543" y="2223685"/>
                  <a:chExt cx="1859944" cy="389422"/>
                </a:xfrm>
              </p:grpSpPr>
              <p:sp>
                <p:nvSpPr>
                  <p:cNvPr id="69" name="円/楕円 68">
                    <a:extLst>
                      <a:ext uri="{FF2B5EF4-FFF2-40B4-BE49-F238E27FC236}">
                        <a16:creationId xmlns:a16="http://schemas.microsoft.com/office/drawing/2014/main" id="{BD79F047-AF02-F146-90C8-74F88D239198}"/>
                      </a:ext>
                    </a:extLst>
                  </p:cNvPr>
                  <p:cNvSpPr/>
                  <p:nvPr/>
                </p:nvSpPr>
                <p:spPr>
                  <a:xfrm>
                    <a:off x="5065020" y="2223685"/>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土</a:t>
                    </a:r>
                  </a:p>
                </p:txBody>
              </p:sp>
              <p:sp>
                <p:nvSpPr>
                  <p:cNvPr id="71" name="円/楕円 70">
                    <a:extLst>
                      <a:ext uri="{FF2B5EF4-FFF2-40B4-BE49-F238E27FC236}">
                        <a16:creationId xmlns:a16="http://schemas.microsoft.com/office/drawing/2014/main" id="{8C5608EA-39DC-AA4A-8105-389203316719}"/>
                      </a:ext>
                    </a:extLst>
                  </p:cNvPr>
                  <p:cNvSpPr/>
                  <p:nvPr/>
                </p:nvSpPr>
                <p:spPr>
                  <a:xfrm>
                    <a:off x="4060543" y="2223685"/>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木</a:t>
                    </a:r>
                    <a:endParaRPr kumimoji="1" lang="ja-JP" altLang="en-US">
                      <a:solidFill>
                        <a:schemeClr val="tx1"/>
                      </a:solidFill>
                    </a:endParaRPr>
                  </a:p>
                </p:txBody>
              </p:sp>
              <p:sp>
                <p:nvSpPr>
                  <p:cNvPr id="73" name="円/楕円 72">
                    <a:extLst>
                      <a:ext uri="{FF2B5EF4-FFF2-40B4-BE49-F238E27FC236}">
                        <a16:creationId xmlns:a16="http://schemas.microsoft.com/office/drawing/2014/main" id="{DF202C7A-A09A-F545-A1D0-9D0AC18B45C8}"/>
                      </a:ext>
                    </a:extLst>
                  </p:cNvPr>
                  <p:cNvSpPr/>
                  <p:nvPr/>
                </p:nvSpPr>
                <p:spPr>
                  <a:xfrm>
                    <a:off x="4562781" y="2223685"/>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金</a:t>
                    </a:r>
                  </a:p>
                </p:txBody>
              </p:sp>
              <p:sp>
                <p:nvSpPr>
                  <p:cNvPr id="74" name="円/楕円 73">
                    <a:extLst>
                      <a:ext uri="{FF2B5EF4-FFF2-40B4-BE49-F238E27FC236}">
                        <a16:creationId xmlns:a16="http://schemas.microsoft.com/office/drawing/2014/main" id="{A3EB07C5-CC4E-634E-AD3E-B65C62E87684}"/>
                      </a:ext>
                    </a:extLst>
                  </p:cNvPr>
                  <p:cNvSpPr/>
                  <p:nvPr/>
                </p:nvSpPr>
                <p:spPr>
                  <a:xfrm>
                    <a:off x="5543358" y="2232107"/>
                    <a:ext cx="377129" cy="381000"/>
                  </a:xfrm>
                  <a:prstGeom prst="ellipse">
                    <a:avLst/>
                  </a:prstGeom>
                  <a:solidFill>
                    <a:srgbClr val="FEE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火</a:t>
                    </a:r>
                    <a:endParaRPr kumimoji="1" lang="ja-JP" altLang="en-US">
                      <a:solidFill>
                        <a:schemeClr val="tx1"/>
                      </a:solidFill>
                    </a:endParaRPr>
                  </a:p>
                </p:txBody>
              </p:sp>
            </p:grpSp>
          </p:grpSp>
          <p:sp>
            <p:nvSpPr>
              <p:cNvPr id="50" name="テキスト ボックス 49">
                <a:extLst>
                  <a:ext uri="{FF2B5EF4-FFF2-40B4-BE49-F238E27FC236}">
                    <a16:creationId xmlns:a16="http://schemas.microsoft.com/office/drawing/2014/main" id="{FCC7AA0C-2D67-744A-A467-640B2DF4E0CF}"/>
                  </a:ext>
                </a:extLst>
              </p:cNvPr>
              <p:cNvSpPr txBox="1"/>
              <p:nvPr/>
            </p:nvSpPr>
            <p:spPr>
              <a:xfrm>
                <a:off x="652723" y="5087700"/>
                <a:ext cx="5721785" cy="415498"/>
              </a:xfrm>
              <a:prstGeom prst="rect">
                <a:avLst/>
              </a:prstGeom>
              <a:noFill/>
            </p:spPr>
            <p:txBody>
              <a:bodyPr wrap="square" rtlCol="0">
                <a:spAutoFit/>
              </a:bodyPr>
              <a:lstStyle/>
              <a:p>
                <a:r>
                  <a:rPr lang="ja-JP" altLang="en-US" sz="1050">
                    <a:solidFill>
                      <a:srgbClr val="FF0000"/>
                    </a:solidFill>
                  </a:rPr>
                  <a:t>本質的に明るく前向き。対人的には金運に恵まれドライな気質を持つ。潜在意識には野心を持ちチャンスに強い面を持つ。頭脳明晰で強い信念を持つ。</a:t>
                </a:r>
                <a:endParaRPr lang="en-US" altLang="ja-JP" sz="1050" dirty="0">
                  <a:solidFill>
                    <a:srgbClr val="FF0000"/>
                  </a:solidFill>
                </a:endParaRPr>
              </a:p>
            </p:txBody>
          </p:sp>
        </p:grpSp>
        <p:sp>
          <p:nvSpPr>
            <p:cNvPr id="64" name="テキスト ボックス 63">
              <a:extLst>
                <a:ext uri="{FF2B5EF4-FFF2-40B4-BE49-F238E27FC236}">
                  <a16:creationId xmlns:a16="http://schemas.microsoft.com/office/drawing/2014/main" id="{D265F050-7D1A-2C4E-ADB2-1FB89B1A9AB6}"/>
                </a:ext>
              </a:extLst>
            </p:cNvPr>
            <p:cNvSpPr txBox="1"/>
            <p:nvPr/>
          </p:nvSpPr>
          <p:spPr>
            <a:xfrm>
              <a:off x="3280093" y="1894465"/>
              <a:ext cx="3262432" cy="338554"/>
            </a:xfrm>
            <a:prstGeom prst="rect">
              <a:avLst/>
            </a:prstGeom>
            <a:noFill/>
          </p:spPr>
          <p:txBody>
            <a:bodyPr wrap="none" rtlCol="0">
              <a:spAutoFit/>
            </a:bodyPr>
            <a:lstStyle/>
            <a:p>
              <a:r>
                <a:rPr lang="ja-JP" altLang="en-US" sz="1600"/>
                <a:t>（大吉・中吉・小吉・小凶・凶）</a:t>
              </a:r>
              <a:endParaRPr lang="en-US" altLang="ja-JP" sz="1600" dirty="0"/>
            </a:p>
          </p:txBody>
        </p:sp>
      </p:grpSp>
      <p:grpSp>
        <p:nvGrpSpPr>
          <p:cNvPr id="4" name="グループ化 3">
            <a:extLst>
              <a:ext uri="{FF2B5EF4-FFF2-40B4-BE49-F238E27FC236}">
                <a16:creationId xmlns:a16="http://schemas.microsoft.com/office/drawing/2014/main" id="{46FF39AA-37C6-0B4C-9939-DA02ED980D3A}"/>
              </a:ext>
            </a:extLst>
          </p:cNvPr>
          <p:cNvGrpSpPr/>
          <p:nvPr/>
        </p:nvGrpSpPr>
        <p:grpSpPr>
          <a:xfrm>
            <a:off x="777845" y="4544145"/>
            <a:ext cx="5836670" cy="1863073"/>
            <a:chOff x="777845" y="4544145"/>
            <a:chExt cx="5836670" cy="1863073"/>
          </a:xfrm>
        </p:grpSpPr>
        <p:grpSp>
          <p:nvGrpSpPr>
            <p:cNvPr id="77" name="グループ化 76">
              <a:extLst>
                <a:ext uri="{FF2B5EF4-FFF2-40B4-BE49-F238E27FC236}">
                  <a16:creationId xmlns:a16="http://schemas.microsoft.com/office/drawing/2014/main" id="{467C6CF5-7043-D647-9ACC-4847E24E7C1F}"/>
                </a:ext>
              </a:extLst>
            </p:cNvPr>
            <p:cNvGrpSpPr/>
            <p:nvPr/>
          </p:nvGrpSpPr>
          <p:grpSpPr>
            <a:xfrm>
              <a:off x="777845" y="4687909"/>
              <a:ext cx="5721785" cy="1719309"/>
              <a:chOff x="509333" y="5744955"/>
              <a:chExt cx="5721785" cy="1719309"/>
            </a:xfrm>
          </p:grpSpPr>
          <p:grpSp>
            <p:nvGrpSpPr>
              <p:cNvPr id="89" name="グループ化 88">
                <a:extLst>
                  <a:ext uri="{FF2B5EF4-FFF2-40B4-BE49-F238E27FC236}">
                    <a16:creationId xmlns:a16="http://schemas.microsoft.com/office/drawing/2014/main" id="{DB4220F3-14B6-D742-BE46-3B2373BFAEDB}"/>
                  </a:ext>
                </a:extLst>
              </p:cNvPr>
              <p:cNvGrpSpPr/>
              <p:nvPr/>
            </p:nvGrpSpPr>
            <p:grpSpPr>
              <a:xfrm>
                <a:off x="509333" y="5744955"/>
                <a:ext cx="5697296" cy="1270299"/>
                <a:chOff x="654077" y="1397550"/>
                <a:chExt cx="5697296" cy="1270299"/>
              </a:xfrm>
            </p:grpSpPr>
            <p:grpSp>
              <p:nvGrpSpPr>
                <p:cNvPr id="91" name="グループ化 90">
                  <a:extLst>
                    <a:ext uri="{FF2B5EF4-FFF2-40B4-BE49-F238E27FC236}">
                      <a16:creationId xmlns:a16="http://schemas.microsoft.com/office/drawing/2014/main" id="{2E80BFD0-A7DD-A040-B17B-5A9F4272ECEA}"/>
                    </a:ext>
                  </a:extLst>
                </p:cNvPr>
                <p:cNvGrpSpPr/>
                <p:nvPr/>
              </p:nvGrpSpPr>
              <p:grpSpPr>
                <a:xfrm>
                  <a:off x="654077" y="1397550"/>
                  <a:ext cx="5697296" cy="1200329"/>
                  <a:chOff x="431654" y="1422539"/>
                  <a:chExt cx="5986851" cy="1200329"/>
                </a:xfrm>
              </p:grpSpPr>
              <p:sp>
                <p:nvSpPr>
                  <p:cNvPr id="97" name="テキスト ボックス 96">
                    <a:extLst>
                      <a:ext uri="{FF2B5EF4-FFF2-40B4-BE49-F238E27FC236}">
                        <a16:creationId xmlns:a16="http://schemas.microsoft.com/office/drawing/2014/main" id="{E38D9AAF-E8E3-2E41-A9D6-1350C2BF73CB}"/>
                      </a:ext>
                    </a:extLst>
                  </p:cNvPr>
                  <p:cNvSpPr txBox="1"/>
                  <p:nvPr/>
                </p:nvSpPr>
                <p:spPr>
                  <a:xfrm>
                    <a:off x="431654" y="1422539"/>
                    <a:ext cx="3122275" cy="1200329"/>
                  </a:xfrm>
                  <a:prstGeom prst="rect">
                    <a:avLst/>
                  </a:prstGeom>
                  <a:noFill/>
                </p:spPr>
                <p:txBody>
                  <a:bodyPr wrap="square" rtlCol="0">
                    <a:spAutoFit/>
                  </a:bodyPr>
                  <a:lstStyle/>
                  <a:p>
                    <a:r>
                      <a:rPr lang="ja-JP" altLang="en-US" sz="1200"/>
                      <a:t>◯　</a:t>
                    </a:r>
                    <a:r>
                      <a:rPr lang="en-US" altLang="ja-JP" sz="1200" dirty="0"/>
                      <a:t> 9</a:t>
                    </a:r>
                    <a:r>
                      <a:rPr lang="ja-JP" altLang="en-US" sz="1200"/>
                      <a:t>　△　</a:t>
                    </a:r>
                    <a:r>
                      <a:rPr lang="en-US" altLang="ja-JP" sz="1200" dirty="0"/>
                      <a:t>1</a:t>
                    </a:r>
                    <a:r>
                      <a:rPr lang="ja-JP" altLang="en-US" sz="1200"/>
                      <a:t>・</a:t>
                    </a:r>
                    <a:r>
                      <a:rPr lang="en-US" altLang="ja-JP" sz="1200" dirty="0"/>
                      <a:t>4</a:t>
                    </a:r>
                    <a:r>
                      <a:rPr lang="ja-JP" altLang="en-US" sz="1200"/>
                      <a:t>　</a:t>
                    </a:r>
                    <a:endParaRPr kumimoji="1" lang="en-US" altLang="ja-JP" sz="1200" dirty="0"/>
                  </a:p>
                  <a:p>
                    <a:endParaRPr lang="en-US" altLang="ja-JP" sz="1200" dirty="0"/>
                  </a:p>
                  <a:p>
                    <a:r>
                      <a:rPr lang="ja-JP" altLang="en-US" sz="1200"/>
                      <a:t>本命星：三碧木星（健康・明るさ）</a:t>
                    </a:r>
                    <a:endParaRPr kumimoji="1" lang="en-US" altLang="ja-JP" sz="1200" dirty="0"/>
                  </a:p>
                  <a:p>
                    <a:r>
                      <a:rPr lang="ja-JP" altLang="en-US" sz="1200"/>
                      <a:t>月命星：八白土星（チャンス・変化）</a:t>
                    </a:r>
                    <a:endParaRPr lang="en-US" altLang="ja-JP" sz="1200" dirty="0"/>
                  </a:p>
                  <a:p>
                    <a:r>
                      <a:rPr lang="ja-JP" altLang="en-US" sz="1200"/>
                      <a:t>潜在意識：七赤金星（快楽・合理） </a:t>
                    </a:r>
                    <a:endParaRPr kumimoji="1" lang="en-US" altLang="ja-JP" sz="1200" dirty="0"/>
                  </a:p>
                  <a:p>
                    <a:r>
                      <a:rPr lang="ja-JP" altLang="en-US" sz="1200"/>
                      <a:t>流れ：一白水星（人情・アイデア）</a:t>
                    </a:r>
                    <a:endParaRPr lang="en-US" altLang="ja-JP" sz="1200" dirty="0"/>
                  </a:p>
                </p:txBody>
              </p:sp>
              <p:sp>
                <p:nvSpPr>
                  <p:cNvPr id="98" name="テキスト ボックス 97">
                    <a:extLst>
                      <a:ext uri="{FF2B5EF4-FFF2-40B4-BE49-F238E27FC236}">
                        <a16:creationId xmlns:a16="http://schemas.microsoft.com/office/drawing/2014/main" id="{A5FEDFFA-0E93-BF49-B934-60162E1846B2}"/>
                      </a:ext>
                    </a:extLst>
                  </p:cNvPr>
                  <p:cNvSpPr txBox="1"/>
                  <p:nvPr/>
                </p:nvSpPr>
                <p:spPr>
                  <a:xfrm>
                    <a:off x="3997413" y="1661065"/>
                    <a:ext cx="2421092" cy="584775"/>
                  </a:xfrm>
                  <a:prstGeom prst="rect">
                    <a:avLst/>
                  </a:prstGeom>
                  <a:noFill/>
                </p:spPr>
                <p:txBody>
                  <a:bodyPr wrap="square" rtlCol="0">
                    <a:spAutoFit/>
                  </a:bodyPr>
                  <a:lstStyle/>
                  <a:p>
                    <a:r>
                      <a:rPr kumimoji="1" lang="en-US" altLang="ja-JP" sz="3200" b="1" dirty="0"/>
                      <a:t>3</a:t>
                    </a:r>
                    <a:r>
                      <a:rPr kumimoji="1" lang="ja-JP" altLang="en-US" sz="3200" b="1"/>
                      <a:t> </a:t>
                    </a:r>
                    <a:r>
                      <a:rPr lang="en-US" altLang="ja-JP" sz="3200" b="1" dirty="0"/>
                      <a:t>-</a:t>
                    </a:r>
                    <a:r>
                      <a:rPr kumimoji="1" lang="ja-JP" altLang="en-US" sz="3200" b="1"/>
                      <a:t> </a:t>
                    </a:r>
                    <a:r>
                      <a:rPr lang="en-US" altLang="ja-JP" sz="3200" b="1" dirty="0"/>
                      <a:t>8</a:t>
                    </a:r>
                    <a:r>
                      <a:rPr kumimoji="1" lang="ja-JP" altLang="en-US" sz="3200" b="1"/>
                      <a:t> </a:t>
                    </a:r>
                    <a:r>
                      <a:rPr lang="en-US" altLang="ja-JP" sz="3200" b="1" dirty="0"/>
                      <a:t>-</a:t>
                    </a:r>
                    <a:r>
                      <a:rPr kumimoji="1" lang="ja-JP" altLang="en-US" sz="3200" b="1"/>
                      <a:t> </a:t>
                    </a:r>
                    <a:r>
                      <a:rPr lang="en-US" altLang="ja-JP" sz="3200" b="1" dirty="0"/>
                      <a:t>7</a:t>
                    </a:r>
                    <a:r>
                      <a:rPr kumimoji="1" lang="en-US" altLang="ja-JP" sz="3200" b="1" dirty="0"/>
                      <a:t> - 1</a:t>
                    </a:r>
                    <a:endParaRPr kumimoji="1" lang="ja-JP" altLang="en-US" sz="3200" b="1"/>
                  </a:p>
                </p:txBody>
              </p:sp>
            </p:grpSp>
            <p:grpSp>
              <p:nvGrpSpPr>
                <p:cNvPr id="92" name="グループ化 91">
                  <a:extLst>
                    <a:ext uri="{FF2B5EF4-FFF2-40B4-BE49-F238E27FC236}">
                      <a16:creationId xmlns:a16="http://schemas.microsoft.com/office/drawing/2014/main" id="{B6C03512-FFBF-444F-8D86-9A7644268A22}"/>
                    </a:ext>
                  </a:extLst>
                </p:cNvPr>
                <p:cNvGrpSpPr/>
                <p:nvPr/>
              </p:nvGrpSpPr>
              <p:grpSpPr>
                <a:xfrm>
                  <a:off x="4111999" y="2278427"/>
                  <a:ext cx="1859944" cy="389422"/>
                  <a:chOff x="4060543" y="2223685"/>
                  <a:chExt cx="1859944" cy="389422"/>
                </a:xfrm>
              </p:grpSpPr>
              <p:sp>
                <p:nvSpPr>
                  <p:cNvPr id="93" name="円/楕円 92">
                    <a:extLst>
                      <a:ext uri="{FF2B5EF4-FFF2-40B4-BE49-F238E27FC236}">
                        <a16:creationId xmlns:a16="http://schemas.microsoft.com/office/drawing/2014/main" id="{ABA5FFC5-3BC1-0245-B7BE-E1C71B613DB6}"/>
                      </a:ext>
                    </a:extLst>
                  </p:cNvPr>
                  <p:cNvSpPr/>
                  <p:nvPr/>
                </p:nvSpPr>
                <p:spPr>
                  <a:xfrm>
                    <a:off x="5065020" y="2223685"/>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金</a:t>
                    </a:r>
                    <a:endParaRPr kumimoji="1" lang="ja-JP" altLang="en-US">
                      <a:solidFill>
                        <a:schemeClr val="tx1"/>
                      </a:solidFill>
                    </a:endParaRPr>
                  </a:p>
                </p:txBody>
              </p:sp>
              <p:sp>
                <p:nvSpPr>
                  <p:cNvPr id="94" name="円/楕円 93">
                    <a:extLst>
                      <a:ext uri="{FF2B5EF4-FFF2-40B4-BE49-F238E27FC236}">
                        <a16:creationId xmlns:a16="http://schemas.microsoft.com/office/drawing/2014/main" id="{28A4105D-A033-3348-B033-A636AA987BE1}"/>
                      </a:ext>
                    </a:extLst>
                  </p:cNvPr>
                  <p:cNvSpPr/>
                  <p:nvPr/>
                </p:nvSpPr>
                <p:spPr>
                  <a:xfrm>
                    <a:off x="4060543" y="2223685"/>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木</a:t>
                    </a:r>
                    <a:endParaRPr kumimoji="1" lang="ja-JP" altLang="en-US">
                      <a:solidFill>
                        <a:schemeClr val="tx1"/>
                      </a:solidFill>
                    </a:endParaRPr>
                  </a:p>
                </p:txBody>
              </p:sp>
              <p:sp>
                <p:nvSpPr>
                  <p:cNvPr id="95" name="円/楕円 94">
                    <a:extLst>
                      <a:ext uri="{FF2B5EF4-FFF2-40B4-BE49-F238E27FC236}">
                        <a16:creationId xmlns:a16="http://schemas.microsoft.com/office/drawing/2014/main" id="{5C958CD9-543D-6641-8155-0E6A3F7E86DB}"/>
                      </a:ext>
                    </a:extLst>
                  </p:cNvPr>
                  <p:cNvSpPr/>
                  <p:nvPr/>
                </p:nvSpPr>
                <p:spPr>
                  <a:xfrm>
                    <a:off x="4562781" y="2223685"/>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ja-JP" altLang="en-US">
                      <a:solidFill>
                        <a:schemeClr val="tx1"/>
                      </a:solidFill>
                    </a:endParaRPr>
                  </a:p>
                </p:txBody>
              </p:sp>
              <p:sp>
                <p:nvSpPr>
                  <p:cNvPr id="96" name="円/楕円 95">
                    <a:extLst>
                      <a:ext uri="{FF2B5EF4-FFF2-40B4-BE49-F238E27FC236}">
                        <a16:creationId xmlns:a16="http://schemas.microsoft.com/office/drawing/2014/main" id="{FC2A7CEC-3FC1-BD4B-B668-423564BB163F}"/>
                      </a:ext>
                    </a:extLst>
                  </p:cNvPr>
                  <p:cNvSpPr/>
                  <p:nvPr/>
                </p:nvSpPr>
                <p:spPr>
                  <a:xfrm>
                    <a:off x="5543358" y="2232107"/>
                    <a:ext cx="377129" cy="381000"/>
                  </a:xfrm>
                  <a:prstGeom prst="ellips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水</a:t>
                    </a:r>
                  </a:p>
                </p:txBody>
              </p:sp>
            </p:grpSp>
          </p:grpSp>
          <p:sp>
            <p:nvSpPr>
              <p:cNvPr id="88" name="テキスト ボックス 87">
                <a:extLst>
                  <a:ext uri="{FF2B5EF4-FFF2-40B4-BE49-F238E27FC236}">
                    <a16:creationId xmlns:a16="http://schemas.microsoft.com/office/drawing/2014/main" id="{690532F8-F303-004A-8D78-38E2EDCBEE1B}"/>
                  </a:ext>
                </a:extLst>
              </p:cNvPr>
              <p:cNvSpPr txBox="1"/>
              <p:nvPr/>
            </p:nvSpPr>
            <p:spPr>
              <a:xfrm>
                <a:off x="509333" y="7048766"/>
                <a:ext cx="5721785" cy="415498"/>
              </a:xfrm>
              <a:prstGeom prst="rect">
                <a:avLst/>
              </a:prstGeom>
              <a:noFill/>
            </p:spPr>
            <p:txBody>
              <a:bodyPr wrap="square" rtlCol="0">
                <a:spAutoFit/>
              </a:bodyPr>
              <a:lstStyle/>
              <a:p>
                <a:r>
                  <a:rPr lang="ja-JP" altLang="en-US" sz="1050">
                    <a:solidFill>
                      <a:srgbClr val="FF0000"/>
                    </a:solidFill>
                  </a:rPr>
                  <a:t>本質的に明るく前向き。対人的には野心を持ちチャンスに強い。潜在意識には金運に恵まれドライな気質を持つ。人情に厚く人に優しい。悩みやすい。</a:t>
                </a:r>
                <a:endParaRPr lang="en-US" altLang="ja-JP" sz="1050" dirty="0">
                  <a:solidFill>
                    <a:srgbClr val="FF0000"/>
                  </a:solidFill>
                </a:endParaRPr>
              </a:p>
            </p:txBody>
          </p:sp>
        </p:grpSp>
        <p:sp>
          <p:nvSpPr>
            <p:cNvPr id="65" name="テキスト ボックス 64">
              <a:extLst>
                <a:ext uri="{FF2B5EF4-FFF2-40B4-BE49-F238E27FC236}">
                  <a16:creationId xmlns:a16="http://schemas.microsoft.com/office/drawing/2014/main" id="{217A6C2B-2CDF-FF44-9E9C-1DA524FB191C}"/>
                </a:ext>
              </a:extLst>
            </p:cNvPr>
            <p:cNvSpPr txBox="1"/>
            <p:nvPr/>
          </p:nvSpPr>
          <p:spPr>
            <a:xfrm>
              <a:off x="3352083" y="4544145"/>
              <a:ext cx="3262432" cy="338554"/>
            </a:xfrm>
            <a:prstGeom prst="rect">
              <a:avLst/>
            </a:prstGeom>
            <a:noFill/>
          </p:spPr>
          <p:txBody>
            <a:bodyPr wrap="none" rtlCol="0">
              <a:spAutoFit/>
            </a:bodyPr>
            <a:lstStyle/>
            <a:p>
              <a:r>
                <a:rPr lang="ja-JP" altLang="en-US" sz="1600"/>
                <a:t>（大吉・中吉・小吉・小凶・凶）</a:t>
              </a:r>
              <a:endParaRPr lang="en-US" altLang="ja-JP" sz="1600" dirty="0"/>
            </a:p>
          </p:txBody>
        </p:sp>
      </p:grpSp>
      <p:grpSp>
        <p:nvGrpSpPr>
          <p:cNvPr id="5" name="グループ化 4">
            <a:extLst>
              <a:ext uri="{FF2B5EF4-FFF2-40B4-BE49-F238E27FC236}">
                <a16:creationId xmlns:a16="http://schemas.microsoft.com/office/drawing/2014/main" id="{E8993CA8-A9BE-E74D-A939-2B6C656F2E32}"/>
              </a:ext>
            </a:extLst>
          </p:cNvPr>
          <p:cNvGrpSpPr/>
          <p:nvPr/>
        </p:nvGrpSpPr>
        <p:grpSpPr>
          <a:xfrm>
            <a:off x="688692" y="7120477"/>
            <a:ext cx="5988841" cy="2066965"/>
            <a:chOff x="688692" y="7120477"/>
            <a:chExt cx="5988841" cy="2066965"/>
          </a:xfrm>
        </p:grpSpPr>
        <p:grpSp>
          <p:nvGrpSpPr>
            <p:cNvPr id="99" name="グループ化 98">
              <a:extLst>
                <a:ext uri="{FF2B5EF4-FFF2-40B4-BE49-F238E27FC236}">
                  <a16:creationId xmlns:a16="http://schemas.microsoft.com/office/drawing/2014/main" id="{F5D136F3-4E4E-CF41-A13F-7C4295784B5F}"/>
                </a:ext>
              </a:extLst>
            </p:cNvPr>
            <p:cNvGrpSpPr/>
            <p:nvPr/>
          </p:nvGrpSpPr>
          <p:grpSpPr>
            <a:xfrm>
              <a:off x="688692" y="7378837"/>
              <a:ext cx="5786449" cy="1808605"/>
              <a:chOff x="542842" y="7740954"/>
              <a:chExt cx="5786449" cy="1808605"/>
            </a:xfrm>
          </p:grpSpPr>
          <p:grpSp>
            <p:nvGrpSpPr>
              <p:cNvPr id="102" name="グループ化 101">
                <a:extLst>
                  <a:ext uri="{FF2B5EF4-FFF2-40B4-BE49-F238E27FC236}">
                    <a16:creationId xmlns:a16="http://schemas.microsoft.com/office/drawing/2014/main" id="{2675A788-FECC-AF48-9CC5-CB148E37CD8F}"/>
                  </a:ext>
                </a:extLst>
              </p:cNvPr>
              <p:cNvGrpSpPr/>
              <p:nvPr/>
            </p:nvGrpSpPr>
            <p:grpSpPr>
              <a:xfrm>
                <a:off x="542842" y="7740954"/>
                <a:ext cx="5697296" cy="1298704"/>
                <a:chOff x="654077" y="1397550"/>
                <a:chExt cx="5697296" cy="1298704"/>
              </a:xfrm>
            </p:grpSpPr>
            <p:grpSp>
              <p:nvGrpSpPr>
                <p:cNvPr id="104" name="グループ化 103">
                  <a:extLst>
                    <a:ext uri="{FF2B5EF4-FFF2-40B4-BE49-F238E27FC236}">
                      <a16:creationId xmlns:a16="http://schemas.microsoft.com/office/drawing/2014/main" id="{845BCF91-0273-EA4A-AFDF-15BE2184D7F7}"/>
                    </a:ext>
                  </a:extLst>
                </p:cNvPr>
                <p:cNvGrpSpPr/>
                <p:nvPr/>
              </p:nvGrpSpPr>
              <p:grpSpPr>
                <a:xfrm>
                  <a:off x="654077" y="1397550"/>
                  <a:ext cx="5697296" cy="1200329"/>
                  <a:chOff x="431654" y="1422539"/>
                  <a:chExt cx="5986851" cy="1200329"/>
                </a:xfrm>
              </p:grpSpPr>
              <p:sp>
                <p:nvSpPr>
                  <p:cNvPr id="110" name="テキスト ボックス 109">
                    <a:extLst>
                      <a:ext uri="{FF2B5EF4-FFF2-40B4-BE49-F238E27FC236}">
                        <a16:creationId xmlns:a16="http://schemas.microsoft.com/office/drawing/2014/main" id="{29C912F7-4613-FE4D-87FC-26DE0CB6B42D}"/>
                      </a:ext>
                    </a:extLst>
                  </p:cNvPr>
                  <p:cNvSpPr txBox="1"/>
                  <p:nvPr/>
                </p:nvSpPr>
                <p:spPr>
                  <a:xfrm>
                    <a:off x="431654" y="1422539"/>
                    <a:ext cx="3427798" cy="1200329"/>
                  </a:xfrm>
                  <a:prstGeom prst="rect">
                    <a:avLst/>
                  </a:prstGeom>
                  <a:noFill/>
                </p:spPr>
                <p:txBody>
                  <a:bodyPr wrap="square" rtlCol="0">
                    <a:spAutoFit/>
                  </a:bodyPr>
                  <a:lstStyle/>
                  <a:p>
                    <a:r>
                      <a:rPr lang="ja-JP" altLang="en-US" sz="1200"/>
                      <a:t>◯　</a:t>
                    </a:r>
                    <a:r>
                      <a:rPr lang="en-US" altLang="ja-JP" sz="1200" dirty="0"/>
                      <a:t> 4</a:t>
                    </a:r>
                    <a:r>
                      <a:rPr lang="ja-JP" altLang="en-US" sz="1200"/>
                      <a:t>　△　</a:t>
                    </a:r>
                    <a:r>
                      <a:rPr lang="en-US" altLang="ja-JP" sz="1200" dirty="0"/>
                      <a:t>1</a:t>
                    </a:r>
                    <a:r>
                      <a:rPr lang="ja-JP" altLang="en-US" sz="1200"/>
                      <a:t>　</a:t>
                    </a:r>
                    <a:endParaRPr lang="en-US" altLang="ja-JP" sz="1200" dirty="0"/>
                  </a:p>
                  <a:p>
                    <a:endParaRPr lang="en-US" altLang="ja-JP" sz="1200" dirty="0"/>
                  </a:p>
                  <a:p>
                    <a:r>
                      <a:rPr lang="ja-JP" altLang="en-US" sz="1200"/>
                      <a:t>本命星：三碧木星（健康・明るさ）</a:t>
                    </a:r>
                    <a:endParaRPr kumimoji="1" lang="en-US" altLang="ja-JP" sz="1200" dirty="0"/>
                  </a:p>
                  <a:p>
                    <a:r>
                      <a:rPr lang="ja-JP" altLang="en-US" sz="1200"/>
                      <a:t>月命星：九紫火星（頭脳・カリスマ）</a:t>
                    </a:r>
                    <a:endParaRPr lang="en-US" altLang="ja-JP" sz="1200" dirty="0"/>
                  </a:p>
                  <a:p>
                    <a:r>
                      <a:rPr lang="ja-JP" altLang="en-US" sz="1200"/>
                      <a:t>潜在意識：六白金星（仕事・ルール）</a:t>
                    </a:r>
                    <a:endParaRPr kumimoji="1" lang="en-US" altLang="ja-JP" sz="1200" dirty="0"/>
                  </a:p>
                  <a:p>
                    <a:r>
                      <a:rPr lang="ja-JP" altLang="en-US" sz="1200"/>
                      <a:t>流れ：二黒土星（家庭・地道）</a:t>
                    </a:r>
                    <a:endParaRPr lang="en-US" altLang="ja-JP" sz="1200" dirty="0"/>
                  </a:p>
                </p:txBody>
              </p:sp>
              <p:sp>
                <p:nvSpPr>
                  <p:cNvPr id="111" name="テキスト ボックス 110">
                    <a:extLst>
                      <a:ext uri="{FF2B5EF4-FFF2-40B4-BE49-F238E27FC236}">
                        <a16:creationId xmlns:a16="http://schemas.microsoft.com/office/drawing/2014/main" id="{0E959463-D2EF-0646-A0BF-EAAEB3DE6CC9}"/>
                      </a:ext>
                    </a:extLst>
                  </p:cNvPr>
                  <p:cNvSpPr txBox="1"/>
                  <p:nvPr/>
                </p:nvSpPr>
                <p:spPr>
                  <a:xfrm>
                    <a:off x="3997413" y="1661065"/>
                    <a:ext cx="2421092" cy="584775"/>
                  </a:xfrm>
                  <a:prstGeom prst="rect">
                    <a:avLst/>
                  </a:prstGeom>
                  <a:noFill/>
                </p:spPr>
                <p:txBody>
                  <a:bodyPr wrap="square" rtlCol="0">
                    <a:spAutoFit/>
                  </a:bodyPr>
                  <a:lstStyle/>
                  <a:p>
                    <a:r>
                      <a:rPr kumimoji="1" lang="en-US" altLang="ja-JP" sz="3200" b="1" dirty="0"/>
                      <a:t>3</a:t>
                    </a:r>
                    <a:r>
                      <a:rPr kumimoji="1" lang="ja-JP" altLang="en-US" sz="3200" b="1"/>
                      <a:t> </a:t>
                    </a:r>
                    <a:r>
                      <a:rPr lang="en-US" altLang="ja-JP" sz="3200" b="1" dirty="0"/>
                      <a:t>-</a:t>
                    </a:r>
                    <a:r>
                      <a:rPr kumimoji="1" lang="ja-JP" altLang="en-US" sz="3200" b="1"/>
                      <a:t> </a:t>
                    </a:r>
                    <a:r>
                      <a:rPr kumimoji="1" lang="en-US" altLang="ja-JP" sz="3200" b="1" dirty="0"/>
                      <a:t>9</a:t>
                    </a:r>
                    <a:r>
                      <a:rPr kumimoji="1" lang="ja-JP" altLang="en-US" sz="3200" b="1"/>
                      <a:t> </a:t>
                    </a:r>
                    <a:r>
                      <a:rPr lang="en-US" altLang="ja-JP" sz="3200" b="1" dirty="0"/>
                      <a:t>-</a:t>
                    </a:r>
                    <a:r>
                      <a:rPr kumimoji="1" lang="ja-JP" altLang="en-US" sz="3200" b="1"/>
                      <a:t> </a:t>
                    </a:r>
                    <a:r>
                      <a:rPr kumimoji="1" lang="en-US" altLang="ja-JP" sz="3200" b="1" dirty="0"/>
                      <a:t>6 - 2</a:t>
                    </a:r>
                    <a:endParaRPr kumimoji="1" lang="ja-JP" altLang="en-US" sz="3200" b="1"/>
                  </a:p>
                </p:txBody>
              </p:sp>
            </p:grpSp>
            <p:grpSp>
              <p:nvGrpSpPr>
                <p:cNvPr id="105" name="グループ化 104">
                  <a:extLst>
                    <a:ext uri="{FF2B5EF4-FFF2-40B4-BE49-F238E27FC236}">
                      <a16:creationId xmlns:a16="http://schemas.microsoft.com/office/drawing/2014/main" id="{AF599E16-FCAB-7248-B5D1-21DC93DC8206}"/>
                    </a:ext>
                  </a:extLst>
                </p:cNvPr>
                <p:cNvGrpSpPr/>
                <p:nvPr/>
              </p:nvGrpSpPr>
              <p:grpSpPr>
                <a:xfrm>
                  <a:off x="4047377" y="2315254"/>
                  <a:ext cx="1890023" cy="381000"/>
                  <a:chOff x="4060543" y="2223685"/>
                  <a:chExt cx="1890023" cy="381000"/>
                </a:xfrm>
              </p:grpSpPr>
              <p:sp>
                <p:nvSpPr>
                  <p:cNvPr id="106" name="円/楕円 105">
                    <a:extLst>
                      <a:ext uri="{FF2B5EF4-FFF2-40B4-BE49-F238E27FC236}">
                        <a16:creationId xmlns:a16="http://schemas.microsoft.com/office/drawing/2014/main" id="{282E1FFC-6CCA-9B48-8159-C5C35F5A2F49}"/>
                      </a:ext>
                    </a:extLst>
                  </p:cNvPr>
                  <p:cNvSpPr/>
                  <p:nvPr/>
                </p:nvSpPr>
                <p:spPr>
                  <a:xfrm>
                    <a:off x="5065020" y="2223685"/>
                    <a:ext cx="377129" cy="381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金</a:t>
                    </a:r>
                    <a:endParaRPr kumimoji="1" lang="ja-JP" altLang="en-US">
                      <a:solidFill>
                        <a:schemeClr val="tx1"/>
                      </a:solidFill>
                    </a:endParaRPr>
                  </a:p>
                </p:txBody>
              </p:sp>
              <p:sp>
                <p:nvSpPr>
                  <p:cNvPr id="107" name="円/楕円 106">
                    <a:extLst>
                      <a:ext uri="{FF2B5EF4-FFF2-40B4-BE49-F238E27FC236}">
                        <a16:creationId xmlns:a16="http://schemas.microsoft.com/office/drawing/2014/main" id="{59B5FF29-C897-2C4D-8465-5A2C81AA3E8F}"/>
                      </a:ext>
                    </a:extLst>
                  </p:cNvPr>
                  <p:cNvSpPr/>
                  <p:nvPr/>
                </p:nvSpPr>
                <p:spPr>
                  <a:xfrm>
                    <a:off x="4060543" y="2223685"/>
                    <a:ext cx="377129" cy="38100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木</a:t>
                    </a:r>
                    <a:endParaRPr kumimoji="1" lang="ja-JP" altLang="en-US">
                      <a:solidFill>
                        <a:schemeClr val="tx1"/>
                      </a:solidFill>
                    </a:endParaRPr>
                  </a:p>
                </p:txBody>
              </p:sp>
              <p:sp>
                <p:nvSpPr>
                  <p:cNvPr id="108" name="円/楕円 107">
                    <a:extLst>
                      <a:ext uri="{FF2B5EF4-FFF2-40B4-BE49-F238E27FC236}">
                        <a16:creationId xmlns:a16="http://schemas.microsoft.com/office/drawing/2014/main" id="{8DFFB5DC-DDA2-EC47-BFE1-D1F7A64B8FF2}"/>
                      </a:ext>
                    </a:extLst>
                  </p:cNvPr>
                  <p:cNvSpPr/>
                  <p:nvPr/>
                </p:nvSpPr>
                <p:spPr>
                  <a:xfrm>
                    <a:off x="5573437" y="2223685"/>
                    <a:ext cx="377129" cy="381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土</a:t>
                    </a:r>
                    <a:endParaRPr kumimoji="1" lang="ja-JP" altLang="en-US">
                      <a:solidFill>
                        <a:schemeClr val="tx1"/>
                      </a:solidFill>
                    </a:endParaRPr>
                  </a:p>
                </p:txBody>
              </p:sp>
              <p:sp>
                <p:nvSpPr>
                  <p:cNvPr id="109" name="円/楕円 108">
                    <a:extLst>
                      <a:ext uri="{FF2B5EF4-FFF2-40B4-BE49-F238E27FC236}">
                        <a16:creationId xmlns:a16="http://schemas.microsoft.com/office/drawing/2014/main" id="{D104BC81-4999-DA43-80D3-72AE52B89313}"/>
                      </a:ext>
                    </a:extLst>
                  </p:cNvPr>
                  <p:cNvSpPr/>
                  <p:nvPr/>
                </p:nvSpPr>
                <p:spPr>
                  <a:xfrm>
                    <a:off x="4562781" y="2223685"/>
                    <a:ext cx="377129" cy="381000"/>
                  </a:xfrm>
                  <a:prstGeom prst="ellipse">
                    <a:avLst/>
                  </a:prstGeom>
                  <a:solidFill>
                    <a:srgbClr val="FEE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火</a:t>
                    </a:r>
                    <a:endParaRPr kumimoji="1" lang="ja-JP" altLang="en-US">
                      <a:solidFill>
                        <a:schemeClr val="tx1"/>
                      </a:solidFill>
                    </a:endParaRPr>
                  </a:p>
                </p:txBody>
              </p:sp>
            </p:grpSp>
          </p:grpSp>
          <p:sp>
            <p:nvSpPr>
              <p:cNvPr id="101" name="テキスト ボックス 100">
                <a:extLst>
                  <a:ext uri="{FF2B5EF4-FFF2-40B4-BE49-F238E27FC236}">
                    <a16:creationId xmlns:a16="http://schemas.microsoft.com/office/drawing/2014/main" id="{65EE9070-85D6-6A46-BC7A-8328FE686759}"/>
                  </a:ext>
                </a:extLst>
              </p:cNvPr>
              <p:cNvSpPr txBox="1"/>
              <p:nvPr/>
            </p:nvSpPr>
            <p:spPr>
              <a:xfrm>
                <a:off x="607506" y="9134061"/>
                <a:ext cx="5721785" cy="415498"/>
              </a:xfrm>
              <a:prstGeom prst="rect">
                <a:avLst/>
              </a:prstGeom>
              <a:noFill/>
            </p:spPr>
            <p:txBody>
              <a:bodyPr wrap="square" rtlCol="0">
                <a:spAutoFit/>
              </a:bodyPr>
              <a:lstStyle/>
              <a:p>
                <a:r>
                  <a:rPr lang="ja-JP" altLang="en-US" sz="1050">
                    <a:solidFill>
                      <a:srgbClr val="FF0000"/>
                    </a:solidFill>
                  </a:rPr>
                  <a:t>本質的に明るく前向き。対人的には頭脳明晰で強い信念を持つ。潜在意識には仕事熱心でルールを重んじる面がある。家庭的で堅実。</a:t>
                </a:r>
                <a:endParaRPr lang="en-US" altLang="ja-JP" sz="1050" dirty="0">
                  <a:solidFill>
                    <a:srgbClr val="FF0000"/>
                  </a:solidFill>
                </a:endParaRPr>
              </a:p>
            </p:txBody>
          </p:sp>
        </p:grpSp>
        <p:sp>
          <p:nvSpPr>
            <p:cNvPr id="66" name="テキスト ボックス 65">
              <a:extLst>
                <a:ext uri="{FF2B5EF4-FFF2-40B4-BE49-F238E27FC236}">
                  <a16:creationId xmlns:a16="http://schemas.microsoft.com/office/drawing/2014/main" id="{7EB1908B-7ACF-2544-A008-0F394044B283}"/>
                </a:ext>
              </a:extLst>
            </p:cNvPr>
            <p:cNvSpPr txBox="1"/>
            <p:nvPr/>
          </p:nvSpPr>
          <p:spPr>
            <a:xfrm>
              <a:off x="3415101" y="7120477"/>
              <a:ext cx="3262432" cy="338554"/>
            </a:xfrm>
            <a:prstGeom prst="rect">
              <a:avLst/>
            </a:prstGeom>
            <a:noFill/>
          </p:spPr>
          <p:txBody>
            <a:bodyPr wrap="none" rtlCol="0">
              <a:spAutoFit/>
            </a:bodyPr>
            <a:lstStyle/>
            <a:p>
              <a:r>
                <a:rPr lang="ja-JP" altLang="en-US" sz="1600"/>
                <a:t>（大吉・中吉・小吉・小凶・凶）</a:t>
              </a:r>
              <a:endParaRPr lang="en-US" altLang="ja-JP" sz="1600" dirty="0"/>
            </a:p>
          </p:txBody>
        </p:sp>
      </p:grpSp>
    </p:spTree>
    <p:extLst>
      <p:ext uri="{BB962C8B-B14F-4D97-AF65-F5344CB8AC3E}">
        <p14:creationId xmlns:p14="http://schemas.microsoft.com/office/powerpoint/2010/main" val="332618806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10720</TotalTime>
  <Words>9354</Words>
  <Application>Microsoft Macintosh PowerPoint</Application>
  <PresentationFormat>A4 210 x 297 mm</PresentationFormat>
  <Paragraphs>1122</Paragraphs>
  <Slides>27</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27</vt:i4>
      </vt:variant>
    </vt:vector>
  </HeadingPairs>
  <TitlesOfParts>
    <vt:vector size="32" baseType="lpstr">
      <vt:lpstr>游ゴシック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ユーザー</dc:creator>
  <cp:lastModifiedBy>木下 直子</cp:lastModifiedBy>
  <cp:revision>376</cp:revision>
  <cp:lastPrinted>2019-05-17T05:18:02Z</cp:lastPrinted>
  <dcterms:created xsi:type="dcterms:W3CDTF">2018-05-03T06:36:18Z</dcterms:created>
  <dcterms:modified xsi:type="dcterms:W3CDTF">2022-07-31T05:56:18Z</dcterms:modified>
</cp:coreProperties>
</file>