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353" r:id="rId2"/>
    <p:sldId id="379" r:id="rId3"/>
    <p:sldId id="356" r:id="rId4"/>
    <p:sldId id="358" r:id="rId5"/>
    <p:sldId id="380" r:id="rId6"/>
    <p:sldId id="359" r:id="rId7"/>
    <p:sldId id="381" r:id="rId8"/>
    <p:sldId id="382" r:id="rId9"/>
    <p:sldId id="383" r:id="rId10"/>
    <p:sldId id="384" r:id="rId11"/>
    <p:sldId id="385" r:id="rId12"/>
    <p:sldId id="386" r:id="rId13"/>
    <p:sldId id="387" r:id="rId14"/>
    <p:sldId id="388" r:id="rId15"/>
    <p:sldId id="389" r:id="rId16"/>
    <p:sldId id="390" r:id="rId17"/>
    <p:sldId id="391" r:id="rId18"/>
    <p:sldId id="392" r:id="rId19"/>
    <p:sldId id="393" r:id="rId20"/>
    <p:sldId id="394" r:id="rId21"/>
    <p:sldId id="396" r:id="rId22"/>
    <p:sldId id="397" r:id="rId23"/>
    <p:sldId id="402" r:id="rId24"/>
    <p:sldId id="403" r:id="rId25"/>
    <p:sldId id="399" r:id="rId26"/>
    <p:sldId id="400" r:id="rId27"/>
    <p:sldId id="401" r:id="rId28"/>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02"/>
    <p:restoredTop sz="96327"/>
  </p:normalViewPr>
  <p:slideViewPr>
    <p:cSldViewPr snapToGrid="0">
      <p:cViewPr varScale="1">
        <p:scale>
          <a:sx n="107" d="100"/>
          <a:sy n="107" d="100"/>
        </p:scale>
        <p:origin x="339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02438F-F332-3D4B-AB90-9A182EE129B8}" type="datetimeFigureOut">
              <a:rPr kumimoji="1" lang="ja-JP" altLang="en-US" smtClean="0"/>
              <a:t>2023/9/11</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490C9D-250D-B144-957A-5CA84EA11582}" type="slidenum">
              <a:rPr kumimoji="1" lang="ja-JP" altLang="en-US" smtClean="0"/>
              <a:t>‹#›</a:t>
            </a:fld>
            <a:endParaRPr kumimoji="1" lang="ja-JP" altLang="en-US"/>
          </a:p>
        </p:txBody>
      </p:sp>
    </p:spTree>
    <p:extLst>
      <p:ext uri="{BB962C8B-B14F-4D97-AF65-F5344CB8AC3E}">
        <p14:creationId xmlns:p14="http://schemas.microsoft.com/office/powerpoint/2010/main" val="18940183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ACD969-B005-6683-3ED3-D4CEC57A634A}"/>
              </a:ext>
            </a:extLst>
          </p:cNvPr>
          <p:cNvSpPr>
            <a:spLocks noGrp="1"/>
          </p:cNvSpPr>
          <p:nvPr>
            <p:ph type="ctrTitle"/>
          </p:nvPr>
        </p:nvSpPr>
        <p:spPr>
          <a:xfrm>
            <a:off x="857250" y="1621191"/>
            <a:ext cx="5143500" cy="3448756"/>
          </a:xfrm>
        </p:spPr>
        <p:txBody>
          <a:bodyPr anchor="b"/>
          <a:lstStyle>
            <a:lvl1pPr algn="ctr">
              <a:defRPr sz="8666"/>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B49D65C-A523-33D7-8872-A3DDC9DB65C3}"/>
              </a:ext>
            </a:extLst>
          </p:cNvPr>
          <p:cNvSpPr>
            <a:spLocks noGrp="1"/>
          </p:cNvSpPr>
          <p:nvPr>
            <p:ph type="subTitle" idx="1"/>
          </p:nvPr>
        </p:nvSpPr>
        <p:spPr>
          <a:xfrm>
            <a:off x="857250" y="5202944"/>
            <a:ext cx="5143500" cy="2391656"/>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90492E5-9FAE-6F8A-7967-72ED8D862E93}"/>
              </a:ext>
            </a:extLst>
          </p:cNvPr>
          <p:cNvSpPr>
            <a:spLocks noGrp="1"/>
          </p:cNvSpPr>
          <p:nvPr>
            <p:ph type="dt" sz="half" idx="10"/>
          </p:nvPr>
        </p:nvSpPr>
        <p:spPr/>
        <p:txBody>
          <a:bodyPr/>
          <a:lstStyle/>
          <a:p>
            <a:fld id="{7B6FF3A7-53C8-EE41-8CFF-4572F805A2EA}" type="datetime1">
              <a:rPr kumimoji="1" lang="ja-JP" altLang="en-US" smtClean="0"/>
              <a:t>2023/9/11</a:t>
            </a:fld>
            <a:endParaRPr kumimoji="1" lang="ja-JP" altLang="en-US"/>
          </a:p>
        </p:txBody>
      </p:sp>
      <p:sp>
        <p:nvSpPr>
          <p:cNvPr id="5" name="フッター プレースホルダー 4">
            <a:extLst>
              <a:ext uri="{FF2B5EF4-FFF2-40B4-BE49-F238E27FC236}">
                <a16:creationId xmlns:a16="http://schemas.microsoft.com/office/drawing/2014/main" id="{E6308D63-DCAB-8E4F-36AA-980E6AA26F3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BD603FF-1681-A99C-790F-1CD1FDEF8303}"/>
              </a:ext>
            </a:extLst>
          </p:cNvPr>
          <p:cNvSpPr>
            <a:spLocks noGrp="1"/>
          </p:cNvSpPr>
          <p:nvPr>
            <p:ph type="sldNum" sz="quarter" idx="12"/>
          </p:nvPr>
        </p:nvSpPr>
        <p:spPr/>
        <p:txBody>
          <a:bodyPr/>
          <a:lstStyle/>
          <a:p>
            <a:fld id="{44698600-125C-5448-890A-EE6EC382C2E9}" type="slidenum">
              <a:rPr kumimoji="1" lang="ja-JP" altLang="en-US" smtClean="0"/>
              <a:t>‹#›</a:t>
            </a:fld>
            <a:endParaRPr kumimoji="1" lang="ja-JP" altLang="en-US"/>
          </a:p>
        </p:txBody>
      </p:sp>
    </p:spTree>
    <p:extLst>
      <p:ext uri="{BB962C8B-B14F-4D97-AF65-F5344CB8AC3E}">
        <p14:creationId xmlns:p14="http://schemas.microsoft.com/office/powerpoint/2010/main" val="4098396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825F7A-C623-B356-CADD-872A78A81CD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A66842F-F1B3-EE95-8DDF-F1C2372A434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E9E8807-8475-667A-5B49-BCF142879FC7}"/>
              </a:ext>
            </a:extLst>
          </p:cNvPr>
          <p:cNvSpPr>
            <a:spLocks noGrp="1"/>
          </p:cNvSpPr>
          <p:nvPr>
            <p:ph type="dt" sz="half" idx="10"/>
          </p:nvPr>
        </p:nvSpPr>
        <p:spPr/>
        <p:txBody>
          <a:bodyPr/>
          <a:lstStyle/>
          <a:p>
            <a:fld id="{860DBFA6-A1AF-3F41-BBE3-C0AC13AF8FC5}" type="datetime1">
              <a:rPr kumimoji="1" lang="ja-JP" altLang="en-US" smtClean="0"/>
              <a:t>2023/9/11</a:t>
            </a:fld>
            <a:endParaRPr kumimoji="1" lang="ja-JP" altLang="en-US"/>
          </a:p>
        </p:txBody>
      </p:sp>
      <p:sp>
        <p:nvSpPr>
          <p:cNvPr id="5" name="フッター プレースホルダー 4">
            <a:extLst>
              <a:ext uri="{FF2B5EF4-FFF2-40B4-BE49-F238E27FC236}">
                <a16:creationId xmlns:a16="http://schemas.microsoft.com/office/drawing/2014/main" id="{F2928FF2-8DDA-5911-3721-F082F13F1BA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5DDC38-247E-526D-FD26-96F4671B8A0E}"/>
              </a:ext>
            </a:extLst>
          </p:cNvPr>
          <p:cNvSpPr>
            <a:spLocks noGrp="1"/>
          </p:cNvSpPr>
          <p:nvPr>
            <p:ph type="sldNum" sz="quarter" idx="12"/>
          </p:nvPr>
        </p:nvSpPr>
        <p:spPr/>
        <p:txBody>
          <a:bodyPr/>
          <a:lstStyle/>
          <a:p>
            <a:fld id="{44698600-125C-5448-890A-EE6EC382C2E9}" type="slidenum">
              <a:rPr kumimoji="1" lang="ja-JP" altLang="en-US" smtClean="0"/>
              <a:t>‹#›</a:t>
            </a:fld>
            <a:endParaRPr kumimoji="1" lang="ja-JP" altLang="en-US"/>
          </a:p>
        </p:txBody>
      </p:sp>
    </p:spTree>
    <p:extLst>
      <p:ext uri="{BB962C8B-B14F-4D97-AF65-F5344CB8AC3E}">
        <p14:creationId xmlns:p14="http://schemas.microsoft.com/office/powerpoint/2010/main" val="3064039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169304E-29CD-DD2E-1E77-53755BE52C67}"/>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DFA2224-31D1-713C-6729-7FE8D533FA95}"/>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306866F-A9E6-E960-3542-522861D41C31}"/>
              </a:ext>
            </a:extLst>
          </p:cNvPr>
          <p:cNvSpPr>
            <a:spLocks noGrp="1"/>
          </p:cNvSpPr>
          <p:nvPr>
            <p:ph type="dt" sz="half" idx="10"/>
          </p:nvPr>
        </p:nvSpPr>
        <p:spPr/>
        <p:txBody>
          <a:bodyPr/>
          <a:lstStyle/>
          <a:p>
            <a:fld id="{6AA15C15-D62D-8C46-AD5B-0CCCA20B0B2E}" type="datetime1">
              <a:rPr kumimoji="1" lang="ja-JP" altLang="en-US" smtClean="0"/>
              <a:t>2023/9/11</a:t>
            </a:fld>
            <a:endParaRPr kumimoji="1" lang="ja-JP" altLang="en-US"/>
          </a:p>
        </p:txBody>
      </p:sp>
      <p:sp>
        <p:nvSpPr>
          <p:cNvPr id="5" name="フッター プレースホルダー 4">
            <a:extLst>
              <a:ext uri="{FF2B5EF4-FFF2-40B4-BE49-F238E27FC236}">
                <a16:creationId xmlns:a16="http://schemas.microsoft.com/office/drawing/2014/main" id="{77ACB8E5-CF55-96B2-4597-47CFB147446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AD00A83-A0F6-27F4-0AE5-3501E52C891C}"/>
              </a:ext>
            </a:extLst>
          </p:cNvPr>
          <p:cNvSpPr>
            <a:spLocks noGrp="1"/>
          </p:cNvSpPr>
          <p:nvPr>
            <p:ph type="sldNum" sz="quarter" idx="12"/>
          </p:nvPr>
        </p:nvSpPr>
        <p:spPr/>
        <p:txBody>
          <a:bodyPr/>
          <a:lstStyle/>
          <a:p>
            <a:fld id="{44698600-125C-5448-890A-EE6EC382C2E9}" type="slidenum">
              <a:rPr kumimoji="1" lang="ja-JP" altLang="en-US" smtClean="0"/>
              <a:t>‹#›</a:t>
            </a:fld>
            <a:endParaRPr kumimoji="1" lang="ja-JP" altLang="en-US"/>
          </a:p>
        </p:txBody>
      </p:sp>
    </p:spTree>
    <p:extLst>
      <p:ext uri="{BB962C8B-B14F-4D97-AF65-F5344CB8AC3E}">
        <p14:creationId xmlns:p14="http://schemas.microsoft.com/office/powerpoint/2010/main" val="1041311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B0F8F7-CAC2-B0D2-D680-06D39E0E141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6AE16D0-544C-6591-9BEC-2A06E595C6F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663A7C3-23A4-5FA7-3DB2-CD66CA37CD85}"/>
              </a:ext>
            </a:extLst>
          </p:cNvPr>
          <p:cNvSpPr>
            <a:spLocks noGrp="1"/>
          </p:cNvSpPr>
          <p:nvPr>
            <p:ph type="dt" sz="half" idx="10"/>
          </p:nvPr>
        </p:nvSpPr>
        <p:spPr/>
        <p:txBody>
          <a:bodyPr/>
          <a:lstStyle/>
          <a:p>
            <a:fld id="{B1BADD83-E04A-E143-896A-F539F1293AF4}" type="datetime1">
              <a:rPr kumimoji="1" lang="ja-JP" altLang="en-US" smtClean="0"/>
              <a:t>2023/9/11</a:t>
            </a:fld>
            <a:endParaRPr kumimoji="1" lang="ja-JP" altLang="en-US"/>
          </a:p>
        </p:txBody>
      </p:sp>
      <p:sp>
        <p:nvSpPr>
          <p:cNvPr id="5" name="フッター プレースホルダー 4">
            <a:extLst>
              <a:ext uri="{FF2B5EF4-FFF2-40B4-BE49-F238E27FC236}">
                <a16:creationId xmlns:a16="http://schemas.microsoft.com/office/drawing/2014/main" id="{DA951F51-909A-8CAF-1169-DFCFEBEFE03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1B10D7-44E9-F0E8-D9AE-5667D8BEBC6C}"/>
              </a:ext>
            </a:extLst>
          </p:cNvPr>
          <p:cNvSpPr>
            <a:spLocks noGrp="1"/>
          </p:cNvSpPr>
          <p:nvPr>
            <p:ph type="sldNum" sz="quarter" idx="12"/>
          </p:nvPr>
        </p:nvSpPr>
        <p:spPr/>
        <p:txBody>
          <a:bodyPr/>
          <a:lstStyle/>
          <a:p>
            <a:fld id="{44698600-125C-5448-890A-EE6EC382C2E9}" type="slidenum">
              <a:rPr kumimoji="1" lang="ja-JP" altLang="en-US" smtClean="0"/>
              <a:t>‹#›</a:t>
            </a:fld>
            <a:endParaRPr kumimoji="1" lang="ja-JP" altLang="en-US"/>
          </a:p>
        </p:txBody>
      </p:sp>
    </p:spTree>
    <p:extLst>
      <p:ext uri="{BB962C8B-B14F-4D97-AF65-F5344CB8AC3E}">
        <p14:creationId xmlns:p14="http://schemas.microsoft.com/office/powerpoint/2010/main" val="1913735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AF8F10-853B-F3C4-0765-66CBF34223E7}"/>
              </a:ext>
            </a:extLst>
          </p:cNvPr>
          <p:cNvSpPr>
            <a:spLocks noGrp="1"/>
          </p:cNvSpPr>
          <p:nvPr>
            <p:ph type="title"/>
          </p:nvPr>
        </p:nvSpPr>
        <p:spPr>
          <a:xfrm>
            <a:off x="467916" y="2469622"/>
            <a:ext cx="5915025" cy="4120620"/>
          </a:xfrm>
        </p:spPr>
        <p:txBody>
          <a:bodyPr anchor="b"/>
          <a:lstStyle>
            <a:lvl1pPr>
              <a:defRPr sz="8666"/>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A01B138-E09F-ED1C-5BD0-82A1D69FBA73}"/>
              </a:ext>
            </a:extLst>
          </p:cNvPr>
          <p:cNvSpPr>
            <a:spLocks noGrp="1"/>
          </p:cNvSpPr>
          <p:nvPr>
            <p:ph type="body" idx="1"/>
          </p:nvPr>
        </p:nvSpPr>
        <p:spPr>
          <a:xfrm>
            <a:off x="467916" y="6629225"/>
            <a:ext cx="5915025" cy="2166937"/>
          </a:xfrm>
        </p:spPr>
        <p:txBody>
          <a:bodyPr/>
          <a:lstStyle>
            <a:lvl1pPr marL="0" indent="0">
              <a:buNone/>
              <a:defRPr sz="3467">
                <a:solidFill>
                  <a:schemeClr val="tx1">
                    <a:tint val="75000"/>
                  </a:schemeClr>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33FD544-5416-2D0A-78EA-D6CFAE0BD183}"/>
              </a:ext>
            </a:extLst>
          </p:cNvPr>
          <p:cNvSpPr>
            <a:spLocks noGrp="1"/>
          </p:cNvSpPr>
          <p:nvPr>
            <p:ph type="dt" sz="half" idx="10"/>
          </p:nvPr>
        </p:nvSpPr>
        <p:spPr/>
        <p:txBody>
          <a:bodyPr/>
          <a:lstStyle/>
          <a:p>
            <a:fld id="{E04020E7-EC2D-344D-A7CE-AAEAB99D4C9E}" type="datetime1">
              <a:rPr kumimoji="1" lang="ja-JP" altLang="en-US" smtClean="0"/>
              <a:t>2023/9/11</a:t>
            </a:fld>
            <a:endParaRPr kumimoji="1" lang="ja-JP" altLang="en-US"/>
          </a:p>
        </p:txBody>
      </p:sp>
      <p:sp>
        <p:nvSpPr>
          <p:cNvPr id="5" name="フッター プレースホルダー 4">
            <a:extLst>
              <a:ext uri="{FF2B5EF4-FFF2-40B4-BE49-F238E27FC236}">
                <a16:creationId xmlns:a16="http://schemas.microsoft.com/office/drawing/2014/main" id="{4C0ED6F0-71BE-D76B-F1A8-27CF28D5578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A12A84B-469E-C08B-1C14-719FB08EC978}"/>
              </a:ext>
            </a:extLst>
          </p:cNvPr>
          <p:cNvSpPr>
            <a:spLocks noGrp="1"/>
          </p:cNvSpPr>
          <p:nvPr>
            <p:ph type="sldNum" sz="quarter" idx="12"/>
          </p:nvPr>
        </p:nvSpPr>
        <p:spPr/>
        <p:txBody>
          <a:bodyPr/>
          <a:lstStyle/>
          <a:p>
            <a:fld id="{44698600-125C-5448-890A-EE6EC382C2E9}" type="slidenum">
              <a:rPr kumimoji="1" lang="ja-JP" altLang="en-US" smtClean="0"/>
              <a:t>‹#›</a:t>
            </a:fld>
            <a:endParaRPr kumimoji="1" lang="ja-JP" altLang="en-US"/>
          </a:p>
        </p:txBody>
      </p:sp>
    </p:spTree>
    <p:extLst>
      <p:ext uri="{BB962C8B-B14F-4D97-AF65-F5344CB8AC3E}">
        <p14:creationId xmlns:p14="http://schemas.microsoft.com/office/powerpoint/2010/main" val="3149653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96A536-8479-9F2C-D142-CE46C316422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91284A7-1540-D1F6-12F0-7996910466AF}"/>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FECAB2F-D31A-2B21-3850-A1C0C24D8FCD}"/>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DC8D072-8D59-373F-7CF8-2F3FA274ACB4}"/>
              </a:ext>
            </a:extLst>
          </p:cNvPr>
          <p:cNvSpPr>
            <a:spLocks noGrp="1"/>
          </p:cNvSpPr>
          <p:nvPr>
            <p:ph type="dt" sz="half" idx="10"/>
          </p:nvPr>
        </p:nvSpPr>
        <p:spPr/>
        <p:txBody>
          <a:bodyPr/>
          <a:lstStyle/>
          <a:p>
            <a:fld id="{677482D4-8E10-9740-9077-09D478B3014C}" type="datetime1">
              <a:rPr kumimoji="1" lang="ja-JP" altLang="en-US" smtClean="0"/>
              <a:t>2023/9/11</a:t>
            </a:fld>
            <a:endParaRPr kumimoji="1" lang="ja-JP" altLang="en-US"/>
          </a:p>
        </p:txBody>
      </p:sp>
      <p:sp>
        <p:nvSpPr>
          <p:cNvPr id="6" name="フッター プレースホルダー 5">
            <a:extLst>
              <a:ext uri="{FF2B5EF4-FFF2-40B4-BE49-F238E27FC236}">
                <a16:creationId xmlns:a16="http://schemas.microsoft.com/office/drawing/2014/main" id="{C8C37F01-ECE3-4A08-9BB5-A7C2B86357C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18DA0F8-D0A4-4AE8-3AFC-8D6088020804}"/>
              </a:ext>
            </a:extLst>
          </p:cNvPr>
          <p:cNvSpPr>
            <a:spLocks noGrp="1"/>
          </p:cNvSpPr>
          <p:nvPr>
            <p:ph type="sldNum" sz="quarter" idx="12"/>
          </p:nvPr>
        </p:nvSpPr>
        <p:spPr/>
        <p:txBody>
          <a:bodyPr/>
          <a:lstStyle/>
          <a:p>
            <a:fld id="{44698600-125C-5448-890A-EE6EC382C2E9}" type="slidenum">
              <a:rPr kumimoji="1" lang="ja-JP" altLang="en-US" smtClean="0"/>
              <a:t>‹#›</a:t>
            </a:fld>
            <a:endParaRPr kumimoji="1" lang="ja-JP" altLang="en-US"/>
          </a:p>
        </p:txBody>
      </p:sp>
    </p:spTree>
    <p:extLst>
      <p:ext uri="{BB962C8B-B14F-4D97-AF65-F5344CB8AC3E}">
        <p14:creationId xmlns:p14="http://schemas.microsoft.com/office/powerpoint/2010/main" val="1138620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E399CE-6645-44F4-5E4A-3FBC8943CEF2}"/>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BBDB71A-59E7-2B7A-F98D-C98B0C4B90EE}"/>
              </a:ext>
            </a:extLst>
          </p:cNvPr>
          <p:cNvSpPr>
            <a:spLocks noGrp="1"/>
          </p:cNvSpPr>
          <p:nvPr>
            <p:ph type="body" idx="1"/>
          </p:nvPr>
        </p:nvSpPr>
        <p:spPr>
          <a:xfrm>
            <a:off x="472381" y="2428347"/>
            <a:ext cx="2901255"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EE42BF3-8431-4268-4304-01C822A0D894}"/>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AFBE17A-17F2-2F14-97F8-C1C90C9FA428}"/>
              </a:ext>
            </a:extLst>
          </p:cNvPr>
          <p:cNvSpPr>
            <a:spLocks noGrp="1"/>
          </p:cNvSpPr>
          <p:nvPr>
            <p:ph type="body" sz="quarter" idx="3"/>
          </p:nvPr>
        </p:nvSpPr>
        <p:spPr>
          <a:xfrm>
            <a:off x="3471863" y="2428347"/>
            <a:ext cx="2915543"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2DB8685-918E-380C-DBDB-3AC2E72F08F4}"/>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28BDD1B-2CFD-8994-4FB9-9EBE35559576}"/>
              </a:ext>
            </a:extLst>
          </p:cNvPr>
          <p:cNvSpPr>
            <a:spLocks noGrp="1"/>
          </p:cNvSpPr>
          <p:nvPr>
            <p:ph type="dt" sz="half" idx="10"/>
          </p:nvPr>
        </p:nvSpPr>
        <p:spPr/>
        <p:txBody>
          <a:bodyPr/>
          <a:lstStyle/>
          <a:p>
            <a:fld id="{6E158A1B-1D6E-CB4B-A046-75B01217B1C2}" type="datetime1">
              <a:rPr kumimoji="1" lang="ja-JP" altLang="en-US" smtClean="0"/>
              <a:t>2023/9/11</a:t>
            </a:fld>
            <a:endParaRPr kumimoji="1" lang="ja-JP" altLang="en-US"/>
          </a:p>
        </p:txBody>
      </p:sp>
      <p:sp>
        <p:nvSpPr>
          <p:cNvPr id="8" name="フッター プレースホルダー 7">
            <a:extLst>
              <a:ext uri="{FF2B5EF4-FFF2-40B4-BE49-F238E27FC236}">
                <a16:creationId xmlns:a16="http://schemas.microsoft.com/office/drawing/2014/main" id="{625F789A-4B4C-3E99-7E86-2862FFE45A5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A685350-81F1-98A7-9347-A2A4ACF83AEB}"/>
              </a:ext>
            </a:extLst>
          </p:cNvPr>
          <p:cNvSpPr>
            <a:spLocks noGrp="1"/>
          </p:cNvSpPr>
          <p:nvPr>
            <p:ph type="sldNum" sz="quarter" idx="12"/>
          </p:nvPr>
        </p:nvSpPr>
        <p:spPr/>
        <p:txBody>
          <a:bodyPr/>
          <a:lstStyle/>
          <a:p>
            <a:fld id="{44698600-125C-5448-890A-EE6EC382C2E9}" type="slidenum">
              <a:rPr kumimoji="1" lang="ja-JP" altLang="en-US" smtClean="0"/>
              <a:t>‹#›</a:t>
            </a:fld>
            <a:endParaRPr kumimoji="1" lang="ja-JP" altLang="en-US"/>
          </a:p>
        </p:txBody>
      </p:sp>
    </p:spTree>
    <p:extLst>
      <p:ext uri="{BB962C8B-B14F-4D97-AF65-F5344CB8AC3E}">
        <p14:creationId xmlns:p14="http://schemas.microsoft.com/office/powerpoint/2010/main" val="3991967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B03FC3-03F1-0E43-3B03-45EE1DF6652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948E3F3-5EF9-824A-06F5-689CBFD9BCD1}"/>
              </a:ext>
            </a:extLst>
          </p:cNvPr>
          <p:cNvSpPr>
            <a:spLocks noGrp="1"/>
          </p:cNvSpPr>
          <p:nvPr>
            <p:ph type="dt" sz="half" idx="10"/>
          </p:nvPr>
        </p:nvSpPr>
        <p:spPr/>
        <p:txBody>
          <a:bodyPr/>
          <a:lstStyle/>
          <a:p>
            <a:fld id="{A5AA79DE-7C10-4247-861F-00377E86BE2F}" type="datetime1">
              <a:rPr kumimoji="1" lang="ja-JP" altLang="en-US" smtClean="0"/>
              <a:t>2023/9/11</a:t>
            </a:fld>
            <a:endParaRPr kumimoji="1" lang="ja-JP" altLang="en-US"/>
          </a:p>
        </p:txBody>
      </p:sp>
      <p:sp>
        <p:nvSpPr>
          <p:cNvPr id="4" name="フッター プレースホルダー 3">
            <a:extLst>
              <a:ext uri="{FF2B5EF4-FFF2-40B4-BE49-F238E27FC236}">
                <a16:creationId xmlns:a16="http://schemas.microsoft.com/office/drawing/2014/main" id="{61084AD6-7C1F-FB7D-DD27-ED439D4350A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6DF45DD-7EF6-6C68-E55F-8957A637FBF1}"/>
              </a:ext>
            </a:extLst>
          </p:cNvPr>
          <p:cNvSpPr>
            <a:spLocks noGrp="1"/>
          </p:cNvSpPr>
          <p:nvPr>
            <p:ph type="sldNum" sz="quarter" idx="12"/>
          </p:nvPr>
        </p:nvSpPr>
        <p:spPr/>
        <p:txBody>
          <a:bodyPr/>
          <a:lstStyle/>
          <a:p>
            <a:fld id="{44698600-125C-5448-890A-EE6EC382C2E9}" type="slidenum">
              <a:rPr kumimoji="1" lang="ja-JP" altLang="en-US" smtClean="0"/>
              <a:t>‹#›</a:t>
            </a:fld>
            <a:endParaRPr kumimoji="1" lang="ja-JP" altLang="en-US"/>
          </a:p>
        </p:txBody>
      </p:sp>
    </p:spTree>
    <p:extLst>
      <p:ext uri="{BB962C8B-B14F-4D97-AF65-F5344CB8AC3E}">
        <p14:creationId xmlns:p14="http://schemas.microsoft.com/office/powerpoint/2010/main" val="2023601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B73069E-84E2-79E9-ED50-D6C6E74F9CCE}"/>
              </a:ext>
            </a:extLst>
          </p:cNvPr>
          <p:cNvSpPr>
            <a:spLocks noGrp="1"/>
          </p:cNvSpPr>
          <p:nvPr>
            <p:ph type="dt" sz="half" idx="10"/>
          </p:nvPr>
        </p:nvSpPr>
        <p:spPr/>
        <p:txBody>
          <a:bodyPr/>
          <a:lstStyle/>
          <a:p>
            <a:fld id="{A854D8CA-3F22-D64A-B05C-27FC611AF7FA}" type="datetime1">
              <a:rPr kumimoji="1" lang="ja-JP" altLang="en-US" smtClean="0"/>
              <a:t>2023/9/11</a:t>
            </a:fld>
            <a:endParaRPr kumimoji="1" lang="ja-JP" altLang="en-US"/>
          </a:p>
        </p:txBody>
      </p:sp>
      <p:sp>
        <p:nvSpPr>
          <p:cNvPr id="3" name="フッター プレースホルダー 2">
            <a:extLst>
              <a:ext uri="{FF2B5EF4-FFF2-40B4-BE49-F238E27FC236}">
                <a16:creationId xmlns:a16="http://schemas.microsoft.com/office/drawing/2014/main" id="{4AD7BB64-7096-F639-81AC-17ABA90E701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82C494B-7BEC-1198-75A4-2B90F2B03D7B}"/>
              </a:ext>
            </a:extLst>
          </p:cNvPr>
          <p:cNvSpPr>
            <a:spLocks noGrp="1"/>
          </p:cNvSpPr>
          <p:nvPr>
            <p:ph type="sldNum" sz="quarter" idx="12"/>
          </p:nvPr>
        </p:nvSpPr>
        <p:spPr/>
        <p:txBody>
          <a:bodyPr/>
          <a:lstStyle/>
          <a:p>
            <a:fld id="{44698600-125C-5448-890A-EE6EC382C2E9}" type="slidenum">
              <a:rPr kumimoji="1" lang="ja-JP" altLang="en-US" smtClean="0"/>
              <a:t>‹#›</a:t>
            </a:fld>
            <a:endParaRPr kumimoji="1" lang="ja-JP" altLang="en-US"/>
          </a:p>
        </p:txBody>
      </p:sp>
    </p:spTree>
    <p:extLst>
      <p:ext uri="{BB962C8B-B14F-4D97-AF65-F5344CB8AC3E}">
        <p14:creationId xmlns:p14="http://schemas.microsoft.com/office/powerpoint/2010/main" val="3841122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DC226B-38EE-5D16-68DB-899B31BA0189}"/>
              </a:ext>
            </a:extLst>
          </p:cNvPr>
          <p:cNvSpPr>
            <a:spLocks noGrp="1"/>
          </p:cNvSpPr>
          <p:nvPr>
            <p:ph type="title"/>
          </p:nvPr>
        </p:nvSpPr>
        <p:spPr>
          <a:xfrm>
            <a:off x="472381" y="660400"/>
            <a:ext cx="2211883" cy="2311400"/>
          </a:xfrm>
        </p:spPr>
        <p:txBody>
          <a:bodyPr anchor="b"/>
          <a:lstStyle>
            <a:lvl1pPr>
              <a:defRPr sz="4622"/>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F941BE9-E40D-F6E0-FBD2-513D6E532CCB}"/>
              </a:ext>
            </a:extLst>
          </p:cNvPr>
          <p:cNvSpPr>
            <a:spLocks noGrp="1"/>
          </p:cNvSpPr>
          <p:nvPr>
            <p:ph idx="1"/>
          </p:nvPr>
        </p:nvSpPr>
        <p:spPr>
          <a:xfrm>
            <a:off x="2915543" y="1426281"/>
            <a:ext cx="3471863" cy="7039681"/>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4251A4D-E790-FE92-6AD4-A6F7E1B60509}"/>
              </a:ext>
            </a:extLst>
          </p:cNvPr>
          <p:cNvSpPr>
            <a:spLocks noGrp="1"/>
          </p:cNvSpPr>
          <p:nvPr>
            <p:ph type="body" sz="half" idx="2"/>
          </p:nvPr>
        </p:nvSpPr>
        <p:spPr>
          <a:xfrm>
            <a:off x="472381" y="2971800"/>
            <a:ext cx="2211883"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528A100-4CA3-7DA3-F23B-6AC39058EA12}"/>
              </a:ext>
            </a:extLst>
          </p:cNvPr>
          <p:cNvSpPr>
            <a:spLocks noGrp="1"/>
          </p:cNvSpPr>
          <p:nvPr>
            <p:ph type="dt" sz="half" idx="10"/>
          </p:nvPr>
        </p:nvSpPr>
        <p:spPr/>
        <p:txBody>
          <a:bodyPr/>
          <a:lstStyle/>
          <a:p>
            <a:fld id="{76F7E7D9-D5D8-D443-99E1-51B6663DFD2B}" type="datetime1">
              <a:rPr kumimoji="1" lang="ja-JP" altLang="en-US" smtClean="0"/>
              <a:t>2023/9/11</a:t>
            </a:fld>
            <a:endParaRPr kumimoji="1" lang="ja-JP" altLang="en-US"/>
          </a:p>
        </p:txBody>
      </p:sp>
      <p:sp>
        <p:nvSpPr>
          <p:cNvPr id="6" name="フッター プレースホルダー 5">
            <a:extLst>
              <a:ext uri="{FF2B5EF4-FFF2-40B4-BE49-F238E27FC236}">
                <a16:creationId xmlns:a16="http://schemas.microsoft.com/office/drawing/2014/main" id="{77036AFE-EEF1-F925-2154-17FB562DCA6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F40B3A2-B66B-84F2-E43D-7F28F0AACEF9}"/>
              </a:ext>
            </a:extLst>
          </p:cNvPr>
          <p:cNvSpPr>
            <a:spLocks noGrp="1"/>
          </p:cNvSpPr>
          <p:nvPr>
            <p:ph type="sldNum" sz="quarter" idx="12"/>
          </p:nvPr>
        </p:nvSpPr>
        <p:spPr/>
        <p:txBody>
          <a:bodyPr/>
          <a:lstStyle/>
          <a:p>
            <a:fld id="{44698600-125C-5448-890A-EE6EC382C2E9}" type="slidenum">
              <a:rPr kumimoji="1" lang="ja-JP" altLang="en-US" smtClean="0"/>
              <a:t>‹#›</a:t>
            </a:fld>
            <a:endParaRPr kumimoji="1" lang="ja-JP" altLang="en-US"/>
          </a:p>
        </p:txBody>
      </p:sp>
    </p:spTree>
    <p:extLst>
      <p:ext uri="{BB962C8B-B14F-4D97-AF65-F5344CB8AC3E}">
        <p14:creationId xmlns:p14="http://schemas.microsoft.com/office/powerpoint/2010/main" val="341955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F84B8F-C807-3A75-CC7E-6E90F3C30A27}"/>
              </a:ext>
            </a:extLst>
          </p:cNvPr>
          <p:cNvSpPr>
            <a:spLocks noGrp="1"/>
          </p:cNvSpPr>
          <p:nvPr>
            <p:ph type="title"/>
          </p:nvPr>
        </p:nvSpPr>
        <p:spPr>
          <a:xfrm>
            <a:off x="472381" y="660400"/>
            <a:ext cx="2211883" cy="2311400"/>
          </a:xfrm>
        </p:spPr>
        <p:txBody>
          <a:bodyPr anchor="b"/>
          <a:lstStyle>
            <a:lvl1pPr>
              <a:defRPr sz="4622"/>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EDCD6D2-CFF3-D8E1-7BBA-50FA5B1B29FF}"/>
              </a:ext>
            </a:extLst>
          </p:cNvPr>
          <p:cNvSpPr>
            <a:spLocks noGrp="1"/>
          </p:cNvSpPr>
          <p:nvPr>
            <p:ph type="pic" idx="1"/>
          </p:nvPr>
        </p:nvSpPr>
        <p:spPr>
          <a:xfrm>
            <a:off x="2915543" y="1426281"/>
            <a:ext cx="3471863" cy="7039681"/>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endParaRPr kumimoji="1" lang="ja-JP" altLang="en-US"/>
          </a:p>
        </p:txBody>
      </p:sp>
      <p:sp>
        <p:nvSpPr>
          <p:cNvPr id="4" name="テキスト プレースホルダー 3">
            <a:extLst>
              <a:ext uri="{FF2B5EF4-FFF2-40B4-BE49-F238E27FC236}">
                <a16:creationId xmlns:a16="http://schemas.microsoft.com/office/drawing/2014/main" id="{7039766D-E12F-4FC6-0884-DE019291EE9D}"/>
              </a:ext>
            </a:extLst>
          </p:cNvPr>
          <p:cNvSpPr>
            <a:spLocks noGrp="1"/>
          </p:cNvSpPr>
          <p:nvPr>
            <p:ph type="body" sz="half" idx="2"/>
          </p:nvPr>
        </p:nvSpPr>
        <p:spPr>
          <a:xfrm>
            <a:off x="472381" y="2971800"/>
            <a:ext cx="2211883"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8C055FE-42C5-4818-A7FC-5B9DE8823AE8}"/>
              </a:ext>
            </a:extLst>
          </p:cNvPr>
          <p:cNvSpPr>
            <a:spLocks noGrp="1"/>
          </p:cNvSpPr>
          <p:nvPr>
            <p:ph type="dt" sz="half" idx="10"/>
          </p:nvPr>
        </p:nvSpPr>
        <p:spPr/>
        <p:txBody>
          <a:bodyPr/>
          <a:lstStyle/>
          <a:p>
            <a:fld id="{077ADFE3-F8A9-D04C-91E0-403B2C2C8565}" type="datetime1">
              <a:rPr kumimoji="1" lang="ja-JP" altLang="en-US" smtClean="0"/>
              <a:t>2023/9/11</a:t>
            </a:fld>
            <a:endParaRPr kumimoji="1" lang="ja-JP" altLang="en-US"/>
          </a:p>
        </p:txBody>
      </p:sp>
      <p:sp>
        <p:nvSpPr>
          <p:cNvPr id="6" name="フッター プレースホルダー 5">
            <a:extLst>
              <a:ext uri="{FF2B5EF4-FFF2-40B4-BE49-F238E27FC236}">
                <a16:creationId xmlns:a16="http://schemas.microsoft.com/office/drawing/2014/main" id="{67BAE5B3-5866-884B-2DF3-8C8777D9D49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56D1B5A-1443-5A0C-A738-941E3D2CC39B}"/>
              </a:ext>
            </a:extLst>
          </p:cNvPr>
          <p:cNvSpPr>
            <a:spLocks noGrp="1"/>
          </p:cNvSpPr>
          <p:nvPr>
            <p:ph type="sldNum" sz="quarter" idx="12"/>
          </p:nvPr>
        </p:nvSpPr>
        <p:spPr/>
        <p:txBody>
          <a:bodyPr/>
          <a:lstStyle/>
          <a:p>
            <a:fld id="{44698600-125C-5448-890A-EE6EC382C2E9}" type="slidenum">
              <a:rPr kumimoji="1" lang="ja-JP" altLang="en-US" smtClean="0"/>
              <a:t>‹#›</a:t>
            </a:fld>
            <a:endParaRPr kumimoji="1" lang="ja-JP" altLang="en-US"/>
          </a:p>
        </p:txBody>
      </p:sp>
    </p:spTree>
    <p:extLst>
      <p:ext uri="{BB962C8B-B14F-4D97-AF65-F5344CB8AC3E}">
        <p14:creationId xmlns:p14="http://schemas.microsoft.com/office/powerpoint/2010/main" val="4186912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37BD54A-F7CA-B8DC-7680-DC6F73464453}"/>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5621F5F-B650-FABF-3838-3160A6897C59}"/>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FA088F5-75BE-EFEA-DCE3-BE62DCD5C01A}"/>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44471975-5D7D-3E44-8E5A-6B66B1CDCA24}" type="datetime1">
              <a:rPr kumimoji="1" lang="ja-JP" altLang="en-US" smtClean="0"/>
              <a:t>2023/9/11</a:t>
            </a:fld>
            <a:endParaRPr kumimoji="1" lang="ja-JP" altLang="en-US"/>
          </a:p>
        </p:txBody>
      </p:sp>
      <p:sp>
        <p:nvSpPr>
          <p:cNvPr id="5" name="フッター プレースホルダー 4">
            <a:extLst>
              <a:ext uri="{FF2B5EF4-FFF2-40B4-BE49-F238E27FC236}">
                <a16:creationId xmlns:a16="http://schemas.microsoft.com/office/drawing/2014/main" id="{4D90C6CC-37D1-C71E-5794-D41F16B23737}"/>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3E266C5-D333-B184-C423-BA07ED24D384}"/>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44698600-125C-5448-890A-EE6EC382C2E9}" type="slidenum">
              <a:rPr kumimoji="1" lang="ja-JP" altLang="en-US" smtClean="0"/>
              <a:t>‹#›</a:t>
            </a:fld>
            <a:endParaRPr kumimoji="1" lang="ja-JP" altLang="en-US"/>
          </a:p>
        </p:txBody>
      </p:sp>
    </p:spTree>
    <p:extLst>
      <p:ext uri="{BB962C8B-B14F-4D97-AF65-F5344CB8AC3E}">
        <p14:creationId xmlns:p14="http://schemas.microsoft.com/office/powerpoint/2010/main" val="2976408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kumimoji="1"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kumimoji="1"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kumimoji="1"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331D637B-26C1-3539-9804-A4DE1133D69C}"/>
              </a:ext>
            </a:extLst>
          </p:cNvPr>
          <p:cNvGrpSpPr/>
          <p:nvPr/>
        </p:nvGrpSpPr>
        <p:grpSpPr>
          <a:xfrm>
            <a:off x="576252" y="683575"/>
            <a:ext cx="6013868" cy="2151915"/>
            <a:chOff x="576252" y="1419844"/>
            <a:chExt cx="6013868" cy="2151915"/>
          </a:xfrm>
        </p:grpSpPr>
        <p:grpSp>
          <p:nvGrpSpPr>
            <p:cNvPr id="5" name="グループ化 4">
              <a:extLst>
                <a:ext uri="{FF2B5EF4-FFF2-40B4-BE49-F238E27FC236}">
                  <a16:creationId xmlns:a16="http://schemas.microsoft.com/office/drawing/2014/main" id="{25134003-C683-8640-A72F-6638CA90428F}"/>
                </a:ext>
              </a:extLst>
            </p:cNvPr>
            <p:cNvGrpSpPr/>
            <p:nvPr/>
          </p:nvGrpSpPr>
          <p:grpSpPr>
            <a:xfrm>
              <a:off x="576252" y="1746849"/>
              <a:ext cx="5838956" cy="1824910"/>
              <a:chOff x="639085" y="2849331"/>
              <a:chExt cx="5838956" cy="1824910"/>
            </a:xfrm>
          </p:grpSpPr>
          <p:grpSp>
            <p:nvGrpSpPr>
              <p:cNvPr id="57" name="グループ化 56">
                <a:extLst>
                  <a:ext uri="{FF2B5EF4-FFF2-40B4-BE49-F238E27FC236}">
                    <a16:creationId xmlns:a16="http://schemas.microsoft.com/office/drawing/2014/main" id="{E4F46F18-2D4F-E046-AAB7-0A9B422CB634}"/>
                  </a:ext>
                </a:extLst>
              </p:cNvPr>
              <p:cNvGrpSpPr/>
              <p:nvPr/>
            </p:nvGrpSpPr>
            <p:grpSpPr>
              <a:xfrm>
                <a:off x="639085" y="2849331"/>
                <a:ext cx="5838956" cy="1824910"/>
                <a:chOff x="654076" y="1397550"/>
                <a:chExt cx="5838956" cy="1824910"/>
              </a:xfrm>
            </p:grpSpPr>
            <p:sp>
              <p:nvSpPr>
                <p:cNvPr id="62" name="テキスト ボックス 61">
                  <a:extLst>
                    <a:ext uri="{FF2B5EF4-FFF2-40B4-BE49-F238E27FC236}">
                      <a16:creationId xmlns:a16="http://schemas.microsoft.com/office/drawing/2014/main" id="{00CA518C-942C-9D49-A288-DB90F1AA735C}"/>
                    </a:ext>
                  </a:extLst>
                </p:cNvPr>
                <p:cNvSpPr txBox="1"/>
                <p:nvPr/>
              </p:nvSpPr>
              <p:spPr>
                <a:xfrm>
                  <a:off x="654076" y="1397550"/>
                  <a:ext cx="3255589" cy="1384995"/>
                </a:xfrm>
                <a:prstGeom prst="rect">
                  <a:avLst/>
                </a:prstGeom>
                <a:noFill/>
              </p:spPr>
              <p:txBody>
                <a:bodyPr wrap="square" rtlCol="0">
                  <a:spAutoFit/>
                </a:bodyPr>
                <a:lstStyle/>
                <a:p>
                  <a:r>
                    <a:rPr lang="ja-JP" altLang="en-US" sz="1200"/>
                    <a:t>◯　</a:t>
                  </a:r>
                  <a:r>
                    <a:rPr lang="en-US" altLang="ja-JP" sz="1200" dirty="0"/>
                    <a:t> 3</a:t>
                  </a:r>
                  <a:r>
                    <a:rPr lang="ja-JP" altLang="en-US" sz="1200"/>
                    <a:t>・</a:t>
                  </a:r>
                  <a:r>
                    <a:rPr lang="en-US" altLang="ja-JP" sz="1200" dirty="0"/>
                    <a:t>4</a:t>
                  </a:r>
                  <a:r>
                    <a:rPr lang="ja-JP" altLang="en-US" sz="1200"/>
                    <a:t>・</a:t>
                  </a:r>
                  <a:r>
                    <a:rPr lang="en-US" altLang="ja-JP" sz="1200" dirty="0"/>
                    <a:t>6</a:t>
                  </a:r>
                  <a:r>
                    <a:rPr lang="ja-JP" altLang="en-US" sz="1200"/>
                    <a:t>・</a:t>
                  </a:r>
                  <a:r>
                    <a:rPr lang="en-US" altLang="ja-JP" sz="1200" dirty="0"/>
                    <a:t>7</a:t>
                  </a:r>
                  <a:endParaRPr kumimoji="1" lang="en-US" altLang="ja-JP" sz="1200" b="1" dirty="0"/>
                </a:p>
                <a:p>
                  <a:endParaRPr lang="en-US" altLang="ja-JP" sz="1200" dirty="0"/>
                </a:p>
                <a:p>
                  <a:r>
                    <a:rPr lang="ja-JP" altLang="en-US" sz="1200"/>
                    <a:t>本命星：一白水星（人情・アイデア）</a:t>
                  </a:r>
                  <a:endParaRPr lang="en-US" altLang="ja-JP" sz="1200" dirty="0"/>
                </a:p>
                <a:p>
                  <a:r>
                    <a:rPr lang="ja-JP" altLang="en-US" sz="1200"/>
                    <a:t>月命星：一白水星（人情・アイデア）</a:t>
                  </a:r>
                  <a:endParaRPr lang="en-US" altLang="ja-JP" sz="1200" dirty="0"/>
                </a:p>
                <a:p>
                  <a:r>
                    <a:rPr lang="ja-JP" altLang="en-US" sz="1200"/>
                    <a:t>潜在意識：</a:t>
                  </a:r>
                  <a:endParaRPr lang="en-US" altLang="ja-JP" sz="1200" dirty="0"/>
                </a:p>
                <a:p>
                  <a:r>
                    <a:rPr lang="ja-JP" altLang="en-US" sz="1200"/>
                    <a:t>五黄色土星（支配。リーダー）</a:t>
                  </a:r>
                  <a:br>
                    <a:rPr lang="en-US" altLang="ja-JP" sz="1200" dirty="0"/>
                  </a:br>
                  <a:r>
                    <a:rPr lang="ja-JP" altLang="en-US" sz="1200"/>
                    <a:t>九紫火星（頭脳・カリスマ）</a:t>
                  </a:r>
                  <a:endParaRPr lang="en-US" altLang="ja-JP" sz="1200" dirty="0"/>
                </a:p>
              </p:txBody>
            </p:sp>
            <p:sp>
              <p:nvSpPr>
                <p:cNvPr id="63" name="テキスト ボックス 62">
                  <a:extLst>
                    <a:ext uri="{FF2B5EF4-FFF2-40B4-BE49-F238E27FC236}">
                      <a16:creationId xmlns:a16="http://schemas.microsoft.com/office/drawing/2014/main" id="{F8763851-6AEA-EF4D-BAEB-8C55F82F7E66}"/>
                    </a:ext>
                  </a:extLst>
                </p:cNvPr>
                <p:cNvSpPr txBox="1"/>
                <p:nvPr/>
              </p:nvSpPr>
              <p:spPr>
                <a:xfrm>
                  <a:off x="3887381" y="1402865"/>
                  <a:ext cx="2605651" cy="523220"/>
                </a:xfrm>
                <a:prstGeom prst="rect">
                  <a:avLst/>
                </a:prstGeom>
                <a:noFill/>
              </p:spPr>
              <p:txBody>
                <a:bodyPr wrap="square" rtlCol="0">
                  <a:spAutoFit/>
                </a:bodyPr>
                <a:lstStyle/>
                <a:p>
                  <a:r>
                    <a:rPr lang="en-US" altLang="ja-JP" sz="2800" b="1" dirty="0"/>
                    <a:t>1 - 1 - 5 / </a:t>
                  </a:r>
                  <a:r>
                    <a:rPr kumimoji="1" lang="en-US" altLang="ja-JP" sz="2800" b="1" dirty="0"/>
                    <a:t>9</a:t>
                  </a:r>
                  <a:endParaRPr kumimoji="1" lang="ja-JP" altLang="en-US" sz="2800" b="1"/>
                </a:p>
              </p:txBody>
            </p:sp>
            <p:sp>
              <p:nvSpPr>
                <p:cNvPr id="66" name="テキスト ボックス 65">
                  <a:extLst>
                    <a:ext uri="{FF2B5EF4-FFF2-40B4-BE49-F238E27FC236}">
                      <a16:creationId xmlns:a16="http://schemas.microsoft.com/office/drawing/2014/main" id="{ABEFF0ED-9D6A-C84C-A525-FD42A3AEF374}"/>
                    </a:ext>
                  </a:extLst>
                </p:cNvPr>
                <p:cNvSpPr txBox="1"/>
                <p:nvPr/>
              </p:nvSpPr>
              <p:spPr>
                <a:xfrm>
                  <a:off x="654077" y="2806962"/>
                  <a:ext cx="5721785" cy="415498"/>
                </a:xfrm>
                <a:prstGeom prst="rect">
                  <a:avLst/>
                </a:prstGeom>
                <a:noFill/>
              </p:spPr>
              <p:txBody>
                <a:bodyPr wrap="square" rtlCol="0">
                  <a:spAutoFit/>
                </a:bodyPr>
                <a:lstStyle/>
                <a:p>
                  <a:r>
                    <a:rPr lang="ja-JP" altLang="en-US" sz="1050">
                      <a:solidFill>
                        <a:srgbClr val="FF0000"/>
                      </a:solidFill>
                    </a:rPr>
                    <a:t>非常に個性的で裏表のない性格を持つ。本質的に人情に厚く、人に優しい。潜在意識にはリーダーシップが強く自分流な面があり、強い信念とプライドを合わせ持つ。</a:t>
                  </a:r>
                  <a:endParaRPr lang="en-US" altLang="ja-JP" sz="1050" dirty="0">
                    <a:solidFill>
                      <a:srgbClr val="FF0000"/>
                    </a:solidFill>
                  </a:endParaRPr>
                </a:p>
              </p:txBody>
            </p:sp>
          </p:grpSp>
          <p:grpSp>
            <p:nvGrpSpPr>
              <p:cNvPr id="78" name="グループ化 77">
                <a:extLst>
                  <a:ext uri="{FF2B5EF4-FFF2-40B4-BE49-F238E27FC236}">
                    <a16:creationId xmlns:a16="http://schemas.microsoft.com/office/drawing/2014/main" id="{A10EF971-EA33-5746-B6C7-0ABED108EB5B}"/>
                  </a:ext>
                </a:extLst>
              </p:cNvPr>
              <p:cNvGrpSpPr/>
              <p:nvPr/>
            </p:nvGrpSpPr>
            <p:grpSpPr>
              <a:xfrm>
                <a:off x="3872390" y="3311188"/>
                <a:ext cx="2070600" cy="416186"/>
                <a:chOff x="4114920" y="349774"/>
                <a:chExt cx="2070600" cy="416186"/>
              </a:xfrm>
            </p:grpSpPr>
            <p:sp>
              <p:nvSpPr>
                <p:cNvPr id="79" name="円/楕円 78">
                  <a:extLst>
                    <a:ext uri="{FF2B5EF4-FFF2-40B4-BE49-F238E27FC236}">
                      <a16:creationId xmlns:a16="http://schemas.microsoft.com/office/drawing/2014/main" id="{79911B3B-3C38-4643-8DA7-ADBF2561784E}"/>
                    </a:ext>
                  </a:extLst>
                </p:cNvPr>
                <p:cNvSpPr/>
                <p:nvPr/>
              </p:nvSpPr>
              <p:spPr>
                <a:xfrm>
                  <a:off x="5270601" y="384928"/>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80" name="円/楕円 79">
                  <a:extLst>
                    <a:ext uri="{FF2B5EF4-FFF2-40B4-BE49-F238E27FC236}">
                      <a16:creationId xmlns:a16="http://schemas.microsoft.com/office/drawing/2014/main" id="{DE8FEDE9-90CF-B840-AA36-FE4D0645CFDF}"/>
                    </a:ext>
                  </a:extLst>
                </p:cNvPr>
                <p:cNvSpPr/>
                <p:nvPr/>
              </p:nvSpPr>
              <p:spPr>
                <a:xfrm>
                  <a:off x="4114920" y="349774"/>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81" name="円/楕円 80">
                  <a:extLst>
                    <a:ext uri="{FF2B5EF4-FFF2-40B4-BE49-F238E27FC236}">
                      <a16:creationId xmlns:a16="http://schemas.microsoft.com/office/drawing/2014/main" id="{B429D746-9D63-A940-A9F7-E7AA3B6FF3D5}"/>
                    </a:ext>
                  </a:extLst>
                </p:cNvPr>
                <p:cNvSpPr/>
                <p:nvPr/>
              </p:nvSpPr>
              <p:spPr>
                <a:xfrm>
                  <a:off x="4684895" y="372950"/>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82" name="円/楕円 81">
                  <a:extLst>
                    <a:ext uri="{FF2B5EF4-FFF2-40B4-BE49-F238E27FC236}">
                      <a16:creationId xmlns:a16="http://schemas.microsoft.com/office/drawing/2014/main" id="{CD255C50-B178-9143-A816-13C7E33E4991}"/>
                    </a:ext>
                  </a:extLst>
                </p:cNvPr>
                <p:cNvSpPr/>
                <p:nvPr/>
              </p:nvSpPr>
              <p:spPr>
                <a:xfrm>
                  <a:off x="5808391" y="384960"/>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grpSp>
        </p:grpSp>
        <p:sp>
          <p:nvSpPr>
            <p:cNvPr id="4" name="テキスト ボックス 3">
              <a:extLst>
                <a:ext uri="{FF2B5EF4-FFF2-40B4-BE49-F238E27FC236}">
                  <a16:creationId xmlns:a16="http://schemas.microsoft.com/office/drawing/2014/main" id="{A1045D36-2379-3BAB-E75B-BA46C46F4452}"/>
                </a:ext>
              </a:extLst>
            </p:cNvPr>
            <p:cNvSpPr txBox="1"/>
            <p:nvPr/>
          </p:nvSpPr>
          <p:spPr>
            <a:xfrm>
              <a:off x="3122504" y="1419844"/>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grpSp>
        <p:nvGrpSpPr>
          <p:cNvPr id="8" name="グループ化 7">
            <a:extLst>
              <a:ext uri="{FF2B5EF4-FFF2-40B4-BE49-F238E27FC236}">
                <a16:creationId xmlns:a16="http://schemas.microsoft.com/office/drawing/2014/main" id="{6946517D-CE84-F0BC-F422-02BA8E03DB29}"/>
              </a:ext>
            </a:extLst>
          </p:cNvPr>
          <p:cNvGrpSpPr/>
          <p:nvPr/>
        </p:nvGrpSpPr>
        <p:grpSpPr>
          <a:xfrm>
            <a:off x="557018" y="3886963"/>
            <a:ext cx="6022013" cy="1972518"/>
            <a:chOff x="568107" y="3482192"/>
            <a:chExt cx="6022013" cy="1972518"/>
          </a:xfrm>
        </p:grpSpPr>
        <p:grpSp>
          <p:nvGrpSpPr>
            <p:cNvPr id="3" name="グループ化 2">
              <a:extLst>
                <a:ext uri="{FF2B5EF4-FFF2-40B4-BE49-F238E27FC236}">
                  <a16:creationId xmlns:a16="http://schemas.microsoft.com/office/drawing/2014/main" id="{F790E44C-160A-B647-9193-F3BD8C56AFFF}"/>
                </a:ext>
              </a:extLst>
            </p:cNvPr>
            <p:cNvGrpSpPr/>
            <p:nvPr/>
          </p:nvGrpSpPr>
          <p:grpSpPr>
            <a:xfrm>
              <a:off x="568107" y="3849609"/>
              <a:ext cx="5746733" cy="1605101"/>
              <a:chOff x="624410" y="5418089"/>
              <a:chExt cx="5746733" cy="1605101"/>
            </a:xfrm>
          </p:grpSpPr>
          <p:grpSp>
            <p:nvGrpSpPr>
              <p:cNvPr id="2" name="グループ化 1">
                <a:extLst>
                  <a:ext uri="{FF2B5EF4-FFF2-40B4-BE49-F238E27FC236}">
                    <a16:creationId xmlns:a16="http://schemas.microsoft.com/office/drawing/2014/main" id="{CD99CDA6-491C-474F-B441-0277ED64F56B}"/>
                  </a:ext>
                </a:extLst>
              </p:cNvPr>
              <p:cNvGrpSpPr/>
              <p:nvPr/>
            </p:nvGrpSpPr>
            <p:grpSpPr>
              <a:xfrm>
                <a:off x="639085" y="5418089"/>
                <a:ext cx="5732058" cy="1200329"/>
                <a:chOff x="639085" y="5418089"/>
                <a:chExt cx="5732058" cy="1200329"/>
              </a:xfrm>
            </p:grpSpPr>
            <p:grpSp>
              <p:nvGrpSpPr>
                <p:cNvPr id="14" name="グループ化 13">
                  <a:extLst>
                    <a:ext uri="{FF2B5EF4-FFF2-40B4-BE49-F238E27FC236}">
                      <a16:creationId xmlns:a16="http://schemas.microsoft.com/office/drawing/2014/main" id="{70A270D8-9F11-5A4E-BCB6-7488513C2885}"/>
                    </a:ext>
                  </a:extLst>
                </p:cNvPr>
                <p:cNvGrpSpPr/>
                <p:nvPr/>
              </p:nvGrpSpPr>
              <p:grpSpPr>
                <a:xfrm>
                  <a:off x="639085" y="5418089"/>
                  <a:ext cx="5732058" cy="1200329"/>
                  <a:chOff x="431654" y="1422539"/>
                  <a:chExt cx="6023380" cy="1200329"/>
                </a:xfrm>
              </p:grpSpPr>
              <p:sp>
                <p:nvSpPr>
                  <p:cNvPr id="15" name="テキスト ボックス 14">
                    <a:extLst>
                      <a:ext uri="{FF2B5EF4-FFF2-40B4-BE49-F238E27FC236}">
                        <a16:creationId xmlns:a16="http://schemas.microsoft.com/office/drawing/2014/main" id="{9FC4B796-0F0D-C54C-AE16-DC3029B96F8C}"/>
                      </a:ext>
                    </a:extLst>
                  </p:cNvPr>
                  <p:cNvSpPr txBox="1"/>
                  <p:nvPr/>
                </p:nvSpPr>
                <p:spPr>
                  <a:xfrm>
                    <a:off x="431654" y="1422539"/>
                    <a:ext cx="3293486" cy="1200329"/>
                  </a:xfrm>
                  <a:prstGeom prst="rect">
                    <a:avLst/>
                  </a:prstGeom>
                  <a:noFill/>
                </p:spPr>
                <p:txBody>
                  <a:bodyPr wrap="square" rtlCol="0">
                    <a:spAutoFit/>
                  </a:bodyPr>
                  <a:lstStyle/>
                  <a:p>
                    <a:r>
                      <a:rPr lang="en-US" altLang="ja-JP" sz="1200" b="1" dirty="0"/>
                      <a:t> </a:t>
                    </a:r>
                    <a:r>
                      <a:rPr lang="ja-JP" altLang="en-US" sz="1200"/>
                      <a:t>◯　</a:t>
                    </a:r>
                    <a:r>
                      <a:rPr lang="en-US" altLang="ja-JP" sz="1200" dirty="0"/>
                      <a:t>6</a:t>
                    </a:r>
                    <a:r>
                      <a:rPr lang="ja-JP" altLang="en-US" sz="1200"/>
                      <a:t>・</a:t>
                    </a:r>
                    <a:r>
                      <a:rPr lang="en-US" altLang="ja-JP" sz="1200" dirty="0"/>
                      <a:t>7</a:t>
                    </a:r>
                    <a:r>
                      <a:rPr lang="ja-JP" altLang="en-US" sz="1200"/>
                      <a:t>　△ </a:t>
                    </a:r>
                    <a:r>
                      <a:rPr lang="en-US" altLang="ja-JP" sz="1200" dirty="0"/>
                      <a:t>3</a:t>
                    </a:r>
                    <a:r>
                      <a:rPr lang="ja-JP" altLang="en-US" sz="1200"/>
                      <a:t>・</a:t>
                    </a:r>
                    <a:r>
                      <a:rPr lang="en-US" altLang="ja-JP" sz="1200" dirty="0"/>
                      <a:t>4</a:t>
                    </a:r>
                    <a:r>
                      <a:rPr lang="ja-JP" altLang="en-US" sz="1200"/>
                      <a:t>　</a:t>
                    </a:r>
                    <a:r>
                      <a:rPr kumimoji="1" lang="ja-JP" altLang="en-US" sz="1200"/>
                      <a:t>　</a:t>
                    </a:r>
                    <a:endParaRPr kumimoji="1" lang="en-US" altLang="ja-JP" sz="1200" dirty="0"/>
                  </a:p>
                  <a:p>
                    <a:endParaRPr lang="en-US" altLang="ja-JP" sz="1200" dirty="0"/>
                  </a:p>
                  <a:p>
                    <a:r>
                      <a:rPr lang="ja-JP" altLang="en-US" sz="1200"/>
                      <a:t>本命星：</a:t>
                    </a:r>
                    <a:r>
                      <a:rPr kumimoji="1" lang="ja-JP" altLang="en-US" sz="1200"/>
                      <a:t>一白水星</a:t>
                    </a:r>
                    <a:r>
                      <a:rPr lang="ja-JP" altLang="en-US" sz="1200"/>
                      <a:t>（人情・アイデア）</a:t>
                    </a:r>
                    <a:endParaRPr kumimoji="1" lang="en-US" altLang="ja-JP" sz="1200" dirty="0"/>
                  </a:p>
                  <a:p>
                    <a:r>
                      <a:rPr lang="ja-JP" altLang="en-US" sz="1200"/>
                      <a:t>月命星：二黒土星（家庭・地道）</a:t>
                    </a:r>
                    <a:endParaRPr lang="en-US" altLang="ja-JP" sz="1200" dirty="0"/>
                  </a:p>
                  <a:p>
                    <a:r>
                      <a:rPr lang="ja-JP" altLang="en-US" sz="1200"/>
                      <a:t>潜在意識：九紫火星（頭脳・カリスマ）</a:t>
                    </a:r>
                    <a:endParaRPr kumimoji="1" lang="en-US" altLang="ja-JP" sz="1200" dirty="0"/>
                  </a:p>
                  <a:p>
                    <a:r>
                      <a:rPr lang="ja-JP" altLang="en-US" sz="1200"/>
                      <a:t>流れ：六白金星（仕事・ルール）</a:t>
                    </a:r>
                    <a:endParaRPr lang="en-US" altLang="ja-JP" sz="1200" dirty="0"/>
                  </a:p>
                </p:txBody>
              </p:sp>
              <p:sp>
                <p:nvSpPr>
                  <p:cNvPr id="16" name="テキスト ボックス 15">
                    <a:extLst>
                      <a:ext uri="{FF2B5EF4-FFF2-40B4-BE49-F238E27FC236}">
                        <a16:creationId xmlns:a16="http://schemas.microsoft.com/office/drawing/2014/main" id="{5A83F66A-1FCF-D544-A091-9A7A7C541E14}"/>
                      </a:ext>
                    </a:extLst>
                  </p:cNvPr>
                  <p:cNvSpPr txBox="1"/>
                  <p:nvPr/>
                </p:nvSpPr>
                <p:spPr>
                  <a:xfrm>
                    <a:off x="3926607" y="1423452"/>
                    <a:ext cx="2528427" cy="523220"/>
                  </a:xfrm>
                  <a:prstGeom prst="rect">
                    <a:avLst/>
                  </a:prstGeom>
                  <a:noFill/>
                </p:spPr>
                <p:txBody>
                  <a:bodyPr wrap="square" rtlCol="0">
                    <a:spAutoFit/>
                  </a:bodyPr>
                  <a:lstStyle/>
                  <a:p>
                    <a:r>
                      <a:rPr lang="en-US" altLang="ja-JP" sz="2800" b="1" dirty="0"/>
                      <a:t>1 - 2 - 9 </a:t>
                    </a:r>
                    <a:r>
                      <a:rPr kumimoji="1" lang="en-US" altLang="ja-JP" sz="2800" b="1" dirty="0"/>
                      <a:t>- 6</a:t>
                    </a:r>
                    <a:endParaRPr kumimoji="1" lang="ja-JP" altLang="en-US" sz="2800" b="1"/>
                  </a:p>
                </p:txBody>
              </p:sp>
            </p:grpSp>
            <p:grpSp>
              <p:nvGrpSpPr>
                <p:cNvPr id="18" name="グループ化 17">
                  <a:extLst>
                    <a:ext uri="{FF2B5EF4-FFF2-40B4-BE49-F238E27FC236}">
                      <a16:creationId xmlns:a16="http://schemas.microsoft.com/office/drawing/2014/main" id="{6A20F24C-EC6B-924A-9F90-C46DD8B39B8B}"/>
                    </a:ext>
                  </a:extLst>
                </p:cNvPr>
                <p:cNvGrpSpPr/>
                <p:nvPr/>
              </p:nvGrpSpPr>
              <p:grpSpPr>
                <a:xfrm>
                  <a:off x="3932129" y="5886174"/>
                  <a:ext cx="2086288" cy="407494"/>
                  <a:chOff x="4198710" y="414933"/>
                  <a:chExt cx="2086288" cy="407494"/>
                </a:xfrm>
              </p:grpSpPr>
              <p:sp>
                <p:nvSpPr>
                  <p:cNvPr id="19" name="円/楕円 18">
                    <a:extLst>
                      <a:ext uri="{FF2B5EF4-FFF2-40B4-BE49-F238E27FC236}">
                        <a16:creationId xmlns:a16="http://schemas.microsoft.com/office/drawing/2014/main" id="{2677FABE-DDE1-E041-BE00-30B21668A1D7}"/>
                      </a:ext>
                    </a:extLst>
                  </p:cNvPr>
                  <p:cNvSpPr/>
                  <p:nvPr/>
                </p:nvSpPr>
                <p:spPr>
                  <a:xfrm>
                    <a:off x="5373214" y="434932"/>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20" name="円/楕円 19">
                    <a:extLst>
                      <a:ext uri="{FF2B5EF4-FFF2-40B4-BE49-F238E27FC236}">
                        <a16:creationId xmlns:a16="http://schemas.microsoft.com/office/drawing/2014/main" id="{0A039A5F-1E44-6142-90B2-E66552BDA76A}"/>
                      </a:ext>
                    </a:extLst>
                  </p:cNvPr>
                  <p:cNvSpPr/>
                  <p:nvPr/>
                </p:nvSpPr>
                <p:spPr>
                  <a:xfrm>
                    <a:off x="4198710" y="441427"/>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21" name="円/楕円 20">
                    <a:extLst>
                      <a:ext uri="{FF2B5EF4-FFF2-40B4-BE49-F238E27FC236}">
                        <a16:creationId xmlns:a16="http://schemas.microsoft.com/office/drawing/2014/main" id="{AACF92E4-E6E9-9743-8B0A-B3B6C7A5AA06}"/>
                      </a:ext>
                    </a:extLst>
                  </p:cNvPr>
                  <p:cNvSpPr/>
                  <p:nvPr/>
                </p:nvSpPr>
                <p:spPr>
                  <a:xfrm>
                    <a:off x="4802067" y="42492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22" name="円/楕円 21">
                    <a:extLst>
                      <a:ext uri="{FF2B5EF4-FFF2-40B4-BE49-F238E27FC236}">
                        <a16:creationId xmlns:a16="http://schemas.microsoft.com/office/drawing/2014/main" id="{F74684EF-CD9E-0945-8E04-58D8D9608FCE}"/>
                      </a:ext>
                    </a:extLst>
                  </p:cNvPr>
                  <p:cNvSpPr/>
                  <p:nvPr/>
                </p:nvSpPr>
                <p:spPr>
                  <a:xfrm>
                    <a:off x="5907869" y="414933"/>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grpSp>
          </p:grpSp>
          <p:sp>
            <p:nvSpPr>
              <p:cNvPr id="53" name="テキスト ボックス 52">
                <a:extLst>
                  <a:ext uri="{FF2B5EF4-FFF2-40B4-BE49-F238E27FC236}">
                    <a16:creationId xmlns:a16="http://schemas.microsoft.com/office/drawing/2014/main" id="{7E983902-07AF-5A45-A93E-A13A8ED0390C}"/>
                  </a:ext>
                </a:extLst>
              </p:cNvPr>
              <p:cNvSpPr txBox="1"/>
              <p:nvPr/>
            </p:nvSpPr>
            <p:spPr>
              <a:xfrm>
                <a:off x="624410" y="6607692"/>
                <a:ext cx="5721785" cy="415498"/>
              </a:xfrm>
              <a:prstGeom prst="rect">
                <a:avLst/>
              </a:prstGeom>
              <a:noFill/>
            </p:spPr>
            <p:txBody>
              <a:bodyPr wrap="square" rtlCol="0">
                <a:spAutoFit/>
              </a:bodyPr>
              <a:lstStyle/>
              <a:p>
                <a:r>
                  <a:rPr lang="ja-JP" altLang="en-US" sz="1050">
                    <a:solidFill>
                      <a:srgbClr val="FF0000"/>
                    </a:solidFill>
                  </a:rPr>
                  <a:t>本質的に人情に厚く、人に優しい。対人的には家庭的で堅実。潜在意識には頭脳明晰で強い信念を持つ。仕事熱心でルールを重んじる傾向を持ち、実家との縁が強く、墓守役となる。</a:t>
                </a:r>
                <a:endParaRPr lang="en-US" altLang="ja-JP" sz="1050" dirty="0">
                  <a:solidFill>
                    <a:srgbClr val="FF0000"/>
                  </a:solidFill>
                </a:endParaRPr>
              </a:p>
            </p:txBody>
          </p:sp>
        </p:grpSp>
        <p:sp>
          <p:nvSpPr>
            <p:cNvPr id="7" name="テキスト ボックス 6">
              <a:extLst>
                <a:ext uri="{FF2B5EF4-FFF2-40B4-BE49-F238E27FC236}">
                  <a16:creationId xmlns:a16="http://schemas.microsoft.com/office/drawing/2014/main" id="{A0D65851-986D-5685-AE32-499DBB4DF234}"/>
                </a:ext>
              </a:extLst>
            </p:cNvPr>
            <p:cNvSpPr txBox="1"/>
            <p:nvPr/>
          </p:nvSpPr>
          <p:spPr>
            <a:xfrm>
              <a:off x="3122504" y="3482192"/>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grpSp>
        <p:nvGrpSpPr>
          <p:cNvPr id="10" name="グループ化 9">
            <a:extLst>
              <a:ext uri="{FF2B5EF4-FFF2-40B4-BE49-F238E27FC236}">
                <a16:creationId xmlns:a16="http://schemas.microsoft.com/office/drawing/2014/main" id="{87B2D3F5-A9DB-7EFE-CED8-A7C2314EE9FF}"/>
              </a:ext>
            </a:extLst>
          </p:cNvPr>
          <p:cNvGrpSpPr/>
          <p:nvPr/>
        </p:nvGrpSpPr>
        <p:grpSpPr>
          <a:xfrm>
            <a:off x="558640" y="7090307"/>
            <a:ext cx="6029500" cy="1956506"/>
            <a:chOff x="558640" y="7090307"/>
            <a:chExt cx="6029500" cy="1956506"/>
          </a:xfrm>
        </p:grpSpPr>
        <p:grpSp>
          <p:nvGrpSpPr>
            <p:cNvPr id="39" name="グループ化 38">
              <a:extLst>
                <a:ext uri="{FF2B5EF4-FFF2-40B4-BE49-F238E27FC236}">
                  <a16:creationId xmlns:a16="http://schemas.microsoft.com/office/drawing/2014/main" id="{C033A1F8-71A9-7345-A68C-CC4B09105FC7}"/>
                </a:ext>
              </a:extLst>
            </p:cNvPr>
            <p:cNvGrpSpPr/>
            <p:nvPr/>
          </p:nvGrpSpPr>
          <p:grpSpPr>
            <a:xfrm>
              <a:off x="558640" y="7399243"/>
              <a:ext cx="5739398" cy="1647570"/>
              <a:chOff x="614809" y="5566909"/>
              <a:chExt cx="5739398" cy="1647570"/>
            </a:xfrm>
          </p:grpSpPr>
          <p:grpSp>
            <p:nvGrpSpPr>
              <p:cNvPr id="40" name="グループ化 39">
                <a:extLst>
                  <a:ext uri="{FF2B5EF4-FFF2-40B4-BE49-F238E27FC236}">
                    <a16:creationId xmlns:a16="http://schemas.microsoft.com/office/drawing/2014/main" id="{104BDAE9-BCFE-134D-92D9-2FD2D2785AF4}"/>
                  </a:ext>
                </a:extLst>
              </p:cNvPr>
              <p:cNvGrpSpPr/>
              <p:nvPr/>
            </p:nvGrpSpPr>
            <p:grpSpPr>
              <a:xfrm>
                <a:off x="3924246" y="6062706"/>
                <a:ext cx="2067981" cy="421728"/>
                <a:chOff x="4244124" y="339236"/>
                <a:chExt cx="2067981" cy="421728"/>
              </a:xfrm>
            </p:grpSpPr>
            <p:sp>
              <p:nvSpPr>
                <p:cNvPr id="49" name="円/楕円 48">
                  <a:extLst>
                    <a:ext uri="{FF2B5EF4-FFF2-40B4-BE49-F238E27FC236}">
                      <a16:creationId xmlns:a16="http://schemas.microsoft.com/office/drawing/2014/main" id="{56D688D4-44E0-7C45-9C36-EC934D3BDD61}"/>
                    </a:ext>
                  </a:extLst>
                </p:cNvPr>
                <p:cNvSpPr/>
                <p:nvPr/>
              </p:nvSpPr>
              <p:spPr>
                <a:xfrm>
                  <a:off x="5384424" y="36219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50" name="円/楕円 49">
                  <a:extLst>
                    <a:ext uri="{FF2B5EF4-FFF2-40B4-BE49-F238E27FC236}">
                      <a16:creationId xmlns:a16="http://schemas.microsoft.com/office/drawing/2014/main" id="{7888D119-030C-3342-A346-50FF52805468}"/>
                    </a:ext>
                  </a:extLst>
                </p:cNvPr>
                <p:cNvSpPr/>
                <p:nvPr/>
              </p:nvSpPr>
              <p:spPr>
                <a:xfrm>
                  <a:off x="4244124" y="33923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51" name="円/楕円 50">
                  <a:extLst>
                    <a:ext uri="{FF2B5EF4-FFF2-40B4-BE49-F238E27FC236}">
                      <a16:creationId xmlns:a16="http://schemas.microsoft.com/office/drawing/2014/main" id="{923AE9DE-BEA0-9245-9F3D-BE70BBB5A968}"/>
                    </a:ext>
                  </a:extLst>
                </p:cNvPr>
                <p:cNvSpPr/>
                <p:nvPr/>
              </p:nvSpPr>
              <p:spPr>
                <a:xfrm>
                  <a:off x="4814605" y="3392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52" name="円/楕円 51">
                  <a:extLst>
                    <a:ext uri="{FF2B5EF4-FFF2-40B4-BE49-F238E27FC236}">
                      <a16:creationId xmlns:a16="http://schemas.microsoft.com/office/drawing/2014/main" id="{06F88C21-F3E9-2842-A153-20D0FE0679C6}"/>
                    </a:ext>
                  </a:extLst>
                </p:cNvPr>
                <p:cNvSpPr/>
                <p:nvPr/>
              </p:nvSpPr>
              <p:spPr>
                <a:xfrm>
                  <a:off x="5934976" y="379964"/>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grpSp>
          <p:grpSp>
            <p:nvGrpSpPr>
              <p:cNvPr id="41" name="グループ化 40">
                <a:extLst>
                  <a:ext uri="{FF2B5EF4-FFF2-40B4-BE49-F238E27FC236}">
                    <a16:creationId xmlns:a16="http://schemas.microsoft.com/office/drawing/2014/main" id="{9BE20DC7-BC7C-2A4A-A818-AD23BD7C5791}"/>
                  </a:ext>
                </a:extLst>
              </p:cNvPr>
              <p:cNvGrpSpPr/>
              <p:nvPr/>
            </p:nvGrpSpPr>
            <p:grpSpPr>
              <a:xfrm>
                <a:off x="614809" y="5566909"/>
                <a:ext cx="5739398" cy="1647570"/>
                <a:chOff x="677493" y="7493263"/>
                <a:chExt cx="5739398" cy="1647570"/>
              </a:xfrm>
            </p:grpSpPr>
            <p:grpSp>
              <p:nvGrpSpPr>
                <p:cNvPr id="45" name="グループ化 44">
                  <a:extLst>
                    <a:ext uri="{FF2B5EF4-FFF2-40B4-BE49-F238E27FC236}">
                      <a16:creationId xmlns:a16="http://schemas.microsoft.com/office/drawing/2014/main" id="{46A5B098-E523-174F-AD12-54C0E6CC9F9F}"/>
                    </a:ext>
                  </a:extLst>
                </p:cNvPr>
                <p:cNvGrpSpPr/>
                <p:nvPr/>
              </p:nvGrpSpPr>
              <p:grpSpPr>
                <a:xfrm>
                  <a:off x="684057" y="7493263"/>
                  <a:ext cx="5732834" cy="1205604"/>
                  <a:chOff x="431654" y="1417264"/>
                  <a:chExt cx="6024195" cy="1205604"/>
                </a:xfrm>
              </p:grpSpPr>
              <p:sp>
                <p:nvSpPr>
                  <p:cNvPr id="47" name="テキスト ボックス 46">
                    <a:extLst>
                      <a:ext uri="{FF2B5EF4-FFF2-40B4-BE49-F238E27FC236}">
                        <a16:creationId xmlns:a16="http://schemas.microsoft.com/office/drawing/2014/main" id="{1BEF4BA7-AB83-5244-90A9-FC3BE04E32C0}"/>
                      </a:ext>
                    </a:extLst>
                  </p:cNvPr>
                  <p:cNvSpPr txBox="1"/>
                  <p:nvPr/>
                </p:nvSpPr>
                <p:spPr>
                  <a:xfrm>
                    <a:off x="431654" y="1422539"/>
                    <a:ext cx="3105609" cy="1200329"/>
                  </a:xfrm>
                  <a:prstGeom prst="rect">
                    <a:avLst/>
                  </a:prstGeom>
                  <a:noFill/>
                </p:spPr>
                <p:txBody>
                  <a:bodyPr wrap="square" rtlCol="0">
                    <a:spAutoFit/>
                  </a:bodyPr>
                  <a:lstStyle/>
                  <a:p>
                    <a:r>
                      <a:rPr lang="ja-JP" altLang="en-US" sz="1200"/>
                      <a:t>◯　</a:t>
                    </a:r>
                    <a:r>
                      <a:rPr lang="en-US" altLang="ja-JP" sz="1200" dirty="0"/>
                      <a:t> 4</a:t>
                    </a:r>
                    <a:r>
                      <a:rPr lang="ja-JP" altLang="en-US" sz="1200"/>
                      <a:t>　△　</a:t>
                    </a:r>
                    <a:r>
                      <a:rPr lang="en-US" altLang="ja-JP" sz="1200" dirty="0"/>
                      <a:t>6</a:t>
                    </a:r>
                    <a:r>
                      <a:rPr lang="ja-JP" altLang="en-US" sz="1200"/>
                      <a:t>・</a:t>
                    </a:r>
                    <a:r>
                      <a:rPr lang="en-US" altLang="ja-JP" sz="1200" dirty="0"/>
                      <a:t>7</a:t>
                    </a:r>
                    <a:endParaRPr kumimoji="1" lang="en-US" altLang="ja-JP" sz="1200" dirty="0"/>
                  </a:p>
                  <a:p>
                    <a:endParaRPr lang="en-US" altLang="ja-JP" sz="1200" dirty="0"/>
                  </a:p>
                  <a:p>
                    <a:r>
                      <a:rPr lang="ja-JP" altLang="en-US" sz="1200"/>
                      <a:t>本命星：</a:t>
                    </a:r>
                    <a:r>
                      <a:rPr kumimoji="1" lang="ja-JP" altLang="en-US" sz="1200"/>
                      <a:t>一白水星</a:t>
                    </a:r>
                    <a:r>
                      <a:rPr lang="ja-JP" altLang="en-US" sz="1200"/>
                      <a:t>（人情・アイデア）</a:t>
                    </a:r>
                    <a:endParaRPr kumimoji="1" lang="en-US" altLang="ja-JP" sz="1200" dirty="0"/>
                  </a:p>
                  <a:p>
                    <a:r>
                      <a:rPr lang="ja-JP" altLang="en-US" sz="1200"/>
                      <a:t>月命星：三碧木星（健康・明るさ）</a:t>
                    </a:r>
                    <a:endParaRPr lang="en-US" altLang="ja-JP" sz="1200" dirty="0"/>
                  </a:p>
                  <a:p>
                    <a:r>
                      <a:rPr lang="ja-JP" altLang="en-US" sz="1200"/>
                      <a:t>潜在意識：八白土星（チャンス・変化）</a:t>
                    </a:r>
                    <a:endParaRPr kumimoji="1" lang="en-US" altLang="ja-JP" sz="1200" dirty="0"/>
                  </a:p>
                  <a:p>
                    <a:r>
                      <a:rPr lang="ja-JP" altLang="en-US" sz="1200"/>
                      <a:t>流れ：七赤金星（快楽・合理） </a:t>
                    </a:r>
                    <a:endParaRPr lang="en-US" altLang="ja-JP" sz="1200" dirty="0"/>
                  </a:p>
                </p:txBody>
              </p:sp>
              <p:sp>
                <p:nvSpPr>
                  <p:cNvPr id="48" name="テキスト ボックス 47">
                    <a:extLst>
                      <a:ext uri="{FF2B5EF4-FFF2-40B4-BE49-F238E27FC236}">
                        <a16:creationId xmlns:a16="http://schemas.microsoft.com/office/drawing/2014/main" id="{164208C3-51D4-F24F-9712-B17DB7582E27}"/>
                      </a:ext>
                    </a:extLst>
                  </p:cNvPr>
                  <p:cNvSpPr txBox="1"/>
                  <p:nvPr/>
                </p:nvSpPr>
                <p:spPr>
                  <a:xfrm>
                    <a:off x="3916037" y="1417264"/>
                    <a:ext cx="2539812" cy="523220"/>
                  </a:xfrm>
                  <a:prstGeom prst="rect">
                    <a:avLst/>
                  </a:prstGeom>
                  <a:noFill/>
                </p:spPr>
                <p:txBody>
                  <a:bodyPr wrap="square" rtlCol="0">
                    <a:spAutoFit/>
                  </a:bodyPr>
                  <a:lstStyle/>
                  <a:p>
                    <a:r>
                      <a:rPr kumimoji="1" lang="en-US" altLang="ja-JP" sz="2800" b="1" dirty="0"/>
                      <a:t>1</a:t>
                    </a:r>
                    <a:r>
                      <a:rPr kumimoji="1" lang="ja-JP" altLang="en-US" sz="2800" b="1"/>
                      <a:t> </a:t>
                    </a:r>
                    <a:r>
                      <a:rPr lang="en-US" altLang="ja-JP" sz="2800" b="1" dirty="0"/>
                      <a:t>-</a:t>
                    </a:r>
                    <a:r>
                      <a:rPr kumimoji="1" lang="ja-JP" altLang="en-US" sz="2800" b="1"/>
                      <a:t> </a:t>
                    </a:r>
                    <a:r>
                      <a:rPr kumimoji="1" lang="en-US" altLang="ja-JP" sz="2800" b="1" dirty="0"/>
                      <a:t>3</a:t>
                    </a:r>
                    <a:r>
                      <a:rPr kumimoji="1" lang="ja-JP" altLang="en-US" sz="2800" b="1"/>
                      <a:t> </a:t>
                    </a:r>
                    <a:r>
                      <a:rPr lang="en-US" altLang="ja-JP" sz="2800" b="1" dirty="0"/>
                      <a:t>-</a:t>
                    </a:r>
                    <a:r>
                      <a:rPr kumimoji="1" lang="ja-JP" altLang="en-US" sz="2800" b="1"/>
                      <a:t> </a:t>
                    </a:r>
                    <a:r>
                      <a:rPr kumimoji="1" lang="en-US" altLang="ja-JP" sz="2800" b="1" dirty="0"/>
                      <a:t>8 - </a:t>
                    </a:r>
                    <a:r>
                      <a:rPr lang="en-US" altLang="ja-JP" sz="2800" b="1" dirty="0"/>
                      <a:t>7</a:t>
                    </a:r>
                    <a:endParaRPr kumimoji="1" lang="ja-JP" altLang="en-US" sz="2800" b="1"/>
                  </a:p>
                </p:txBody>
              </p:sp>
            </p:grpSp>
            <p:sp>
              <p:nvSpPr>
                <p:cNvPr id="46" name="テキスト ボックス 45">
                  <a:extLst>
                    <a:ext uri="{FF2B5EF4-FFF2-40B4-BE49-F238E27FC236}">
                      <a16:creationId xmlns:a16="http://schemas.microsoft.com/office/drawing/2014/main" id="{703F3C6D-681E-934B-A2F8-30D2F96E777F}"/>
                    </a:ext>
                  </a:extLst>
                </p:cNvPr>
                <p:cNvSpPr txBox="1"/>
                <p:nvPr/>
              </p:nvSpPr>
              <p:spPr>
                <a:xfrm>
                  <a:off x="677493" y="8725335"/>
                  <a:ext cx="5721785" cy="415498"/>
                </a:xfrm>
                <a:prstGeom prst="rect">
                  <a:avLst/>
                </a:prstGeom>
                <a:noFill/>
              </p:spPr>
              <p:txBody>
                <a:bodyPr wrap="square" rtlCol="0">
                  <a:spAutoFit/>
                </a:bodyPr>
                <a:lstStyle/>
                <a:p>
                  <a:r>
                    <a:rPr lang="ja-JP" altLang="en-US" sz="1050">
                      <a:solidFill>
                        <a:srgbClr val="FF0000"/>
                      </a:solidFill>
                    </a:rPr>
                    <a:t>本質的に人情に厚く、人に優しい。対人的には明るく前向き。潜在意識には野心が強くチャンスに強い面がある。金運に恵まれドライな部分も合わせもつ。</a:t>
                  </a:r>
                  <a:endParaRPr lang="en-US" altLang="ja-JP" sz="1050" dirty="0">
                    <a:solidFill>
                      <a:srgbClr val="FF0000"/>
                    </a:solidFill>
                  </a:endParaRPr>
                </a:p>
              </p:txBody>
            </p:sp>
          </p:grpSp>
        </p:grpSp>
        <p:sp>
          <p:nvSpPr>
            <p:cNvPr id="9" name="テキスト ボックス 8">
              <a:extLst>
                <a:ext uri="{FF2B5EF4-FFF2-40B4-BE49-F238E27FC236}">
                  <a16:creationId xmlns:a16="http://schemas.microsoft.com/office/drawing/2014/main" id="{D7CA1A49-201D-85BB-2C4C-B26DC8370300}"/>
                </a:ext>
              </a:extLst>
            </p:cNvPr>
            <p:cNvSpPr txBox="1"/>
            <p:nvPr/>
          </p:nvSpPr>
          <p:spPr>
            <a:xfrm>
              <a:off x="3120524" y="709030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spTree>
    <p:extLst>
      <p:ext uri="{BB962C8B-B14F-4D97-AF65-F5344CB8AC3E}">
        <p14:creationId xmlns:p14="http://schemas.microsoft.com/office/powerpoint/2010/main" val="1697515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グループ化 38">
            <a:extLst>
              <a:ext uri="{FF2B5EF4-FFF2-40B4-BE49-F238E27FC236}">
                <a16:creationId xmlns:a16="http://schemas.microsoft.com/office/drawing/2014/main" id="{3156A32B-AB88-E5FB-D954-14BDB6B29A42}"/>
              </a:ext>
            </a:extLst>
          </p:cNvPr>
          <p:cNvGrpSpPr/>
          <p:nvPr/>
        </p:nvGrpSpPr>
        <p:grpSpPr>
          <a:xfrm>
            <a:off x="725071" y="6930303"/>
            <a:ext cx="5963390" cy="2009989"/>
            <a:chOff x="725071" y="6930303"/>
            <a:chExt cx="5963390" cy="2009989"/>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B9819A61-6D33-EDF5-9B9C-21D91E746A45}"/>
                </a:ext>
              </a:extLst>
            </p:cNvPr>
            <p:cNvGrpSpPr/>
            <p:nvPr/>
          </p:nvGrpSpPr>
          <p:grpSpPr>
            <a:xfrm>
              <a:off x="725071" y="7266234"/>
              <a:ext cx="5721785" cy="1674058"/>
              <a:chOff x="563274" y="7533792"/>
              <a:chExt cx="5721785" cy="1674058"/>
            </a:xfrm>
          </p:grpSpPr>
          <p:grpSp>
            <p:nvGrpSpPr>
              <p:cNvPr id="3" name="グループ化 2">
                <a:extLst>
                  <a:ext uri="{FF2B5EF4-FFF2-40B4-BE49-F238E27FC236}">
                    <a16:creationId xmlns:a16="http://schemas.microsoft.com/office/drawing/2014/main" id="{030A2424-415B-DC2A-6D03-6744CA2E313A}"/>
                  </a:ext>
                </a:extLst>
              </p:cNvPr>
              <p:cNvGrpSpPr/>
              <p:nvPr/>
            </p:nvGrpSpPr>
            <p:grpSpPr>
              <a:xfrm>
                <a:off x="563274" y="7533792"/>
                <a:ext cx="5657932" cy="1213541"/>
                <a:chOff x="654076" y="1384338"/>
                <a:chExt cx="5657932" cy="1213541"/>
              </a:xfrm>
            </p:grpSpPr>
            <p:grpSp>
              <p:nvGrpSpPr>
                <p:cNvPr id="8" name="グループ化 7">
                  <a:extLst>
                    <a:ext uri="{FF2B5EF4-FFF2-40B4-BE49-F238E27FC236}">
                      <a16:creationId xmlns:a16="http://schemas.microsoft.com/office/drawing/2014/main" id="{BC7DFFBB-56BD-D69D-2353-6330159825E9}"/>
                    </a:ext>
                  </a:extLst>
                </p:cNvPr>
                <p:cNvGrpSpPr/>
                <p:nvPr/>
              </p:nvGrpSpPr>
              <p:grpSpPr>
                <a:xfrm>
                  <a:off x="654076" y="1384338"/>
                  <a:ext cx="5657932" cy="1213541"/>
                  <a:chOff x="431653" y="1409327"/>
                  <a:chExt cx="5945486" cy="1213541"/>
                </a:xfrm>
              </p:grpSpPr>
              <p:sp>
                <p:nvSpPr>
                  <p:cNvPr id="14" name="テキスト ボックス 13">
                    <a:extLst>
                      <a:ext uri="{FF2B5EF4-FFF2-40B4-BE49-F238E27FC236}">
                        <a16:creationId xmlns:a16="http://schemas.microsoft.com/office/drawing/2014/main" id="{DA3F3285-9FBF-0E51-CFAD-7A43CAB40985}"/>
                      </a:ext>
                    </a:extLst>
                  </p:cNvPr>
                  <p:cNvSpPr txBox="1"/>
                  <p:nvPr/>
                </p:nvSpPr>
                <p:spPr>
                  <a:xfrm>
                    <a:off x="431653" y="1422539"/>
                    <a:ext cx="3187331" cy="1200329"/>
                  </a:xfrm>
                  <a:prstGeom prst="rect">
                    <a:avLst/>
                  </a:prstGeom>
                  <a:noFill/>
                </p:spPr>
                <p:txBody>
                  <a:bodyPr wrap="square" rtlCol="0">
                    <a:spAutoFit/>
                  </a:bodyPr>
                  <a:lstStyle/>
                  <a:p>
                    <a:r>
                      <a:rPr lang="ja-JP" altLang="en-US" sz="1200"/>
                      <a:t>◯　</a:t>
                    </a:r>
                    <a:r>
                      <a:rPr lang="en-US" altLang="ja-JP" sz="1200" dirty="0"/>
                      <a:t> 9</a:t>
                    </a:r>
                    <a:r>
                      <a:rPr lang="ja-JP" altLang="en-US" sz="1200"/>
                      <a:t>・</a:t>
                    </a:r>
                    <a:r>
                      <a:rPr lang="en-US" altLang="ja-JP" sz="1200" dirty="0"/>
                      <a:t>1</a:t>
                    </a:r>
                    <a:r>
                      <a:rPr lang="ja-JP" altLang="en-US" sz="1200"/>
                      <a:t>　</a:t>
                    </a:r>
                    <a:endParaRPr kumimoji="1" lang="en-US" altLang="ja-JP" sz="1200" dirty="0"/>
                  </a:p>
                  <a:p>
                    <a:endParaRPr lang="en-US" altLang="ja-JP" sz="1200" dirty="0"/>
                  </a:p>
                  <a:p>
                    <a:r>
                      <a:rPr lang="ja-JP" altLang="en-US" sz="1200"/>
                      <a:t>本命星：四緑木星（人気・体裁）</a:t>
                    </a:r>
                    <a:endParaRPr kumimoji="1" lang="en-US" altLang="ja-JP" sz="1200" dirty="0"/>
                  </a:p>
                  <a:p>
                    <a:r>
                      <a:rPr lang="ja-JP" altLang="en-US" sz="1200"/>
                      <a:t>月命星：三碧木星（健康・明るさ）</a:t>
                    </a:r>
                    <a:endParaRPr lang="en-US" altLang="ja-JP" sz="1200" dirty="0"/>
                  </a:p>
                  <a:p>
                    <a:r>
                      <a:rPr lang="ja-JP" altLang="en-US" sz="1200"/>
                      <a:t>潜在意識：五黄土星（支配・リーダー）</a:t>
                    </a:r>
                    <a:endParaRPr kumimoji="1" lang="en-US" altLang="ja-JP" sz="1200" dirty="0"/>
                  </a:p>
                  <a:p>
                    <a:r>
                      <a:rPr lang="ja-JP" altLang="en-US" sz="1200"/>
                      <a:t>流れ：四緑木星（人気・体裁）</a:t>
                    </a:r>
                    <a:endParaRPr lang="en-US" altLang="ja-JP" sz="1200" dirty="0"/>
                  </a:p>
                </p:txBody>
              </p:sp>
              <p:sp>
                <p:nvSpPr>
                  <p:cNvPr id="15" name="テキスト ボックス 14">
                    <a:extLst>
                      <a:ext uri="{FF2B5EF4-FFF2-40B4-BE49-F238E27FC236}">
                        <a16:creationId xmlns:a16="http://schemas.microsoft.com/office/drawing/2014/main" id="{FAA2DB53-85FA-CBF8-8C42-33B00A068DA8}"/>
                      </a:ext>
                    </a:extLst>
                  </p:cNvPr>
                  <p:cNvSpPr txBox="1"/>
                  <p:nvPr/>
                </p:nvSpPr>
                <p:spPr>
                  <a:xfrm>
                    <a:off x="3956046" y="1409327"/>
                    <a:ext cx="2421093" cy="523220"/>
                  </a:xfrm>
                  <a:prstGeom prst="rect">
                    <a:avLst/>
                  </a:prstGeom>
                  <a:noFill/>
                </p:spPr>
                <p:txBody>
                  <a:bodyPr wrap="square" rtlCol="0">
                    <a:spAutoFit/>
                  </a:bodyPr>
                  <a:lstStyle/>
                  <a:p>
                    <a:r>
                      <a:rPr lang="en-US" altLang="ja-JP" sz="2800" b="1" dirty="0"/>
                      <a:t>4</a:t>
                    </a:r>
                    <a:r>
                      <a:rPr kumimoji="1" lang="ja-JP" altLang="en-US" sz="2800" b="1"/>
                      <a:t> </a:t>
                    </a:r>
                    <a:r>
                      <a:rPr lang="en-US" altLang="ja-JP" sz="2800" b="1" dirty="0"/>
                      <a:t>-</a:t>
                    </a:r>
                    <a:r>
                      <a:rPr kumimoji="1" lang="ja-JP" altLang="en-US" sz="2800" b="1"/>
                      <a:t> </a:t>
                    </a:r>
                    <a:r>
                      <a:rPr kumimoji="1" lang="en-US" altLang="ja-JP" sz="2800" b="1" dirty="0"/>
                      <a:t>3</a:t>
                    </a:r>
                    <a:r>
                      <a:rPr kumimoji="1" lang="ja-JP" altLang="en-US" sz="2800" b="1"/>
                      <a:t> </a:t>
                    </a:r>
                    <a:r>
                      <a:rPr lang="en-US" altLang="ja-JP" sz="2800" b="1" dirty="0"/>
                      <a:t>-</a:t>
                    </a:r>
                    <a:r>
                      <a:rPr kumimoji="1" lang="ja-JP" altLang="en-US" sz="2800" b="1"/>
                      <a:t> </a:t>
                    </a:r>
                    <a:r>
                      <a:rPr lang="en-US" altLang="ja-JP" sz="2800" b="1" dirty="0"/>
                      <a:t>5</a:t>
                    </a:r>
                    <a:r>
                      <a:rPr kumimoji="1" lang="en-US" altLang="ja-JP" sz="2800" b="1" dirty="0"/>
                      <a:t> - 4</a:t>
                    </a:r>
                    <a:endParaRPr kumimoji="1" lang="ja-JP" altLang="en-US" sz="2800" b="1"/>
                  </a:p>
                </p:txBody>
              </p:sp>
            </p:grpSp>
            <p:grpSp>
              <p:nvGrpSpPr>
                <p:cNvPr id="9" name="グループ化 8">
                  <a:extLst>
                    <a:ext uri="{FF2B5EF4-FFF2-40B4-BE49-F238E27FC236}">
                      <a16:creationId xmlns:a16="http://schemas.microsoft.com/office/drawing/2014/main" id="{2D0FF2FE-5FB9-DF27-5E51-706B053A6541}"/>
                    </a:ext>
                  </a:extLst>
                </p:cNvPr>
                <p:cNvGrpSpPr/>
                <p:nvPr/>
              </p:nvGrpSpPr>
              <p:grpSpPr>
                <a:xfrm>
                  <a:off x="4028638" y="1844855"/>
                  <a:ext cx="2021040" cy="386973"/>
                  <a:chOff x="4355178" y="228206"/>
                  <a:chExt cx="2021040" cy="386973"/>
                </a:xfrm>
              </p:grpSpPr>
              <p:sp>
                <p:nvSpPr>
                  <p:cNvPr id="10" name="円/楕円 9">
                    <a:extLst>
                      <a:ext uri="{FF2B5EF4-FFF2-40B4-BE49-F238E27FC236}">
                        <a16:creationId xmlns:a16="http://schemas.microsoft.com/office/drawing/2014/main" id="{2CAC4435-03B5-C8E3-EF25-069F625C5AFF}"/>
                      </a:ext>
                    </a:extLst>
                  </p:cNvPr>
                  <p:cNvSpPr/>
                  <p:nvPr/>
                </p:nvSpPr>
                <p:spPr>
                  <a:xfrm>
                    <a:off x="5513125" y="22820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11" name="円/楕円 10">
                    <a:extLst>
                      <a:ext uri="{FF2B5EF4-FFF2-40B4-BE49-F238E27FC236}">
                        <a16:creationId xmlns:a16="http://schemas.microsoft.com/office/drawing/2014/main" id="{40D61C56-B645-408F-63EA-462468D31700}"/>
                      </a:ext>
                    </a:extLst>
                  </p:cNvPr>
                  <p:cNvSpPr/>
                  <p:nvPr/>
                </p:nvSpPr>
                <p:spPr>
                  <a:xfrm>
                    <a:off x="4355178" y="23417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2" name="円/楕円 11">
                    <a:extLst>
                      <a:ext uri="{FF2B5EF4-FFF2-40B4-BE49-F238E27FC236}">
                        <a16:creationId xmlns:a16="http://schemas.microsoft.com/office/drawing/2014/main" id="{C70EE454-6309-5E75-E579-89836B2A4A3A}"/>
                      </a:ext>
                    </a:extLst>
                  </p:cNvPr>
                  <p:cNvSpPr/>
                  <p:nvPr/>
                </p:nvSpPr>
                <p:spPr>
                  <a:xfrm>
                    <a:off x="4947824" y="22820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13" name="円/楕円 12">
                    <a:extLst>
                      <a:ext uri="{FF2B5EF4-FFF2-40B4-BE49-F238E27FC236}">
                        <a16:creationId xmlns:a16="http://schemas.microsoft.com/office/drawing/2014/main" id="{599B9677-B109-71E3-CFBC-8DCC837CD197}"/>
                      </a:ext>
                    </a:extLst>
                  </p:cNvPr>
                  <p:cNvSpPr/>
                  <p:nvPr/>
                </p:nvSpPr>
                <p:spPr>
                  <a:xfrm>
                    <a:off x="5999089" y="22884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grpSp>
          </p:grpSp>
          <p:sp>
            <p:nvSpPr>
              <p:cNvPr id="7" name="テキスト ボックス 6">
                <a:extLst>
                  <a:ext uri="{FF2B5EF4-FFF2-40B4-BE49-F238E27FC236}">
                    <a16:creationId xmlns:a16="http://schemas.microsoft.com/office/drawing/2014/main" id="{92F9C5F9-971F-081D-D0B4-D7D9F75F004F}"/>
                  </a:ext>
                </a:extLst>
              </p:cNvPr>
              <p:cNvSpPr txBox="1"/>
              <p:nvPr/>
            </p:nvSpPr>
            <p:spPr>
              <a:xfrm>
                <a:off x="563274" y="8792352"/>
                <a:ext cx="5721785" cy="415498"/>
              </a:xfrm>
              <a:prstGeom prst="rect">
                <a:avLst/>
              </a:prstGeom>
              <a:noFill/>
            </p:spPr>
            <p:txBody>
              <a:bodyPr wrap="square" rtlCol="0">
                <a:spAutoFit/>
              </a:bodyPr>
              <a:lstStyle/>
              <a:p>
                <a:r>
                  <a:rPr lang="ja-JP" altLang="en-US" sz="1050">
                    <a:solidFill>
                      <a:srgbClr val="FF0000"/>
                    </a:solidFill>
                  </a:rPr>
                  <a:t>本質的に人当たりが良く常識人でこの傾向は強い。対人的には明るく前向き。潜在意識にはとても強いリーダーシップを持ち自分流な面がある。</a:t>
                </a:r>
              </a:p>
            </p:txBody>
          </p:sp>
        </p:grpSp>
      </p:grpSp>
      <p:grpSp>
        <p:nvGrpSpPr>
          <p:cNvPr id="38" name="グループ化 37">
            <a:extLst>
              <a:ext uri="{FF2B5EF4-FFF2-40B4-BE49-F238E27FC236}">
                <a16:creationId xmlns:a16="http://schemas.microsoft.com/office/drawing/2014/main" id="{CB0E81D9-FDE2-FDC2-EF28-5D4FC43B78FB}"/>
              </a:ext>
            </a:extLst>
          </p:cNvPr>
          <p:cNvGrpSpPr/>
          <p:nvPr/>
        </p:nvGrpSpPr>
        <p:grpSpPr>
          <a:xfrm>
            <a:off x="711162" y="3808685"/>
            <a:ext cx="5977299" cy="1934356"/>
            <a:chOff x="711162" y="3808685"/>
            <a:chExt cx="5977299" cy="1934356"/>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6" name="グループ化 15">
              <a:extLst>
                <a:ext uri="{FF2B5EF4-FFF2-40B4-BE49-F238E27FC236}">
                  <a16:creationId xmlns:a16="http://schemas.microsoft.com/office/drawing/2014/main" id="{F80EDC10-461F-C792-9F1A-3B02E15F1153}"/>
                </a:ext>
              </a:extLst>
            </p:cNvPr>
            <p:cNvGrpSpPr/>
            <p:nvPr/>
          </p:nvGrpSpPr>
          <p:grpSpPr>
            <a:xfrm>
              <a:off x="711162" y="4119423"/>
              <a:ext cx="5735694" cy="1623618"/>
              <a:chOff x="502403" y="5340558"/>
              <a:chExt cx="5735694" cy="1623618"/>
            </a:xfrm>
          </p:grpSpPr>
          <p:grpSp>
            <p:nvGrpSpPr>
              <p:cNvPr id="17" name="グループ化 16">
                <a:extLst>
                  <a:ext uri="{FF2B5EF4-FFF2-40B4-BE49-F238E27FC236}">
                    <a16:creationId xmlns:a16="http://schemas.microsoft.com/office/drawing/2014/main" id="{7DD7A728-0D5D-32C8-916D-66F337E35696}"/>
                  </a:ext>
                </a:extLst>
              </p:cNvPr>
              <p:cNvGrpSpPr/>
              <p:nvPr/>
            </p:nvGrpSpPr>
            <p:grpSpPr>
              <a:xfrm>
                <a:off x="502403" y="5340558"/>
                <a:ext cx="5693146" cy="1200329"/>
                <a:chOff x="654077" y="1397550"/>
                <a:chExt cx="5693146" cy="1200329"/>
              </a:xfrm>
            </p:grpSpPr>
            <p:grpSp>
              <p:nvGrpSpPr>
                <p:cNvPr id="19" name="グループ化 18">
                  <a:extLst>
                    <a:ext uri="{FF2B5EF4-FFF2-40B4-BE49-F238E27FC236}">
                      <a16:creationId xmlns:a16="http://schemas.microsoft.com/office/drawing/2014/main" id="{B7CA9C17-ACDD-7059-BB92-74556FD2EC1B}"/>
                    </a:ext>
                  </a:extLst>
                </p:cNvPr>
                <p:cNvGrpSpPr/>
                <p:nvPr/>
              </p:nvGrpSpPr>
              <p:grpSpPr>
                <a:xfrm>
                  <a:off x="654077" y="1397550"/>
                  <a:ext cx="5693146" cy="1200329"/>
                  <a:chOff x="431654" y="1422539"/>
                  <a:chExt cx="5982490" cy="1200329"/>
                </a:xfrm>
              </p:grpSpPr>
              <p:sp>
                <p:nvSpPr>
                  <p:cNvPr id="25" name="テキスト ボックス 24">
                    <a:extLst>
                      <a:ext uri="{FF2B5EF4-FFF2-40B4-BE49-F238E27FC236}">
                        <a16:creationId xmlns:a16="http://schemas.microsoft.com/office/drawing/2014/main" id="{D67EBDBB-F460-0011-3CC2-D7C89A87C6D6}"/>
                      </a:ext>
                    </a:extLst>
                  </p:cNvPr>
                  <p:cNvSpPr txBox="1"/>
                  <p:nvPr/>
                </p:nvSpPr>
                <p:spPr>
                  <a:xfrm>
                    <a:off x="431654" y="1422539"/>
                    <a:ext cx="3143271"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1</a:t>
                    </a:r>
                    <a:r>
                      <a:rPr lang="ja-JP" altLang="en-US" sz="1200"/>
                      <a:t>・</a:t>
                    </a:r>
                    <a:r>
                      <a:rPr lang="en-US" altLang="ja-JP" sz="1200" dirty="0"/>
                      <a:t>3</a:t>
                    </a:r>
                    <a:r>
                      <a:rPr lang="ja-JP" altLang="en-US" sz="1200"/>
                      <a:t>　</a:t>
                    </a:r>
                    <a:endParaRPr lang="en-US" altLang="ja-JP" sz="1200" dirty="0"/>
                  </a:p>
                  <a:p>
                    <a:endParaRPr lang="en-US" altLang="ja-JP" sz="1200" dirty="0"/>
                  </a:p>
                  <a:p>
                    <a:r>
                      <a:rPr lang="ja-JP" altLang="en-US" sz="1200"/>
                      <a:t>本命星：四緑木星（人気・体裁）</a:t>
                    </a:r>
                    <a:endParaRPr kumimoji="1" lang="en-US" altLang="ja-JP" sz="1200" dirty="0"/>
                  </a:p>
                  <a:p>
                    <a:r>
                      <a:rPr lang="ja-JP" altLang="en-US" sz="1200"/>
                      <a:t>月命星：二黒土星（家庭・地道）</a:t>
                    </a:r>
                    <a:endParaRPr lang="en-US" altLang="ja-JP" sz="1200" dirty="0"/>
                  </a:p>
                  <a:p>
                    <a:r>
                      <a:rPr lang="ja-JP" altLang="en-US" sz="1200"/>
                      <a:t>潜在意識：六白金星（仕事・ルール）</a:t>
                    </a:r>
                    <a:endParaRPr kumimoji="1" lang="en-US" altLang="ja-JP" sz="1200" dirty="0"/>
                  </a:p>
                  <a:p>
                    <a:r>
                      <a:rPr lang="ja-JP" altLang="en-US" sz="1200"/>
                      <a:t>流れ：三碧木星（健康・明るさ）</a:t>
                    </a:r>
                    <a:endParaRPr lang="en-US" altLang="ja-JP" sz="1200" dirty="0"/>
                  </a:p>
                </p:txBody>
              </p:sp>
              <p:sp>
                <p:nvSpPr>
                  <p:cNvPr id="26" name="テキスト ボックス 25">
                    <a:extLst>
                      <a:ext uri="{FF2B5EF4-FFF2-40B4-BE49-F238E27FC236}">
                        <a16:creationId xmlns:a16="http://schemas.microsoft.com/office/drawing/2014/main" id="{21672509-F15B-26E8-93F1-9BFC441950D8}"/>
                      </a:ext>
                    </a:extLst>
                  </p:cNvPr>
                  <p:cNvSpPr txBox="1"/>
                  <p:nvPr/>
                </p:nvSpPr>
                <p:spPr>
                  <a:xfrm>
                    <a:off x="3993051" y="1442694"/>
                    <a:ext cx="2421093" cy="523220"/>
                  </a:xfrm>
                  <a:prstGeom prst="rect">
                    <a:avLst/>
                  </a:prstGeom>
                  <a:noFill/>
                </p:spPr>
                <p:txBody>
                  <a:bodyPr wrap="square" rtlCol="0">
                    <a:spAutoFit/>
                  </a:bodyPr>
                  <a:lstStyle/>
                  <a:p>
                    <a:r>
                      <a:rPr lang="en-US" altLang="ja-JP" sz="2800" b="1" dirty="0"/>
                      <a:t>4</a:t>
                    </a:r>
                    <a:r>
                      <a:rPr kumimoji="1" lang="ja-JP" altLang="en-US" sz="2800" b="1"/>
                      <a:t> </a:t>
                    </a:r>
                    <a:r>
                      <a:rPr lang="en-US" altLang="ja-JP" sz="2800" b="1" dirty="0"/>
                      <a:t>-</a:t>
                    </a:r>
                    <a:r>
                      <a:rPr kumimoji="1" lang="ja-JP" altLang="en-US" sz="2800" b="1"/>
                      <a:t> </a:t>
                    </a:r>
                    <a:r>
                      <a:rPr lang="en-US" altLang="ja-JP" sz="2800" b="1" dirty="0"/>
                      <a:t>2</a:t>
                    </a:r>
                    <a:r>
                      <a:rPr kumimoji="1" lang="ja-JP" altLang="en-US" sz="2800" b="1"/>
                      <a:t> </a:t>
                    </a:r>
                    <a:r>
                      <a:rPr lang="en-US" altLang="ja-JP" sz="2800" b="1" dirty="0"/>
                      <a:t>-</a:t>
                    </a:r>
                    <a:r>
                      <a:rPr kumimoji="1" lang="ja-JP" altLang="en-US" sz="2800" b="1"/>
                      <a:t> </a:t>
                    </a:r>
                    <a:r>
                      <a:rPr kumimoji="1" lang="en-US" altLang="ja-JP" sz="2800" b="1" dirty="0"/>
                      <a:t>6 - </a:t>
                    </a:r>
                    <a:r>
                      <a:rPr lang="en-US" altLang="ja-JP" sz="2800" b="1" dirty="0"/>
                      <a:t>3</a:t>
                    </a:r>
                    <a:endParaRPr kumimoji="1" lang="ja-JP" altLang="en-US" sz="2800" b="1"/>
                  </a:p>
                </p:txBody>
              </p:sp>
            </p:grpSp>
            <p:grpSp>
              <p:nvGrpSpPr>
                <p:cNvPr id="20" name="グループ化 19">
                  <a:extLst>
                    <a:ext uri="{FF2B5EF4-FFF2-40B4-BE49-F238E27FC236}">
                      <a16:creationId xmlns:a16="http://schemas.microsoft.com/office/drawing/2014/main" id="{4114A5C2-A601-8542-CEC9-28149BC8E46A}"/>
                    </a:ext>
                  </a:extLst>
                </p:cNvPr>
                <p:cNvGrpSpPr/>
                <p:nvPr/>
              </p:nvGrpSpPr>
              <p:grpSpPr>
                <a:xfrm>
                  <a:off x="4065832" y="1867486"/>
                  <a:ext cx="2021040" cy="386973"/>
                  <a:chOff x="4404729" y="397916"/>
                  <a:chExt cx="2021040" cy="386973"/>
                </a:xfrm>
              </p:grpSpPr>
              <p:sp>
                <p:nvSpPr>
                  <p:cNvPr id="21" name="円/楕円 20">
                    <a:extLst>
                      <a:ext uri="{FF2B5EF4-FFF2-40B4-BE49-F238E27FC236}">
                        <a16:creationId xmlns:a16="http://schemas.microsoft.com/office/drawing/2014/main" id="{76A9B2CF-C94B-15AE-5753-EE83F29B5B13}"/>
                      </a:ext>
                    </a:extLst>
                  </p:cNvPr>
                  <p:cNvSpPr/>
                  <p:nvPr/>
                </p:nvSpPr>
                <p:spPr>
                  <a:xfrm>
                    <a:off x="5543426" y="39791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22" name="円/楕円 21">
                    <a:extLst>
                      <a:ext uri="{FF2B5EF4-FFF2-40B4-BE49-F238E27FC236}">
                        <a16:creationId xmlns:a16="http://schemas.microsoft.com/office/drawing/2014/main" id="{20013499-265F-7B50-1E4F-FE4579C4EADF}"/>
                      </a:ext>
                    </a:extLst>
                  </p:cNvPr>
                  <p:cNvSpPr/>
                  <p:nvPr/>
                </p:nvSpPr>
                <p:spPr>
                  <a:xfrm>
                    <a:off x="4404729" y="40388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23" name="円/楕円 22">
                    <a:extLst>
                      <a:ext uri="{FF2B5EF4-FFF2-40B4-BE49-F238E27FC236}">
                        <a16:creationId xmlns:a16="http://schemas.microsoft.com/office/drawing/2014/main" id="{BCCB6E4F-5C79-6E39-1ADF-9086E85B217D}"/>
                      </a:ext>
                    </a:extLst>
                  </p:cNvPr>
                  <p:cNvSpPr/>
                  <p:nvPr/>
                </p:nvSpPr>
                <p:spPr>
                  <a:xfrm>
                    <a:off x="4958875" y="39791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24" name="円/楕円 23">
                    <a:extLst>
                      <a:ext uri="{FF2B5EF4-FFF2-40B4-BE49-F238E27FC236}">
                        <a16:creationId xmlns:a16="http://schemas.microsoft.com/office/drawing/2014/main" id="{2239B084-ABB6-16C6-EE56-844CE7A9DD99}"/>
                      </a:ext>
                    </a:extLst>
                  </p:cNvPr>
                  <p:cNvSpPr/>
                  <p:nvPr/>
                </p:nvSpPr>
                <p:spPr>
                  <a:xfrm>
                    <a:off x="6048640" y="39855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grpSp>
          </p:grpSp>
          <p:sp>
            <p:nvSpPr>
              <p:cNvPr id="18" name="テキスト ボックス 17">
                <a:extLst>
                  <a:ext uri="{FF2B5EF4-FFF2-40B4-BE49-F238E27FC236}">
                    <a16:creationId xmlns:a16="http://schemas.microsoft.com/office/drawing/2014/main" id="{11ACED03-225B-A622-7751-FCFAA4D53886}"/>
                  </a:ext>
                </a:extLst>
              </p:cNvPr>
              <p:cNvSpPr txBox="1"/>
              <p:nvPr/>
            </p:nvSpPr>
            <p:spPr>
              <a:xfrm>
                <a:off x="516312" y="6548678"/>
                <a:ext cx="5721785" cy="415498"/>
              </a:xfrm>
              <a:prstGeom prst="rect">
                <a:avLst/>
              </a:prstGeom>
              <a:noFill/>
            </p:spPr>
            <p:txBody>
              <a:bodyPr wrap="square" rtlCol="0">
                <a:spAutoFit/>
              </a:bodyPr>
              <a:lstStyle/>
              <a:p>
                <a:r>
                  <a:rPr lang="ja-JP" altLang="en-US" sz="1050">
                    <a:solidFill>
                      <a:srgbClr val="FF0000"/>
                    </a:solidFill>
                  </a:rPr>
                  <a:t>本質的に人当たりが良く常識人。対人的には家庭的で堅実。潜在意識にはルールを重んじ仕事熱心な面がある。明るく前向き。実家とのご縁は強く長男的な役割を求められる。</a:t>
                </a:r>
              </a:p>
            </p:txBody>
          </p:sp>
        </p:grpSp>
      </p:grpSp>
      <p:grpSp>
        <p:nvGrpSpPr>
          <p:cNvPr id="37" name="グループ化 36">
            <a:extLst>
              <a:ext uri="{FF2B5EF4-FFF2-40B4-BE49-F238E27FC236}">
                <a16:creationId xmlns:a16="http://schemas.microsoft.com/office/drawing/2014/main" id="{0CBB2ADA-7A82-F974-B28E-3E068D4FB5E0}"/>
              </a:ext>
            </a:extLst>
          </p:cNvPr>
          <p:cNvGrpSpPr/>
          <p:nvPr/>
        </p:nvGrpSpPr>
        <p:grpSpPr>
          <a:xfrm>
            <a:off x="873992" y="687067"/>
            <a:ext cx="5814469" cy="2007755"/>
            <a:chOff x="873992" y="687067"/>
            <a:chExt cx="5814469" cy="2007755"/>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7" name="グループ化 26">
              <a:extLst>
                <a:ext uri="{FF2B5EF4-FFF2-40B4-BE49-F238E27FC236}">
                  <a16:creationId xmlns:a16="http://schemas.microsoft.com/office/drawing/2014/main" id="{83B7737C-47F0-DBB1-7BBA-EF85963791E0}"/>
                </a:ext>
              </a:extLst>
            </p:cNvPr>
            <p:cNvGrpSpPr/>
            <p:nvPr/>
          </p:nvGrpSpPr>
          <p:grpSpPr>
            <a:xfrm>
              <a:off x="873992" y="990597"/>
              <a:ext cx="5721785" cy="1704225"/>
              <a:chOff x="563274" y="3224506"/>
              <a:chExt cx="5721785" cy="1704225"/>
            </a:xfrm>
          </p:grpSpPr>
          <p:grpSp>
            <p:nvGrpSpPr>
              <p:cNvPr id="28" name="グループ化 27">
                <a:extLst>
                  <a:ext uri="{FF2B5EF4-FFF2-40B4-BE49-F238E27FC236}">
                    <a16:creationId xmlns:a16="http://schemas.microsoft.com/office/drawing/2014/main" id="{831DB459-0975-D85F-274B-2B68D85528EC}"/>
                  </a:ext>
                </a:extLst>
              </p:cNvPr>
              <p:cNvGrpSpPr/>
              <p:nvPr/>
            </p:nvGrpSpPr>
            <p:grpSpPr>
              <a:xfrm>
                <a:off x="563274" y="3224506"/>
                <a:ext cx="5530014" cy="1309317"/>
                <a:chOff x="654076" y="1288562"/>
                <a:chExt cx="5530014" cy="1309317"/>
              </a:xfrm>
            </p:grpSpPr>
            <p:sp>
              <p:nvSpPr>
                <p:cNvPr id="30" name="テキスト ボックス 29">
                  <a:extLst>
                    <a:ext uri="{FF2B5EF4-FFF2-40B4-BE49-F238E27FC236}">
                      <a16:creationId xmlns:a16="http://schemas.microsoft.com/office/drawing/2014/main" id="{145B90EA-D92E-8B24-1DAB-C23301324361}"/>
                    </a:ext>
                  </a:extLst>
                </p:cNvPr>
                <p:cNvSpPr txBox="1"/>
                <p:nvPr/>
              </p:nvSpPr>
              <p:spPr>
                <a:xfrm>
                  <a:off x="654076" y="1397550"/>
                  <a:ext cx="2959425" cy="1200329"/>
                </a:xfrm>
                <a:prstGeom prst="rect">
                  <a:avLst/>
                </a:prstGeom>
                <a:noFill/>
              </p:spPr>
              <p:txBody>
                <a:bodyPr wrap="square" rtlCol="0">
                  <a:spAutoFit/>
                </a:bodyPr>
                <a:lstStyle/>
                <a:p>
                  <a:r>
                    <a:rPr lang="ja-JP" altLang="en-US" sz="1200"/>
                    <a:t>◯　</a:t>
                  </a:r>
                  <a:r>
                    <a:rPr lang="en-US" altLang="ja-JP" sz="1200" dirty="0"/>
                    <a:t> 3</a:t>
                  </a:r>
                  <a:r>
                    <a:rPr lang="ja-JP" altLang="en-US" sz="1200"/>
                    <a:t>　△　</a:t>
                  </a:r>
                  <a:r>
                    <a:rPr lang="en-US" altLang="ja-JP" sz="1200" dirty="0"/>
                    <a:t>9</a:t>
                  </a:r>
                  <a:r>
                    <a:rPr lang="ja-JP" altLang="en-US" sz="1200"/>
                    <a:t>　</a:t>
                  </a:r>
                  <a:endParaRPr lang="en-US" altLang="ja-JP" sz="1200" dirty="0"/>
                </a:p>
                <a:p>
                  <a:endParaRPr lang="en-US" altLang="ja-JP" sz="1200" dirty="0"/>
                </a:p>
                <a:p>
                  <a:r>
                    <a:rPr lang="ja-JP" altLang="en-US" sz="1200"/>
                    <a:t>本命星：四緑木星（人気・体裁）</a:t>
                  </a:r>
                  <a:endParaRPr kumimoji="1" lang="en-US" altLang="ja-JP" sz="1200" dirty="0"/>
                </a:p>
                <a:p>
                  <a:r>
                    <a:rPr lang="ja-JP" altLang="en-US" sz="1200"/>
                    <a:t>月命星：一白水星（人情・アイデア）</a:t>
                  </a:r>
                  <a:endParaRPr lang="en-US" altLang="ja-JP" sz="1200" dirty="0"/>
                </a:p>
                <a:p>
                  <a:r>
                    <a:rPr lang="ja-JP" altLang="en-US" sz="1200"/>
                    <a:t>潜在意識：七赤金星（快楽・合理）</a:t>
                  </a:r>
                  <a:endParaRPr kumimoji="1" lang="en-US" altLang="ja-JP" sz="1200" dirty="0"/>
                </a:p>
                <a:p>
                  <a:r>
                    <a:rPr lang="ja-JP" altLang="en-US" sz="1200"/>
                    <a:t>流れ：二黒土星（家庭・地道）</a:t>
                  </a:r>
                  <a:endParaRPr lang="en-US" altLang="ja-JP" sz="1200" dirty="0"/>
                </a:p>
              </p:txBody>
            </p:sp>
            <p:sp>
              <p:nvSpPr>
                <p:cNvPr id="31" name="テキスト ボックス 30">
                  <a:extLst>
                    <a:ext uri="{FF2B5EF4-FFF2-40B4-BE49-F238E27FC236}">
                      <a16:creationId xmlns:a16="http://schemas.microsoft.com/office/drawing/2014/main" id="{27D9D02A-8CE7-1FCE-A854-21398036E58E}"/>
                    </a:ext>
                  </a:extLst>
                </p:cNvPr>
                <p:cNvSpPr txBox="1"/>
                <p:nvPr/>
              </p:nvSpPr>
              <p:spPr>
                <a:xfrm>
                  <a:off x="3880094" y="1288562"/>
                  <a:ext cx="2303996" cy="523220"/>
                </a:xfrm>
                <a:prstGeom prst="rect">
                  <a:avLst/>
                </a:prstGeom>
                <a:noFill/>
              </p:spPr>
              <p:txBody>
                <a:bodyPr wrap="square" rtlCol="0">
                  <a:spAutoFit/>
                </a:bodyPr>
                <a:lstStyle/>
                <a:p>
                  <a:r>
                    <a:rPr lang="en-US" altLang="ja-JP" sz="2800" b="1" dirty="0"/>
                    <a:t>4</a:t>
                  </a:r>
                  <a:r>
                    <a:rPr kumimoji="1" lang="ja-JP" altLang="en-US" sz="2800" b="1"/>
                    <a:t> </a:t>
                  </a:r>
                  <a:r>
                    <a:rPr lang="en-US" altLang="ja-JP" sz="2800" b="1" dirty="0"/>
                    <a:t>-</a:t>
                  </a:r>
                  <a:r>
                    <a:rPr kumimoji="1" lang="ja-JP" altLang="en-US" sz="2800" b="1"/>
                    <a:t> </a:t>
                  </a:r>
                  <a:r>
                    <a:rPr kumimoji="1" lang="en-US" altLang="ja-JP" sz="2800" b="1" dirty="0"/>
                    <a:t>1</a:t>
                  </a:r>
                  <a:r>
                    <a:rPr kumimoji="1" lang="ja-JP" altLang="en-US" sz="2800" b="1"/>
                    <a:t> </a:t>
                  </a:r>
                  <a:r>
                    <a:rPr lang="en-US" altLang="ja-JP" sz="2800" b="1" dirty="0"/>
                    <a:t>-</a:t>
                  </a:r>
                  <a:r>
                    <a:rPr kumimoji="1" lang="ja-JP" altLang="en-US" sz="2800" b="1"/>
                    <a:t> </a:t>
                  </a:r>
                  <a:r>
                    <a:rPr lang="en-US" altLang="ja-JP" sz="2800" b="1" dirty="0"/>
                    <a:t>7</a:t>
                  </a:r>
                  <a:r>
                    <a:rPr kumimoji="1" lang="en-US" altLang="ja-JP" sz="2800" b="1" dirty="0"/>
                    <a:t> - 2</a:t>
                  </a:r>
                  <a:endParaRPr kumimoji="1" lang="ja-JP" altLang="en-US" sz="2800" b="1"/>
                </a:p>
              </p:txBody>
            </p:sp>
            <p:grpSp>
              <p:nvGrpSpPr>
                <p:cNvPr id="32" name="グループ化 31">
                  <a:extLst>
                    <a:ext uri="{FF2B5EF4-FFF2-40B4-BE49-F238E27FC236}">
                      <a16:creationId xmlns:a16="http://schemas.microsoft.com/office/drawing/2014/main" id="{BF6FC8EE-FCBE-0670-A7F6-EABF5DDC507E}"/>
                    </a:ext>
                  </a:extLst>
                </p:cNvPr>
                <p:cNvGrpSpPr/>
                <p:nvPr/>
              </p:nvGrpSpPr>
              <p:grpSpPr>
                <a:xfrm>
                  <a:off x="3886814" y="1744221"/>
                  <a:ext cx="2017179" cy="401054"/>
                  <a:chOff x="3919882" y="1740862"/>
                  <a:chExt cx="2017179" cy="401054"/>
                </a:xfrm>
              </p:grpSpPr>
              <p:sp>
                <p:nvSpPr>
                  <p:cNvPr id="33" name="円/楕円 32">
                    <a:extLst>
                      <a:ext uri="{FF2B5EF4-FFF2-40B4-BE49-F238E27FC236}">
                        <a16:creationId xmlns:a16="http://schemas.microsoft.com/office/drawing/2014/main" id="{92C56D91-6EAC-507A-21C6-975F62C1A783}"/>
                      </a:ext>
                    </a:extLst>
                  </p:cNvPr>
                  <p:cNvSpPr/>
                  <p:nvPr/>
                </p:nvSpPr>
                <p:spPr>
                  <a:xfrm>
                    <a:off x="5035838" y="176091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34" name="円/楕円 33">
                    <a:extLst>
                      <a:ext uri="{FF2B5EF4-FFF2-40B4-BE49-F238E27FC236}">
                        <a16:creationId xmlns:a16="http://schemas.microsoft.com/office/drawing/2014/main" id="{1C8B298E-8588-EFB9-5BF8-852C85EC36C0}"/>
                      </a:ext>
                    </a:extLst>
                  </p:cNvPr>
                  <p:cNvSpPr/>
                  <p:nvPr/>
                </p:nvSpPr>
                <p:spPr>
                  <a:xfrm>
                    <a:off x="3919882" y="176091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35" name="円/楕円 34">
                    <a:extLst>
                      <a:ext uri="{FF2B5EF4-FFF2-40B4-BE49-F238E27FC236}">
                        <a16:creationId xmlns:a16="http://schemas.microsoft.com/office/drawing/2014/main" id="{20E8EE36-6838-85EB-567B-F58FD457E9F4}"/>
                      </a:ext>
                    </a:extLst>
                  </p:cNvPr>
                  <p:cNvSpPr/>
                  <p:nvPr/>
                </p:nvSpPr>
                <p:spPr>
                  <a:xfrm>
                    <a:off x="5559932" y="1740862"/>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36" name="円/楕円 35">
                    <a:extLst>
                      <a:ext uri="{FF2B5EF4-FFF2-40B4-BE49-F238E27FC236}">
                        <a16:creationId xmlns:a16="http://schemas.microsoft.com/office/drawing/2014/main" id="{DFAC9083-72FB-6472-9FDC-D6758AA2DD53}"/>
                      </a:ext>
                    </a:extLst>
                  </p:cNvPr>
                  <p:cNvSpPr/>
                  <p:nvPr/>
                </p:nvSpPr>
                <p:spPr>
                  <a:xfrm>
                    <a:off x="4511744" y="1740862"/>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grpSp>
          </p:grpSp>
          <p:sp>
            <p:nvSpPr>
              <p:cNvPr id="29" name="テキスト ボックス 28">
                <a:extLst>
                  <a:ext uri="{FF2B5EF4-FFF2-40B4-BE49-F238E27FC236}">
                    <a16:creationId xmlns:a16="http://schemas.microsoft.com/office/drawing/2014/main" id="{BD986516-7788-4AD7-3D98-4A7246D39243}"/>
                  </a:ext>
                </a:extLst>
              </p:cNvPr>
              <p:cNvSpPr txBox="1"/>
              <p:nvPr/>
            </p:nvSpPr>
            <p:spPr>
              <a:xfrm>
                <a:off x="563274" y="4513233"/>
                <a:ext cx="5721785" cy="415498"/>
              </a:xfrm>
              <a:prstGeom prst="rect">
                <a:avLst/>
              </a:prstGeom>
              <a:noFill/>
            </p:spPr>
            <p:txBody>
              <a:bodyPr wrap="square" rtlCol="0">
                <a:spAutoFit/>
              </a:bodyPr>
              <a:lstStyle/>
              <a:p>
                <a:r>
                  <a:rPr lang="ja-JP" altLang="en-US" sz="1050">
                    <a:solidFill>
                      <a:srgbClr val="FF0000"/>
                    </a:solidFill>
                  </a:rPr>
                  <a:t>本質的に人当たりが良く常識人。対人的には情に厚く、人に優しい。潜在意識には金運に恵まれドライな気質を持つ。家庭的で堅実。</a:t>
                </a:r>
                <a:endParaRPr lang="en-US" altLang="ja-JP" sz="1050" dirty="0">
                  <a:solidFill>
                    <a:srgbClr val="FF0000"/>
                  </a:solidFill>
                </a:endParaRPr>
              </a:p>
            </p:txBody>
          </p:sp>
        </p:grpSp>
      </p:grpSp>
    </p:spTree>
    <p:extLst>
      <p:ext uri="{BB962C8B-B14F-4D97-AF65-F5344CB8AC3E}">
        <p14:creationId xmlns:p14="http://schemas.microsoft.com/office/powerpoint/2010/main" val="30867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グループ化 15">
            <a:extLst>
              <a:ext uri="{FF2B5EF4-FFF2-40B4-BE49-F238E27FC236}">
                <a16:creationId xmlns:a16="http://schemas.microsoft.com/office/drawing/2014/main" id="{D39A9FB6-CAD5-B6E3-4C8E-0B14FE720EB7}"/>
              </a:ext>
            </a:extLst>
          </p:cNvPr>
          <p:cNvGrpSpPr/>
          <p:nvPr/>
        </p:nvGrpSpPr>
        <p:grpSpPr>
          <a:xfrm>
            <a:off x="735375" y="687067"/>
            <a:ext cx="5953086" cy="2174938"/>
            <a:chOff x="735375" y="687067"/>
            <a:chExt cx="5953086" cy="2174938"/>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08621E01-27DD-6ED1-CD67-4F6C1C44AEA9}"/>
                </a:ext>
              </a:extLst>
            </p:cNvPr>
            <p:cNvGrpSpPr/>
            <p:nvPr/>
          </p:nvGrpSpPr>
          <p:grpSpPr>
            <a:xfrm>
              <a:off x="735375" y="1000462"/>
              <a:ext cx="5721785" cy="1861543"/>
              <a:chOff x="628754" y="3240337"/>
              <a:chExt cx="5721785" cy="1861543"/>
            </a:xfrm>
          </p:grpSpPr>
          <p:grpSp>
            <p:nvGrpSpPr>
              <p:cNvPr id="3" name="グループ化 2">
                <a:extLst>
                  <a:ext uri="{FF2B5EF4-FFF2-40B4-BE49-F238E27FC236}">
                    <a16:creationId xmlns:a16="http://schemas.microsoft.com/office/drawing/2014/main" id="{5C5ACB0D-2FE8-67A0-746D-5588E16B4BD7}"/>
                  </a:ext>
                </a:extLst>
              </p:cNvPr>
              <p:cNvGrpSpPr/>
              <p:nvPr/>
            </p:nvGrpSpPr>
            <p:grpSpPr>
              <a:xfrm>
                <a:off x="654076" y="3240337"/>
                <a:ext cx="5620548" cy="1400699"/>
                <a:chOff x="654076" y="1381846"/>
                <a:chExt cx="5620548" cy="1400699"/>
              </a:xfrm>
            </p:grpSpPr>
            <p:grpSp>
              <p:nvGrpSpPr>
                <p:cNvPr id="8" name="グループ化 7">
                  <a:extLst>
                    <a:ext uri="{FF2B5EF4-FFF2-40B4-BE49-F238E27FC236}">
                      <a16:creationId xmlns:a16="http://schemas.microsoft.com/office/drawing/2014/main" id="{AB585737-20C7-2BCF-5F83-D75F6D743047}"/>
                    </a:ext>
                  </a:extLst>
                </p:cNvPr>
                <p:cNvGrpSpPr/>
                <p:nvPr/>
              </p:nvGrpSpPr>
              <p:grpSpPr>
                <a:xfrm>
                  <a:off x="654076" y="1381846"/>
                  <a:ext cx="5620548" cy="1400699"/>
                  <a:chOff x="431653" y="1406835"/>
                  <a:chExt cx="5906202" cy="1400699"/>
                </a:xfrm>
              </p:grpSpPr>
              <p:sp>
                <p:nvSpPr>
                  <p:cNvPr id="14" name="テキスト ボックス 13">
                    <a:extLst>
                      <a:ext uri="{FF2B5EF4-FFF2-40B4-BE49-F238E27FC236}">
                        <a16:creationId xmlns:a16="http://schemas.microsoft.com/office/drawing/2014/main" id="{E9DD6C14-F2CF-F561-9DE0-E5FB2FAAD685}"/>
                      </a:ext>
                    </a:extLst>
                  </p:cNvPr>
                  <p:cNvSpPr txBox="1"/>
                  <p:nvPr/>
                </p:nvSpPr>
                <p:spPr>
                  <a:xfrm>
                    <a:off x="431653" y="1422539"/>
                    <a:ext cx="3173029" cy="1384995"/>
                  </a:xfrm>
                  <a:prstGeom prst="rect">
                    <a:avLst/>
                  </a:prstGeom>
                  <a:noFill/>
                </p:spPr>
                <p:txBody>
                  <a:bodyPr wrap="square" rtlCol="0">
                    <a:spAutoFit/>
                  </a:bodyPr>
                  <a:lstStyle/>
                  <a:p>
                    <a:r>
                      <a:rPr lang="ja-JP" altLang="en-US" sz="1200"/>
                      <a:t>◯　</a:t>
                    </a:r>
                    <a:r>
                      <a:rPr lang="en-US" altLang="ja-JP" sz="1200" dirty="0"/>
                      <a:t>1</a:t>
                    </a:r>
                    <a:r>
                      <a:rPr lang="ja-JP" altLang="en-US" sz="1200"/>
                      <a:t>・</a:t>
                    </a:r>
                    <a:r>
                      <a:rPr lang="en-US" altLang="ja-JP" sz="1200" dirty="0"/>
                      <a:t>3</a:t>
                    </a:r>
                    <a:r>
                      <a:rPr lang="ja-JP" altLang="en-US" sz="1200"/>
                      <a:t>・</a:t>
                    </a:r>
                    <a:r>
                      <a:rPr lang="en-US" altLang="ja-JP" sz="1200" dirty="0"/>
                      <a:t>9</a:t>
                    </a:r>
                    <a:r>
                      <a:rPr lang="ja-JP" altLang="en-US" sz="1200"/>
                      <a:t>　</a:t>
                    </a:r>
                    <a:endParaRPr kumimoji="1" lang="en-US" altLang="ja-JP" sz="1200" dirty="0"/>
                  </a:p>
                  <a:p>
                    <a:endParaRPr lang="en-US" altLang="ja-JP" sz="1200" dirty="0"/>
                  </a:p>
                  <a:p>
                    <a:r>
                      <a:rPr lang="ja-JP" altLang="en-US" sz="1200"/>
                      <a:t>本命星：四緑木星（人気・体裁）</a:t>
                    </a:r>
                    <a:endParaRPr kumimoji="1" lang="en-US" altLang="ja-JP" sz="1200" dirty="0"/>
                  </a:p>
                  <a:p>
                    <a:r>
                      <a:rPr lang="ja-JP" altLang="en-US" sz="1200"/>
                      <a:t>月命星：四緑木星（人気・体裁）</a:t>
                    </a:r>
                    <a:endParaRPr lang="en-US" altLang="ja-JP" sz="1200" dirty="0"/>
                  </a:p>
                  <a:p>
                    <a:r>
                      <a:rPr lang="ja-JP" altLang="en-US" sz="1200"/>
                      <a:t>潜在意識：</a:t>
                    </a:r>
                    <a:endParaRPr lang="en-US" altLang="ja-JP" sz="1200" dirty="0"/>
                  </a:p>
                  <a:p>
                    <a:r>
                      <a:rPr lang="ja-JP" altLang="en-US" sz="1200"/>
                      <a:t>五黄土星（支配・リーダー）</a:t>
                    </a:r>
                    <a:endParaRPr lang="en-US" altLang="ja-JP" sz="1200" dirty="0"/>
                  </a:p>
                  <a:p>
                    <a:r>
                      <a:rPr lang="ja-JP" altLang="en-US" sz="1200"/>
                      <a:t>三碧木星（健康・明るさ）</a:t>
                    </a:r>
                    <a:endParaRPr kumimoji="1" lang="en-US" altLang="ja-JP" sz="1200" dirty="0"/>
                  </a:p>
                </p:txBody>
              </p:sp>
              <p:sp>
                <p:nvSpPr>
                  <p:cNvPr id="15" name="テキスト ボックス 14">
                    <a:extLst>
                      <a:ext uri="{FF2B5EF4-FFF2-40B4-BE49-F238E27FC236}">
                        <a16:creationId xmlns:a16="http://schemas.microsoft.com/office/drawing/2014/main" id="{24628492-8D07-61FF-A4EF-DAABBAE85D76}"/>
                      </a:ext>
                    </a:extLst>
                  </p:cNvPr>
                  <p:cNvSpPr txBox="1"/>
                  <p:nvPr/>
                </p:nvSpPr>
                <p:spPr>
                  <a:xfrm>
                    <a:off x="3916762" y="1406835"/>
                    <a:ext cx="2421093" cy="523220"/>
                  </a:xfrm>
                  <a:prstGeom prst="rect">
                    <a:avLst/>
                  </a:prstGeom>
                  <a:noFill/>
                </p:spPr>
                <p:txBody>
                  <a:bodyPr wrap="square" rtlCol="0">
                    <a:spAutoFit/>
                  </a:bodyPr>
                  <a:lstStyle/>
                  <a:p>
                    <a:r>
                      <a:rPr lang="en-US" altLang="ja-JP" sz="2800" b="1" dirty="0"/>
                      <a:t>4</a:t>
                    </a:r>
                    <a:r>
                      <a:rPr kumimoji="1" lang="ja-JP" altLang="en-US" sz="2800" b="1"/>
                      <a:t> </a:t>
                    </a:r>
                    <a:r>
                      <a:rPr lang="en-US" altLang="ja-JP" sz="2800" b="1" dirty="0"/>
                      <a:t>-</a:t>
                    </a:r>
                    <a:r>
                      <a:rPr kumimoji="1" lang="ja-JP" altLang="en-US" sz="2800" b="1"/>
                      <a:t> </a:t>
                    </a:r>
                    <a:r>
                      <a:rPr lang="en-US" altLang="ja-JP" sz="2800" b="1" dirty="0"/>
                      <a:t>4</a:t>
                    </a:r>
                    <a:r>
                      <a:rPr kumimoji="1" lang="ja-JP" altLang="en-US" sz="2800" b="1"/>
                      <a:t> </a:t>
                    </a:r>
                    <a:r>
                      <a:rPr lang="en-US" altLang="ja-JP" sz="2800" b="1" dirty="0"/>
                      <a:t>-</a:t>
                    </a:r>
                    <a:r>
                      <a:rPr kumimoji="1" lang="ja-JP" altLang="en-US" sz="2800" b="1"/>
                      <a:t> </a:t>
                    </a:r>
                    <a:r>
                      <a:rPr lang="en-US" altLang="ja-JP" sz="2800" b="1" dirty="0"/>
                      <a:t>5</a:t>
                    </a:r>
                    <a:r>
                      <a:rPr kumimoji="1" lang="en-US" altLang="ja-JP" sz="2800" b="1" dirty="0"/>
                      <a:t> </a:t>
                    </a:r>
                    <a:r>
                      <a:rPr lang="en-US" altLang="ja-JP" sz="2800" b="1" dirty="0"/>
                      <a:t>/</a:t>
                    </a:r>
                    <a:r>
                      <a:rPr kumimoji="1" lang="en-US" altLang="ja-JP" sz="2800" b="1" dirty="0"/>
                      <a:t> </a:t>
                    </a:r>
                    <a:r>
                      <a:rPr lang="en-US" altLang="ja-JP" sz="2800" b="1" dirty="0"/>
                      <a:t>3</a:t>
                    </a:r>
                    <a:endParaRPr kumimoji="1" lang="ja-JP" altLang="en-US" sz="2800" b="1"/>
                  </a:p>
                </p:txBody>
              </p:sp>
            </p:grpSp>
            <p:grpSp>
              <p:nvGrpSpPr>
                <p:cNvPr id="9" name="グループ化 8">
                  <a:extLst>
                    <a:ext uri="{FF2B5EF4-FFF2-40B4-BE49-F238E27FC236}">
                      <a16:creationId xmlns:a16="http://schemas.microsoft.com/office/drawing/2014/main" id="{F14CC923-8325-23D8-AF34-9F5A3B123F09}"/>
                    </a:ext>
                  </a:extLst>
                </p:cNvPr>
                <p:cNvGrpSpPr/>
                <p:nvPr/>
              </p:nvGrpSpPr>
              <p:grpSpPr>
                <a:xfrm>
                  <a:off x="4028638" y="1873591"/>
                  <a:ext cx="2021040" cy="386973"/>
                  <a:chOff x="4355178" y="352044"/>
                  <a:chExt cx="2021040" cy="386973"/>
                </a:xfrm>
              </p:grpSpPr>
              <p:sp>
                <p:nvSpPr>
                  <p:cNvPr id="10" name="円/楕円 9">
                    <a:extLst>
                      <a:ext uri="{FF2B5EF4-FFF2-40B4-BE49-F238E27FC236}">
                        <a16:creationId xmlns:a16="http://schemas.microsoft.com/office/drawing/2014/main" id="{E5945B25-E3A2-6409-B994-A5941131B043}"/>
                      </a:ext>
                    </a:extLst>
                  </p:cNvPr>
                  <p:cNvSpPr/>
                  <p:nvPr/>
                </p:nvSpPr>
                <p:spPr>
                  <a:xfrm>
                    <a:off x="5455375" y="352044"/>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11" name="円/楕円 10">
                    <a:extLst>
                      <a:ext uri="{FF2B5EF4-FFF2-40B4-BE49-F238E27FC236}">
                        <a16:creationId xmlns:a16="http://schemas.microsoft.com/office/drawing/2014/main" id="{F8BF4170-59CA-8F44-3F67-565B9BE2DDEA}"/>
                      </a:ext>
                    </a:extLst>
                  </p:cNvPr>
                  <p:cNvSpPr/>
                  <p:nvPr/>
                </p:nvSpPr>
                <p:spPr>
                  <a:xfrm>
                    <a:off x="4355178" y="358017"/>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2" name="円/楕円 11">
                    <a:extLst>
                      <a:ext uri="{FF2B5EF4-FFF2-40B4-BE49-F238E27FC236}">
                        <a16:creationId xmlns:a16="http://schemas.microsoft.com/office/drawing/2014/main" id="{829B4AD1-40AA-DFD6-62FC-5BD3A277C463}"/>
                      </a:ext>
                    </a:extLst>
                  </p:cNvPr>
                  <p:cNvSpPr/>
                  <p:nvPr/>
                </p:nvSpPr>
                <p:spPr>
                  <a:xfrm>
                    <a:off x="4890074" y="352044"/>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13" name="円/楕円 12">
                    <a:extLst>
                      <a:ext uri="{FF2B5EF4-FFF2-40B4-BE49-F238E27FC236}">
                        <a16:creationId xmlns:a16="http://schemas.microsoft.com/office/drawing/2014/main" id="{97C7CAEE-9929-D8E6-A27D-5335B5ADACDF}"/>
                      </a:ext>
                    </a:extLst>
                  </p:cNvPr>
                  <p:cNvSpPr/>
                  <p:nvPr/>
                </p:nvSpPr>
                <p:spPr>
                  <a:xfrm>
                    <a:off x="5999089" y="35267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grpSp>
          </p:grpSp>
          <p:sp>
            <p:nvSpPr>
              <p:cNvPr id="7" name="テキスト ボックス 6">
                <a:extLst>
                  <a:ext uri="{FF2B5EF4-FFF2-40B4-BE49-F238E27FC236}">
                    <a16:creationId xmlns:a16="http://schemas.microsoft.com/office/drawing/2014/main" id="{A846D861-E3A6-7745-9306-41ABDF625385}"/>
                  </a:ext>
                </a:extLst>
              </p:cNvPr>
              <p:cNvSpPr txBox="1"/>
              <p:nvPr/>
            </p:nvSpPr>
            <p:spPr>
              <a:xfrm>
                <a:off x="628754" y="4686382"/>
                <a:ext cx="5721785" cy="415498"/>
              </a:xfrm>
              <a:prstGeom prst="rect">
                <a:avLst/>
              </a:prstGeom>
              <a:noFill/>
            </p:spPr>
            <p:txBody>
              <a:bodyPr wrap="square" rtlCol="0">
                <a:spAutoFit/>
              </a:bodyPr>
              <a:lstStyle/>
              <a:p>
                <a:r>
                  <a:rPr lang="ja-JP" altLang="en-US" sz="1050">
                    <a:solidFill>
                      <a:srgbClr val="FF0000"/>
                    </a:solidFill>
                  </a:rPr>
                  <a:t>非常に個性的で裏表のない性格を持つ。本質的に人当たりが良く常識的で、その傾向は極めて強い。潜在意識にはリーダーシップが強く自分流な面と、明るく前向きな面を合わせ持つ。</a:t>
                </a:r>
                <a:endParaRPr lang="en-US" altLang="ja-JP" sz="1050" dirty="0">
                  <a:solidFill>
                    <a:srgbClr val="FF0000"/>
                  </a:solidFill>
                </a:endParaRPr>
              </a:p>
            </p:txBody>
          </p:sp>
        </p:grpSp>
      </p:grpSp>
      <p:grpSp>
        <p:nvGrpSpPr>
          <p:cNvPr id="38" name="グループ化 37">
            <a:extLst>
              <a:ext uri="{FF2B5EF4-FFF2-40B4-BE49-F238E27FC236}">
                <a16:creationId xmlns:a16="http://schemas.microsoft.com/office/drawing/2014/main" id="{F33DEA30-A4E4-117E-4D2C-8261622072BC}"/>
              </a:ext>
            </a:extLst>
          </p:cNvPr>
          <p:cNvGrpSpPr/>
          <p:nvPr/>
        </p:nvGrpSpPr>
        <p:grpSpPr>
          <a:xfrm>
            <a:off x="708218" y="6930303"/>
            <a:ext cx="5980243" cy="1990034"/>
            <a:chOff x="708218" y="6930303"/>
            <a:chExt cx="5980243" cy="1990034"/>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7" name="グループ化 16">
              <a:extLst>
                <a:ext uri="{FF2B5EF4-FFF2-40B4-BE49-F238E27FC236}">
                  <a16:creationId xmlns:a16="http://schemas.microsoft.com/office/drawing/2014/main" id="{B4D61007-573A-BC29-872F-E82CA6779ACD}"/>
                </a:ext>
              </a:extLst>
            </p:cNvPr>
            <p:cNvGrpSpPr/>
            <p:nvPr/>
          </p:nvGrpSpPr>
          <p:grpSpPr>
            <a:xfrm>
              <a:off x="708218" y="7268458"/>
              <a:ext cx="5746273" cy="1651879"/>
              <a:chOff x="414234" y="5687124"/>
              <a:chExt cx="5746273" cy="1651879"/>
            </a:xfrm>
          </p:grpSpPr>
          <p:grpSp>
            <p:nvGrpSpPr>
              <p:cNvPr id="18" name="グループ化 17">
                <a:extLst>
                  <a:ext uri="{FF2B5EF4-FFF2-40B4-BE49-F238E27FC236}">
                    <a16:creationId xmlns:a16="http://schemas.microsoft.com/office/drawing/2014/main" id="{07E486EB-E508-6C0E-E8CC-640173449F31}"/>
                  </a:ext>
                </a:extLst>
              </p:cNvPr>
              <p:cNvGrpSpPr/>
              <p:nvPr/>
            </p:nvGrpSpPr>
            <p:grpSpPr>
              <a:xfrm>
                <a:off x="414234" y="5687124"/>
                <a:ext cx="5746273" cy="1651879"/>
                <a:chOff x="654077" y="1366310"/>
                <a:chExt cx="5746273" cy="1651879"/>
              </a:xfrm>
            </p:grpSpPr>
            <p:sp>
              <p:nvSpPr>
                <p:cNvPr id="24" name="テキスト ボックス 23">
                  <a:extLst>
                    <a:ext uri="{FF2B5EF4-FFF2-40B4-BE49-F238E27FC236}">
                      <a16:creationId xmlns:a16="http://schemas.microsoft.com/office/drawing/2014/main" id="{673EA1D1-6482-BF1D-D7A8-13AC0D6499D1}"/>
                    </a:ext>
                  </a:extLst>
                </p:cNvPr>
                <p:cNvSpPr txBox="1"/>
                <p:nvPr/>
              </p:nvSpPr>
              <p:spPr>
                <a:xfrm>
                  <a:off x="654077" y="1397550"/>
                  <a:ext cx="2855020" cy="1200329"/>
                </a:xfrm>
                <a:prstGeom prst="rect">
                  <a:avLst/>
                </a:prstGeom>
                <a:noFill/>
              </p:spPr>
              <p:txBody>
                <a:bodyPr wrap="square" rtlCol="0">
                  <a:spAutoFit/>
                </a:bodyPr>
                <a:lstStyle/>
                <a:p>
                  <a:r>
                    <a:rPr lang="ja-JP" altLang="en-US" sz="1200"/>
                    <a:t>◯　</a:t>
                  </a:r>
                  <a:r>
                    <a:rPr lang="en-US" altLang="ja-JP" sz="1200" dirty="0"/>
                    <a:t> 1</a:t>
                  </a:r>
                  <a:r>
                    <a:rPr lang="ja-JP" altLang="en-US" sz="1200"/>
                    <a:t>　△　</a:t>
                  </a:r>
                  <a:r>
                    <a:rPr lang="en-US" altLang="ja-JP" sz="1200" dirty="0"/>
                    <a:t>3</a:t>
                  </a:r>
                  <a:r>
                    <a:rPr lang="ja-JP" altLang="en-US" sz="1200"/>
                    <a:t>・</a:t>
                  </a:r>
                  <a:r>
                    <a:rPr lang="en-US" altLang="ja-JP" sz="1200" dirty="0"/>
                    <a:t>9</a:t>
                  </a:r>
                  <a:r>
                    <a:rPr lang="ja-JP" altLang="en-US" sz="1200"/>
                    <a:t>　</a:t>
                  </a:r>
                  <a:endParaRPr kumimoji="1" lang="en-US" altLang="ja-JP" sz="1200" b="1" dirty="0"/>
                </a:p>
                <a:p>
                  <a:endParaRPr lang="en-US" altLang="ja-JP" sz="1200" dirty="0"/>
                </a:p>
                <a:p>
                  <a:r>
                    <a:rPr lang="ja-JP" altLang="en-US" sz="1200"/>
                    <a:t>本命星：四緑木星（人気・体裁）</a:t>
                  </a:r>
                  <a:endParaRPr lang="en-US" altLang="ja-JP" sz="1200" dirty="0"/>
                </a:p>
                <a:p>
                  <a:r>
                    <a:rPr lang="ja-JP" altLang="en-US" sz="1200"/>
                    <a:t>月命星：六白金星（仕事・ルール）</a:t>
                  </a:r>
                  <a:endParaRPr lang="en-US" altLang="ja-JP" sz="1200" dirty="0"/>
                </a:p>
                <a:p>
                  <a:r>
                    <a:rPr lang="ja-JP" altLang="en-US" sz="1200"/>
                    <a:t>潜在意識：二黒土星（家庭的・地道）</a:t>
                  </a:r>
                  <a:endParaRPr lang="en-US" altLang="ja-JP" sz="1200" dirty="0"/>
                </a:p>
                <a:p>
                  <a:r>
                    <a:rPr lang="ja-JP" altLang="en-US" sz="1200"/>
                    <a:t>流れ：七赤金星（快楽・合理）</a:t>
                  </a:r>
                  <a:endParaRPr lang="en-US" altLang="ja-JP" sz="1200" dirty="0"/>
                </a:p>
              </p:txBody>
            </p:sp>
            <p:sp>
              <p:nvSpPr>
                <p:cNvPr id="25" name="テキスト ボックス 24">
                  <a:extLst>
                    <a:ext uri="{FF2B5EF4-FFF2-40B4-BE49-F238E27FC236}">
                      <a16:creationId xmlns:a16="http://schemas.microsoft.com/office/drawing/2014/main" id="{17363903-0520-92E0-66FF-C98E1255C5BF}"/>
                    </a:ext>
                  </a:extLst>
                </p:cNvPr>
                <p:cNvSpPr txBox="1"/>
                <p:nvPr/>
              </p:nvSpPr>
              <p:spPr>
                <a:xfrm>
                  <a:off x="4030864" y="1366310"/>
                  <a:ext cx="2303996" cy="523220"/>
                </a:xfrm>
                <a:prstGeom prst="rect">
                  <a:avLst/>
                </a:prstGeom>
                <a:noFill/>
              </p:spPr>
              <p:txBody>
                <a:bodyPr wrap="square" rtlCol="0">
                  <a:spAutoFit/>
                </a:bodyPr>
                <a:lstStyle/>
                <a:p>
                  <a:r>
                    <a:rPr lang="en-US" altLang="ja-JP" sz="2800" b="1" dirty="0"/>
                    <a:t>4</a:t>
                  </a:r>
                  <a:r>
                    <a:rPr kumimoji="1" lang="ja-JP" altLang="en-US" sz="2800" b="1"/>
                    <a:t> </a:t>
                  </a:r>
                  <a:r>
                    <a:rPr lang="en-US" altLang="ja-JP" sz="2800" b="1" dirty="0"/>
                    <a:t>-</a:t>
                  </a:r>
                  <a:r>
                    <a:rPr kumimoji="1" lang="ja-JP" altLang="en-US" sz="2800" b="1"/>
                    <a:t> </a:t>
                  </a:r>
                  <a:r>
                    <a:rPr lang="en-US" altLang="ja-JP" sz="2800" b="1" dirty="0"/>
                    <a:t>6</a:t>
                  </a:r>
                  <a:r>
                    <a:rPr kumimoji="1" lang="ja-JP" altLang="en-US" sz="2800" b="1"/>
                    <a:t> </a:t>
                  </a:r>
                  <a:r>
                    <a:rPr lang="en-US" altLang="ja-JP" sz="2800" b="1" dirty="0"/>
                    <a:t>-</a:t>
                  </a:r>
                  <a:r>
                    <a:rPr kumimoji="1" lang="ja-JP" altLang="en-US" sz="2800" b="1"/>
                    <a:t> </a:t>
                  </a:r>
                  <a:r>
                    <a:rPr lang="en-US" altLang="ja-JP" sz="2800" b="1" dirty="0"/>
                    <a:t>2</a:t>
                  </a:r>
                  <a:r>
                    <a:rPr kumimoji="1" lang="en-US" altLang="ja-JP" sz="2800" b="1" dirty="0"/>
                    <a:t> - 7</a:t>
                  </a:r>
                  <a:endParaRPr kumimoji="1" lang="ja-JP" altLang="en-US" sz="2800" b="1"/>
                </a:p>
              </p:txBody>
            </p:sp>
            <p:sp>
              <p:nvSpPr>
                <p:cNvPr id="26" name="テキスト ボックス 25">
                  <a:extLst>
                    <a:ext uri="{FF2B5EF4-FFF2-40B4-BE49-F238E27FC236}">
                      <a16:creationId xmlns:a16="http://schemas.microsoft.com/office/drawing/2014/main" id="{C95B5736-4889-3C92-26A9-64AB710C58FA}"/>
                    </a:ext>
                  </a:extLst>
                </p:cNvPr>
                <p:cNvSpPr txBox="1"/>
                <p:nvPr/>
              </p:nvSpPr>
              <p:spPr>
                <a:xfrm>
                  <a:off x="678565" y="2602691"/>
                  <a:ext cx="5721785" cy="415498"/>
                </a:xfrm>
                <a:prstGeom prst="rect">
                  <a:avLst/>
                </a:prstGeom>
                <a:noFill/>
              </p:spPr>
              <p:txBody>
                <a:bodyPr wrap="square" rtlCol="0">
                  <a:spAutoFit/>
                </a:bodyPr>
                <a:lstStyle/>
                <a:p>
                  <a:r>
                    <a:rPr lang="ja-JP" altLang="en-US" sz="1050">
                      <a:solidFill>
                        <a:srgbClr val="FF0000"/>
                      </a:solidFill>
                    </a:rPr>
                    <a:t>本質的に人当たりが良く常識人。対人的には真面目で仕事熱心。潜在意識には家庭的で優しい面がある。金運に恵まれドライな部分も合わせもつ。</a:t>
                  </a:r>
                </a:p>
              </p:txBody>
            </p:sp>
          </p:grpSp>
          <p:grpSp>
            <p:nvGrpSpPr>
              <p:cNvPr id="19" name="グループ化 18">
                <a:extLst>
                  <a:ext uri="{FF2B5EF4-FFF2-40B4-BE49-F238E27FC236}">
                    <a16:creationId xmlns:a16="http://schemas.microsoft.com/office/drawing/2014/main" id="{9DF9A688-C951-A9D5-1050-1BD75AC493AB}"/>
                  </a:ext>
                </a:extLst>
              </p:cNvPr>
              <p:cNvGrpSpPr/>
              <p:nvPr/>
            </p:nvGrpSpPr>
            <p:grpSpPr>
              <a:xfrm>
                <a:off x="3815511" y="6157417"/>
                <a:ext cx="1953665" cy="386973"/>
                <a:chOff x="4267575" y="375505"/>
                <a:chExt cx="1953665" cy="386973"/>
              </a:xfrm>
            </p:grpSpPr>
            <p:sp>
              <p:nvSpPr>
                <p:cNvPr id="20" name="円/楕円 19">
                  <a:extLst>
                    <a:ext uri="{FF2B5EF4-FFF2-40B4-BE49-F238E27FC236}">
                      <a16:creationId xmlns:a16="http://schemas.microsoft.com/office/drawing/2014/main" id="{6874F8D0-6C10-7472-9AAD-90EC12269651}"/>
                    </a:ext>
                  </a:extLst>
                </p:cNvPr>
                <p:cNvSpPr/>
                <p:nvPr/>
              </p:nvSpPr>
              <p:spPr>
                <a:xfrm>
                  <a:off x="5329272" y="37550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21" name="円/楕円 20">
                  <a:extLst>
                    <a:ext uri="{FF2B5EF4-FFF2-40B4-BE49-F238E27FC236}">
                      <a16:creationId xmlns:a16="http://schemas.microsoft.com/office/drawing/2014/main" id="{605838DF-05A7-2C4E-E9B6-55842EA4EA99}"/>
                    </a:ext>
                  </a:extLst>
                </p:cNvPr>
                <p:cNvSpPr/>
                <p:nvPr/>
              </p:nvSpPr>
              <p:spPr>
                <a:xfrm>
                  <a:off x="4267575" y="381478"/>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22" name="円/楕円 21">
                  <a:extLst>
                    <a:ext uri="{FF2B5EF4-FFF2-40B4-BE49-F238E27FC236}">
                      <a16:creationId xmlns:a16="http://schemas.microsoft.com/office/drawing/2014/main" id="{9878B70F-0DB2-1855-CC93-49CA116EC3BE}"/>
                    </a:ext>
                  </a:extLst>
                </p:cNvPr>
                <p:cNvSpPr/>
                <p:nvPr/>
              </p:nvSpPr>
              <p:spPr>
                <a:xfrm>
                  <a:off x="4802471" y="375505"/>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23" name="円/楕円 22">
                  <a:extLst>
                    <a:ext uri="{FF2B5EF4-FFF2-40B4-BE49-F238E27FC236}">
                      <a16:creationId xmlns:a16="http://schemas.microsoft.com/office/drawing/2014/main" id="{C40886DE-8114-9BC1-018B-C42AA1728D09}"/>
                    </a:ext>
                  </a:extLst>
                </p:cNvPr>
                <p:cNvSpPr/>
                <p:nvPr/>
              </p:nvSpPr>
              <p:spPr>
                <a:xfrm>
                  <a:off x="5844111" y="376140"/>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grpSp>
        </p:grpSp>
      </p:grpSp>
      <p:grpSp>
        <p:nvGrpSpPr>
          <p:cNvPr id="37" name="グループ化 36">
            <a:extLst>
              <a:ext uri="{FF2B5EF4-FFF2-40B4-BE49-F238E27FC236}">
                <a16:creationId xmlns:a16="http://schemas.microsoft.com/office/drawing/2014/main" id="{3633F59F-C56D-AF82-EA41-2B9F34C5F3EF}"/>
              </a:ext>
            </a:extLst>
          </p:cNvPr>
          <p:cNvGrpSpPr/>
          <p:nvPr/>
        </p:nvGrpSpPr>
        <p:grpSpPr>
          <a:xfrm>
            <a:off x="732705" y="3808685"/>
            <a:ext cx="5955756" cy="2082660"/>
            <a:chOff x="732705" y="3808685"/>
            <a:chExt cx="5955756" cy="2082660"/>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7" name="グループ化 26">
              <a:extLst>
                <a:ext uri="{FF2B5EF4-FFF2-40B4-BE49-F238E27FC236}">
                  <a16:creationId xmlns:a16="http://schemas.microsoft.com/office/drawing/2014/main" id="{B8977B8F-F699-7CAA-FD81-AB56917167D1}"/>
                </a:ext>
              </a:extLst>
            </p:cNvPr>
            <p:cNvGrpSpPr/>
            <p:nvPr/>
          </p:nvGrpSpPr>
          <p:grpSpPr>
            <a:xfrm>
              <a:off x="732705" y="4081477"/>
              <a:ext cx="5721785" cy="1809868"/>
              <a:chOff x="745473" y="7925904"/>
              <a:chExt cx="5721785" cy="1809868"/>
            </a:xfrm>
          </p:grpSpPr>
          <p:grpSp>
            <p:nvGrpSpPr>
              <p:cNvPr id="28" name="グループ化 27">
                <a:extLst>
                  <a:ext uri="{FF2B5EF4-FFF2-40B4-BE49-F238E27FC236}">
                    <a16:creationId xmlns:a16="http://schemas.microsoft.com/office/drawing/2014/main" id="{A5760C42-6C9F-129C-ACFD-95017E07BEA5}"/>
                  </a:ext>
                </a:extLst>
              </p:cNvPr>
              <p:cNvGrpSpPr/>
              <p:nvPr/>
            </p:nvGrpSpPr>
            <p:grpSpPr>
              <a:xfrm>
                <a:off x="761646" y="7925904"/>
                <a:ext cx="5656295" cy="1394589"/>
                <a:chOff x="654076" y="1387956"/>
                <a:chExt cx="5656295" cy="1394589"/>
              </a:xfrm>
            </p:grpSpPr>
            <p:sp>
              <p:nvSpPr>
                <p:cNvPr id="30" name="テキスト ボックス 29">
                  <a:extLst>
                    <a:ext uri="{FF2B5EF4-FFF2-40B4-BE49-F238E27FC236}">
                      <a16:creationId xmlns:a16="http://schemas.microsoft.com/office/drawing/2014/main" id="{3D50395B-E84F-6F93-CFEE-6F000C8A394B}"/>
                    </a:ext>
                  </a:extLst>
                </p:cNvPr>
                <p:cNvSpPr txBox="1"/>
                <p:nvPr/>
              </p:nvSpPr>
              <p:spPr>
                <a:xfrm>
                  <a:off x="654076" y="1397550"/>
                  <a:ext cx="3139305" cy="1384995"/>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1</a:t>
                  </a:r>
                  <a:r>
                    <a:rPr lang="ja-JP" altLang="en-US" sz="1200"/>
                    <a:t>・</a:t>
                  </a:r>
                  <a:r>
                    <a:rPr lang="en-US" altLang="ja-JP" sz="1200" dirty="0"/>
                    <a:t>3</a:t>
                  </a:r>
                </a:p>
                <a:p>
                  <a:endParaRPr lang="en-US" altLang="ja-JP" sz="1200" dirty="0"/>
                </a:p>
                <a:p>
                  <a:r>
                    <a:rPr lang="ja-JP" altLang="en-US" sz="1200"/>
                    <a:t>本命星：四緑木星（人気・体裁）</a:t>
                  </a:r>
                  <a:endParaRPr kumimoji="1" lang="en-US" altLang="ja-JP" sz="1200" dirty="0"/>
                </a:p>
                <a:p>
                  <a:r>
                    <a:rPr lang="ja-JP" altLang="en-US" sz="1200"/>
                    <a:t>月命星：五黄土星（支配・リーダー）</a:t>
                  </a:r>
                  <a:endParaRPr lang="en-US" altLang="ja-JP" sz="1200" dirty="0"/>
                </a:p>
                <a:p>
                  <a:r>
                    <a:rPr lang="ja-JP" altLang="en-US" sz="1200"/>
                    <a:t>潜在意識：三碧木星（健康・明るさ）</a:t>
                  </a:r>
                  <a:endParaRPr kumimoji="1" lang="en-US" altLang="ja-JP" sz="1200" dirty="0"/>
                </a:p>
                <a:p>
                  <a:r>
                    <a:rPr lang="ja-JP" altLang="en-US" sz="1200"/>
                    <a:t>流れ：六白金星（仕事・ルール）</a:t>
                  </a:r>
                  <a:endParaRPr lang="en-US" altLang="ja-JP" sz="1200" dirty="0"/>
                </a:p>
                <a:p>
                  <a:endParaRPr lang="en-US" altLang="ja-JP" sz="1200" dirty="0"/>
                </a:p>
              </p:txBody>
            </p:sp>
            <p:sp>
              <p:nvSpPr>
                <p:cNvPr id="31" name="テキスト ボックス 30">
                  <a:extLst>
                    <a:ext uri="{FF2B5EF4-FFF2-40B4-BE49-F238E27FC236}">
                      <a16:creationId xmlns:a16="http://schemas.microsoft.com/office/drawing/2014/main" id="{F84D7CD0-DD7A-A580-6AD7-C5D26BA5104A}"/>
                    </a:ext>
                  </a:extLst>
                </p:cNvPr>
                <p:cNvSpPr txBox="1"/>
                <p:nvPr/>
              </p:nvSpPr>
              <p:spPr>
                <a:xfrm>
                  <a:off x="4006375" y="1387956"/>
                  <a:ext cx="2303996" cy="523220"/>
                </a:xfrm>
                <a:prstGeom prst="rect">
                  <a:avLst/>
                </a:prstGeom>
                <a:noFill/>
              </p:spPr>
              <p:txBody>
                <a:bodyPr wrap="square" rtlCol="0">
                  <a:spAutoFit/>
                </a:bodyPr>
                <a:lstStyle/>
                <a:p>
                  <a:r>
                    <a:rPr lang="en-US" altLang="ja-JP" sz="2800" b="1" dirty="0"/>
                    <a:t>4</a:t>
                  </a:r>
                  <a:r>
                    <a:rPr kumimoji="1" lang="ja-JP" altLang="en-US" sz="2800" b="1"/>
                    <a:t> </a:t>
                  </a:r>
                  <a:r>
                    <a:rPr lang="en-US" altLang="ja-JP" sz="2800" b="1" dirty="0"/>
                    <a:t>-</a:t>
                  </a:r>
                  <a:r>
                    <a:rPr kumimoji="1" lang="ja-JP" altLang="en-US" sz="2800" b="1"/>
                    <a:t> </a:t>
                  </a:r>
                  <a:r>
                    <a:rPr kumimoji="1" lang="en-US" altLang="ja-JP" sz="2800" b="1" dirty="0"/>
                    <a:t>5</a:t>
                  </a:r>
                  <a:r>
                    <a:rPr kumimoji="1" lang="ja-JP" altLang="en-US" sz="2800" b="1"/>
                    <a:t> </a:t>
                  </a:r>
                  <a:r>
                    <a:rPr lang="en-US" altLang="ja-JP" sz="2800" b="1" dirty="0"/>
                    <a:t>-</a:t>
                  </a:r>
                  <a:r>
                    <a:rPr kumimoji="1" lang="ja-JP" altLang="en-US" sz="2800" b="1"/>
                    <a:t> </a:t>
                  </a:r>
                  <a:r>
                    <a:rPr kumimoji="1" lang="en-US" altLang="ja-JP" sz="2800" b="1" dirty="0"/>
                    <a:t>3 - 6</a:t>
                  </a:r>
                  <a:endParaRPr kumimoji="1" lang="ja-JP" altLang="en-US" sz="2800" b="1"/>
                </a:p>
              </p:txBody>
            </p:sp>
            <p:grpSp>
              <p:nvGrpSpPr>
                <p:cNvPr id="32" name="グループ化 31">
                  <a:extLst>
                    <a:ext uri="{FF2B5EF4-FFF2-40B4-BE49-F238E27FC236}">
                      <a16:creationId xmlns:a16="http://schemas.microsoft.com/office/drawing/2014/main" id="{15E12C37-9215-4A2B-F336-C1163BDA9450}"/>
                    </a:ext>
                  </a:extLst>
                </p:cNvPr>
                <p:cNvGrpSpPr/>
                <p:nvPr/>
              </p:nvGrpSpPr>
              <p:grpSpPr>
                <a:xfrm>
                  <a:off x="4056839" y="1854364"/>
                  <a:ext cx="1953665" cy="386973"/>
                  <a:chOff x="4344013" y="289406"/>
                  <a:chExt cx="1953665" cy="386973"/>
                </a:xfrm>
              </p:grpSpPr>
              <p:sp>
                <p:nvSpPr>
                  <p:cNvPr id="33" name="円/楕円 32">
                    <a:extLst>
                      <a:ext uri="{FF2B5EF4-FFF2-40B4-BE49-F238E27FC236}">
                        <a16:creationId xmlns:a16="http://schemas.microsoft.com/office/drawing/2014/main" id="{E23785C3-C4EE-C309-5549-64D6D95D0274}"/>
                      </a:ext>
                    </a:extLst>
                  </p:cNvPr>
                  <p:cNvSpPr/>
                  <p:nvPr/>
                </p:nvSpPr>
                <p:spPr>
                  <a:xfrm>
                    <a:off x="5405710" y="28940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34" name="円/楕円 33">
                    <a:extLst>
                      <a:ext uri="{FF2B5EF4-FFF2-40B4-BE49-F238E27FC236}">
                        <a16:creationId xmlns:a16="http://schemas.microsoft.com/office/drawing/2014/main" id="{AFA6494B-723F-0FB1-8645-9B4AAE159676}"/>
                      </a:ext>
                    </a:extLst>
                  </p:cNvPr>
                  <p:cNvSpPr/>
                  <p:nvPr/>
                </p:nvSpPr>
                <p:spPr>
                  <a:xfrm>
                    <a:off x="4344013" y="29537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35" name="円/楕円 34">
                    <a:extLst>
                      <a:ext uri="{FF2B5EF4-FFF2-40B4-BE49-F238E27FC236}">
                        <a16:creationId xmlns:a16="http://schemas.microsoft.com/office/drawing/2014/main" id="{17A06734-227B-C0A2-4EA8-D7378B7D2F77}"/>
                      </a:ext>
                    </a:extLst>
                  </p:cNvPr>
                  <p:cNvSpPr/>
                  <p:nvPr/>
                </p:nvSpPr>
                <p:spPr>
                  <a:xfrm>
                    <a:off x="4878909" y="28940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36" name="円/楕円 35">
                    <a:extLst>
                      <a:ext uri="{FF2B5EF4-FFF2-40B4-BE49-F238E27FC236}">
                        <a16:creationId xmlns:a16="http://schemas.microsoft.com/office/drawing/2014/main" id="{C492F3B8-B180-39D5-6A1B-7274FE3195C4}"/>
                      </a:ext>
                    </a:extLst>
                  </p:cNvPr>
                  <p:cNvSpPr/>
                  <p:nvPr/>
                </p:nvSpPr>
                <p:spPr>
                  <a:xfrm>
                    <a:off x="5920549" y="29004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grpSp>
          </p:grpSp>
          <p:sp>
            <p:nvSpPr>
              <p:cNvPr id="29" name="テキスト ボックス 28">
                <a:extLst>
                  <a:ext uri="{FF2B5EF4-FFF2-40B4-BE49-F238E27FC236}">
                    <a16:creationId xmlns:a16="http://schemas.microsoft.com/office/drawing/2014/main" id="{AD31DE17-0162-E9A0-6529-0388E344DFDC}"/>
                  </a:ext>
                </a:extLst>
              </p:cNvPr>
              <p:cNvSpPr txBox="1"/>
              <p:nvPr/>
            </p:nvSpPr>
            <p:spPr>
              <a:xfrm>
                <a:off x="745473" y="9158691"/>
                <a:ext cx="5721785" cy="577081"/>
              </a:xfrm>
              <a:prstGeom prst="rect">
                <a:avLst/>
              </a:prstGeom>
              <a:noFill/>
            </p:spPr>
            <p:txBody>
              <a:bodyPr wrap="square" rtlCol="0">
                <a:spAutoFit/>
              </a:bodyPr>
              <a:lstStyle/>
              <a:p>
                <a:r>
                  <a:rPr lang="ja-JP" altLang="en-US" sz="1050">
                    <a:solidFill>
                      <a:srgbClr val="FF0000"/>
                    </a:solidFill>
                  </a:rPr>
                  <a:t>本質的に人当たりが良く常識人。対人的には強いリーダーシップを持ち自分流。潜在意識には明るく前向きな面がある。仕事熱心でルールを重んじる。ご先祖様との縁が深く墓守役として実家と繋がる。</a:t>
                </a:r>
                <a:endParaRPr lang="en-US" altLang="ja-JP" sz="1050" dirty="0">
                  <a:solidFill>
                    <a:srgbClr val="FF0000"/>
                  </a:solidFill>
                </a:endParaRPr>
              </a:p>
            </p:txBody>
          </p:sp>
        </p:grpSp>
      </p:grpSp>
    </p:spTree>
    <p:extLst>
      <p:ext uri="{BB962C8B-B14F-4D97-AF65-F5344CB8AC3E}">
        <p14:creationId xmlns:p14="http://schemas.microsoft.com/office/powerpoint/2010/main" val="830329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グループ化 38">
            <a:extLst>
              <a:ext uri="{FF2B5EF4-FFF2-40B4-BE49-F238E27FC236}">
                <a16:creationId xmlns:a16="http://schemas.microsoft.com/office/drawing/2014/main" id="{FC2D1278-404E-D8DB-9F8A-AD68E3135C57}"/>
              </a:ext>
            </a:extLst>
          </p:cNvPr>
          <p:cNvGrpSpPr/>
          <p:nvPr/>
        </p:nvGrpSpPr>
        <p:grpSpPr>
          <a:xfrm>
            <a:off x="602632" y="3808685"/>
            <a:ext cx="6085829" cy="1913191"/>
            <a:chOff x="602632" y="3808685"/>
            <a:chExt cx="6085829" cy="1913191"/>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4B1CF642-C83F-CA25-918E-D33315C3299B}"/>
                </a:ext>
              </a:extLst>
            </p:cNvPr>
            <p:cNvGrpSpPr/>
            <p:nvPr/>
          </p:nvGrpSpPr>
          <p:grpSpPr>
            <a:xfrm>
              <a:off x="602632" y="4084382"/>
              <a:ext cx="5721785" cy="1637494"/>
              <a:chOff x="482593" y="5593610"/>
              <a:chExt cx="5721785" cy="1637494"/>
            </a:xfrm>
          </p:grpSpPr>
          <p:grpSp>
            <p:nvGrpSpPr>
              <p:cNvPr id="3" name="グループ化 2">
                <a:extLst>
                  <a:ext uri="{FF2B5EF4-FFF2-40B4-BE49-F238E27FC236}">
                    <a16:creationId xmlns:a16="http://schemas.microsoft.com/office/drawing/2014/main" id="{8187EA6C-E309-3762-84D3-7089DA0EB836}"/>
                  </a:ext>
                </a:extLst>
              </p:cNvPr>
              <p:cNvGrpSpPr/>
              <p:nvPr/>
            </p:nvGrpSpPr>
            <p:grpSpPr>
              <a:xfrm>
                <a:off x="484994" y="5593610"/>
                <a:ext cx="5658169" cy="1208172"/>
                <a:chOff x="654077" y="1389707"/>
                <a:chExt cx="5658169" cy="1208172"/>
              </a:xfrm>
            </p:grpSpPr>
            <p:grpSp>
              <p:nvGrpSpPr>
                <p:cNvPr id="8" name="グループ化 7">
                  <a:extLst>
                    <a:ext uri="{FF2B5EF4-FFF2-40B4-BE49-F238E27FC236}">
                      <a16:creationId xmlns:a16="http://schemas.microsoft.com/office/drawing/2014/main" id="{A138C84E-EAF6-4933-D628-4790122287AB}"/>
                    </a:ext>
                  </a:extLst>
                </p:cNvPr>
                <p:cNvGrpSpPr/>
                <p:nvPr/>
              </p:nvGrpSpPr>
              <p:grpSpPr>
                <a:xfrm>
                  <a:off x="654077" y="1389707"/>
                  <a:ext cx="5658169" cy="1208172"/>
                  <a:chOff x="431654" y="1414696"/>
                  <a:chExt cx="5945735" cy="1208172"/>
                </a:xfrm>
              </p:grpSpPr>
              <p:sp>
                <p:nvSpPr>
                  <p:cNvPr id="14" name="テキスト ボックス 13">
                    <a:extLst>
                      <a:ext uri="{FF2B5EF4-FFF2-40B4-BE49-F238E27FC236}">
                        <a16:creationId xmlns:a16="http://schemas.microsoft.com/office/drawing/2014/main" id="{EAA34BF8-534F-D5EE-80DB-5E03685E35F5}"/>
                      </a:ext>
                    </a:extLst>
                  </p:cNvPr>
                  <p:cNvSpPr txBox="1"/>
                  <p:nvPr/>
                </p:nvSpPr>
                <p:spPr>
                  <a:xfrm>
                    <a:off x="431654" y="1422539"/>
                    <a:ext cx="3173553"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1</a:t>
                    </a:r>
                    <a:r>
                      <a:rPr lang="ja-JP" altLang="en-US" sz="1200"/>
                      <a:t>・</a:t>
                    </a:r>
                    <a:r>
                      <a:rPr lang="en-US" altLang="ja-JP" sz="1200" dirty="0"/>
                      <a:t>3</a:t>
                    </a:r>
                  </a:p>
                  <a:p>
                    <a:endParaRPr lang="en-US" altLang="ja-JP" sz="1200" dirty="0"/>
                  </a:p>
                  <a:p>
                    <a:r>
                      <a:rPr lang="ja-JP" altLang="en-US" sz="1200"/>
                      <a:t>本命星：四緑木星（人気・体裁）</a:t>
                    </a:r>
                    <a:endParaRPr kumimoji="1" lang="en-US" altLang="ja-JP" sz="1200" dirty="0"/>
                  </a:p>
                  <a:p>
                    <a:r>
                      <a:rPr lang="ja-JP" altLang="en-US" sz="1200"/>
                      <a:t>月命星：八白土星（チャンス・変化）</a:t>
                    </a:r>
                    <a:endParaRPr lang="en-US" altLang="ja-JP" sz="1200" dirty="0"/>
                  </a:p>
                  <a:p>
                    <a:r>
                      <a:rPr lang="ja-JP" altLang="en-US" sz="1200"/>
                      <a:t>潜在意識：九紫火星（頭脳・カリスマ）</a:t>
                    </a:r>
                    <a:endParaRPr kumimoji="1" lang="en-US" altLang="ja-JP" sz="1200" dirty="0"/>
                  </a:p>
                  <a:p>
                    <a:r>
                      <a:rPr lang="ja-JP" altLang="en-US" sz="1200"/>
                      <a:t>流れ：九紫火星（頭脳・カリスマ）</a:t>
                    </a:r>
                    <a:endParaRPr lang="en-US" altLang="ja-JP" sz="1200" dirty="0"/>
                  </a:p>
                </p:txBody>
              </p:sp>
              <p:sp>
                <p:nvSpPr>
                  <p:cNvPr id="15" name="テキスト ボックス 14">
                    <a:extLst>
                      <a:ext uri="{FF2B5EF4-FFF2-40B4-BE49-F238E27FC236}">
                        <a16:creationId xmlns:a16="http://schemas.microsoft.com/office/drawing/2014/main" id="{B1586E2C-B93D-0621-C3E2-673F33B0CAC3}"/>
                      </a:ext>
                    </a:extLst>
                  </p:cNvPr>
                  <p:cNvSpPr txBox="1"/>
                  <p:nvPr/>
                </p:nvSpPr>
                <p:spPr>
                  <a:xfrm>
                    <a:off x="3956296" y="1414696"/>
                    <a:ext cx="2421093" cy="523220"/>
                  </a:xfrm>
                  <a:prstGeom prst="rect">
                    <a:avLst/>
                  </a:prstGeom>
                  <a:noFill/>
                </p:spPr>
                <p:txBody>
                  <a:bodyPr wrap="square" rtlCol="0">
                    <a:spAutoFit/>
                  </a:bodyPr>
                  <a:lstStyle/>
                  <a:p>
                    <a:r>
                      <a:rPr lang="en-US" altLang="ja-JP" sz="2800" b="1" dirty="0"/>
                      <a:t>4</a:t>
                    </a:r>
                    <a:r>
                      <a:rPr kumimoji="1" lang="ja-JP" altLang="en-US" sz="2800" b="1"/>
                      <a:t> </a:t>
                    </a:r>
                    <a:r>
                      <a:rPr lang="en-US" altLang="ja-JP" sz="2800" b="1" dirty="0"/>
                      <a:t>-</a:t>
                    </a:r>
                    <a:r>
                      <a:rPr kumimoji="1" lang="ja-JP" altLang="en-US" sz="2800" b="1"/>
                      <a:t> </a:t>
                    </a:r>
                    <a:r>
                      <a:rPr lang="en-US" altLang="ja-JP" sz="2800" b="1" dirty="0"/>
                      <a:t>8</a:t>
                    </a:r>
                    <a:r>
                      <a:rPr kumimoji="1" lang="ja-JP" altLang="en-US" sz="2800" b="1"/>
                      <a:t> </a:t>
                    </a:r>
                    <a:r>
                      <a:rPr lang="en-US" altLang="ja-JP" sz="2800" b="1" dirty="0"/>
                      <a:t>-</a:t>
                    </a:r>
                    <a:r>
                      <a:rPr kumimoji="1" lang="ja-JP" altLang="en-US" sz="2800" b="1"/>
                      <a:t> </a:t>
                    </a:r>
                    <a:r>
                      <a:rPr lang="en-US" altLang="ja-JP" sz="2800" b="1" dirty="0"/>
                      <a:t>9</a:t>
                    </a:r>
                    <a:r>
                      <a:rPr kumimoji="1" lang="en-US" altLang="ja-JP" sz="2800" b="1" dirty="0"/>
                      <a:t> - 9</a:t>
                    </a:r>
                    <a:endParaRPr kumimoji="1" lang="ja-JP" altLang="en-US" sz="2800" b="1"/>
                  </a:p>
                </p:txBody>
              </p:sp>
            </p:grpSp>
            <p:grpSp>
              <p:nvGrpSpPr>
                <p:cNvPr id="9" name="グループ化 8">
                  <a:extLst>
                    <a:ext uri="{FF2B5EF4-FFF2-40B4-BE49-F238E27FC236}">
                      <a16:creationId xmlns:a16="http://schemas.microsoft.com/office/drawing/2014/main" id="{CA9547D8-BE8F-DBB0-FB2B-A209970BF9AB}"/>
                    </a:ext>
                  </a:extLst>
                </p:cNvPr>
                <p:cNvGrpSpPr/>
                <p:nvPr/>
              </p:nvGrpSpPr>
              <p:grpSpPr>
                <a:xfrm>
                  <a:off x="4042746" y="1858735"/>
                  <a:ext cx="1953665" cy="386973"/>
                  <a:chOff x="4329920" y="351264"/>
                  <a:chExt cx="1953665" cy="386973"/>
                </a:xfrm>
              </p:grpSpPr>
              <p:sp>
                <p:nvSpPr>
                  <p:cNvPr id="10" name="円/楕円 9">
                    <a:extLst>
                      <a:ext uri="{FF2B5EF4-FFF2-40B4-BE49-F238E27FC236}">
                        <a16:creationId xmlns:a16="http://schemas.microsoft.com/office/drawing/2014/main" id="{8753C34E-7DF7-B466-8534-0AFCF9117484}"/>
                      </a:ext>
                    </a:extLst>
                  </p:cNvPr>
                  <p:cNvSpPr/>
                  <p:nvPr/>
                </p:nvSpPr>
                <p:spPr>
                  <a:xfrm>
                    <a:off x="5391617" y="351264"/>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11" name="円/楕円 10">
                    <a:extLst>
                      <a:ext uri="{FF2B5EF4-FFF2-40B4-BE49-F238E27FC236}">
                        <a16:creationId xmlns:a16="http://schemas.microsoft.com/office/drawing/2014/main" id="{269426CA-8BE0-51D5-EDD4-95904309F4F6}"/>
                      </a:ext>
                    </a:extLst>
                  </p:cNvPr>
                  <p:cNvSpPr/>
                  <p:nvPr/>
                </p:nvSpPr>
                <p:spPr>
                  <a:xfrm>
                    <a:off x="4329920" y="357237"/>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2" name="円/楕円 11">
                    <a:extLst>
                      <a:ext uri="{FF2B5EF4-FFF2-40B4-BE49-F238E27FC236}">
                        <a16:creationId xmlns:a16="http://schemas.microsoft.com/office/drawing/2014/main" id="{42BF92F1-B8DF-6E0D-D9C8-9965CFDB3900}"/>
                      </a:ext>
                    </a:extLst>
                  </p:cNvPr>
                  <p:cNvSpPr/>
                  <p:nvPr/>
                </p:nvSpPr>
                <p:spPr>
                  <a:xfrm>
                    <a:off x="4864816" y="351264"/>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13" name="円/楕円 12">
                    <a:extLst>
                      <a:ext uri="{FF2B5EF4-FFF2-40B4-BE49-F238E27FC236}">
                        <a16:creationId xmlns:a16="http://schemas.microsoft.com/office/drawing/2014/main" id="{4FCFBD1A-03B5-8890-05B6-B325B92D6FED}"/>
                      </a:ext>
                    </a:extLst>
                  </p:cNvPr>
                  <p:cNvSpPr/>
                  <p:nvPr/>
                </p:nvSpPr>
                <p:spPr>
                  <a:xfrm>
                    <a:off x="5906456" y="351899"/>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grpSp>
          </p:grpSp>
          <p:sp>
            <p:nvSpPr>
              <p:cNvPr id="7" name="テキスト ボックス 6">
                <a:extLst>
                  <a:ext uri="{FF2B5EF4-FFF2-40B4-BE49-F238E27FC236}">
                    <a16:creationId xmlns:a16="http://schemas.microsoft.com/office/drawing/2014/main" id="{BBDD671D-FF0F-46A9-FA07-AB32D3E0A2FA}"/>
                  </a:ext>
                </a:extLst>
              </p:cNvPr>
              <p:cNvSpPr txBox="1"/>
              <p:nvPr/>
            </p:nvSpPr>
            <p:spPr>
              <a:xfrm>
                <a:off x="482593" y="6815606"/>
                <a:ext cx="5721785" cy="415498"/>
              </a:xfrm>
              <a:prstGeom prst="rect">
                <a:avLst/>
              </a:prstGeom>
              <a:noFill/>
            </p:spPr>
            <p:txBody>
              <a:bodyPr wrap="square" rtlCol="0">
                <a:spAutoFit/>
              </a:bodyPr>
              <a:lstStyle/>
              <a:p>
                <a:r>
                  <a:rPr lang="ja-JP" altLang="en-US" sz="1050">
                    <a:solidFill>
                      <a:srgbClr val="FF0000"/>
                    </a:solidFill>
                  </a:rPr>
                  <a:t>本質的に人当たりが良く常識人。対人的には野心もありチャンスに強い。潜在意識には頭脳明晰で強い信念を持ち、その傾向は強い。</a:t>
                </a:r>
              </a:p>
            </p:txBody>
          </p:sp>
        </p:grpSp>
      </p:grpSp>
      <p:grpSp>
        <p:nvGrpSpPr>
          <p:cNvPr id="38" name="グループ化 37">
            <a:extLst>
              <a:ext uri="{FF2B5EF4-FFF2-40B4-BE49-F238E27FC236}">
                <a16:creationId xmlns:a16="http://schemas.microsoft.com/office/drawing/2014/main" id="{A067B064-11A0-1E8F-F8EC-5C3B9A2F02D9}"/>
              </a:ext>
            </a:extLst>
          </p:cNvPr>
          <p:cNvGrpSpPr/>
          <p:nvPr/>
        </p:nvGrpSpPr>
        <p:grpSpPr>
          <a:xfrm>
            <a:off x="632992" y="687067"/>
            <a:ext cx="6055469" cy="1938322"/>
            <a:chOff x="632992" y="687067"/>
            <a:chExt cx="6055469" cy="1938322"/>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6" name="グループ化 15">
              <a:extLst>
                <a:ext uri="{FF2B5EF4-FFF2-40B4-BE49-F238E27FC236}">
                  <a16:creationId xmlns:a16="http://schemas.microsoft.com/office/drawing/2014/main" id="{60E4FD55-61F1-164D-6A1B-2387DBEBBA73}"/>
                </a:ext>
              </a:extLst>
            </p:cNvPr>
            <p:cNvGrpSpPr/>
            <p:nvPr/>
          </p:nvGrpSpPr>
          <p:grpSpPr>
            <a:xfrm>
              <a:off x="632992" y="988685"/>
              <a:ext cx="5721785" cy="1636704"/>
              <a:chOff x="547595" y="3632800"/>
              <a:chExt cx="5721785" cy="1636704"/>
            </a:xfrm>
          </p:grpSpPr>
          <p:grpSp>
            <p:nvGrpSpPr>
              <p:cNvPr id="17" name="グループ化 16">
                <a:extLst>
                  <a:ext uri="{FF2B5EF4-FFF2-40B4-BE49-F238E27FC236}">
                    <a16:creationId xmlns:a16="http://schemas.microsoft.com/office/drawing/2014/main" id="{49523125-BFEB-4549-2ADB-01A3FF863055}"/>
                  </a:ext>
                </a:extLst>
              </p:cNvPr>
              <p:cNvGrpSpPr/>
              <p:nvPr/>
            </p:nvGrpSpPr>
            <p:grpSpPr>
              <a:xfrm>
                <a:off x="547595" y="3632800"/>
                <a:ext cx="5586991" cy="1200329"/>
                <a:chOff x="654077" y="1397550"/>
                <a:chExt cx="5586991" cy="1200329"/>
              </a:xfrm>
            </p:grpSpPr>
            <p:grpSp>
              <p:nvGrpSpPr>
                <p:cNvPr id="19" name="グループ化 18">
                  <a:extLst>
                    <a:ext uri="{FF2B5EF4-FFF2-40B4-BE49-F238E27FC236}">
                      <a16:creationId xmlns:a16="http://schemas.microsoft.com/office/drawing/2014/main" id="{BAEA2591-AE13-0414-37E2-13A66BBAF66B}"/>
                    </a:ext>
                  </a:extLst>
                </p:cNvPr>
                <p:cNvGrpSpPr/>
                <p:nvPr/>
              </p:nvGrpSpPr>
              <p:grpSpPr>
                <a:xfrm>
                  <a:off x="654077" y="1397550"/>
                  <a:ext cx="5586991" cy="1200329"/>
                  <a:chOff x="431654" y="1422539"/>
                  <a:chExt cx="5870940" cy="1200329"/>
                </a:xfrm>
              </p:grpSpPr>
              <p:sp>
                <p:nvSpPr>
                  <p:cNvPr id="25" name="テキスト ボックス 24">
                    <a:extLst>
                      <a:ext uri="{FF2B5EF4-FFF2-40B4-BE49-F238E27FC236}">
                        <a16:creationId xmlns:a16="http://schemas.microsoft.com/office/drawing/2014/main" id="{68408562-B8E5-0B61-133B-A5D61EB5DE7B}"/>
                      </a:ext>
                    </a:extLst>
                  </p:cNvPr>
                  <p:cNvSpPr txBox="1"/>
                  <p:nvPr/>
                </p:nvSpPr>
                <p:spPr>
                  <a:xfrm>
                    <a:off x="431654" y="1422539"/>
                    <a:ext cx="3173553" cy="1200329"/>
                  </a:xfrm>
                  <a:prstGeom prst="rect">
                    <a:avLst/>
                  </a:prstGeom>
                  <a:noFill/>
                </p:spPr>
                <p:txBody>
                  <a:bodyPr wrap="square" rtlCol="0">
                    <a:spAutoFit/>
                  </a:bodyPr>
                  <a:lstStyle/>
                  <a:p>
                    <a:r>
                      <a:rPr lang="ja-JP" altLang="en-US" sz="1200"/>
                      <a:t>◯　</a:t>
                    </a:r>
                    <a:r>
                      <a:rPr lang="en-US" altLang="ja-JP" sz="1200" dirty="0"/>
                      <a:t> 1</a:t>
                    </a:r>
                    <a:r>
                      <a:rPr lang="ja-JP" altLang="en-US" sz="1200"/>
                      <a:t>　△　</a:t>
                    </a:r>
                    <a:r>
                      <a:rPr lang="en-US" altLang="ja-JP" sz="1200" dirty="0"/>
                      <a:t>3</a:t>
                    </a:r>
                    <a:r>
                      <a:rPr lang="ja-JP" altLang="en-US" sz="1200"/>
                      <a:t>・</a:t>
                    </a:r>
                    <a:r>
                      <a:rPr lang="en-US" altLang="ja-JP" sz="1200" dirty="0"/>
                      <a:t>9</a:t>
                    </a:r>
                    <a:r>
                      <a:rPr lang="ja-JP" altLang="en-US" sz="1200"/>
                      <a:t>　</a:t>
                    </a:r>
                    <a:endParaRPr kumimoji="1" lang="en-US" altLang="ja-JP" sz="1200" dirty="0"/>
                  </a:p>
                  <a:p>
                    <a:endParaRPr lang="en-US" altLang="ja-JP" sz="1200" dirty="0"/>
                  </a:p>
                  <a:p>
                    <a:r>
                      <a:rPr lang="ja-JP" altLang="en-US" sz="1200"/>
                      <a:t>本命星：四緑木星（人気・体裁）</a:t>
                    </a:r>
                    <a:endParaRPr kumimoji="1" lang="en-US" altLang="ja-JP" sz="1200" dirty="0"/>
                  </a:p>
                  <a:p>
                    <a:r>
                      <a:rPr lang="ja-JP" altLang="en-US" sz="1200"/>
                      <a:t>月命星：七赤金星（快楽・合理）</a:t>
                    </a:r>
                    <a:endParaRPr lang="en-US" altLang="ja-JP" sz="1200" dirty="0"/>
                  </a:p>
                  <a:p>
                    <a:r>
                      <a:rPr lang="ja-JP" altLang="en-US" sz="1200"/>
                      <a:t>潜在意識：一白水星（人情・アイデア）</a:t>
                    </a:r>
                    <a:endParaRPr kumimoji="1" lang="en-US" altLang="ja-JP" sz="1200" dirty="0"/>
                  </a:p>
                  <a:p>
                    <a:r>
                      <a:rPr lang="ja-JP" altLang="en-US" sz="1200"/>
                      <a:t>流れ：八白土星（チャンス・変化）</a:t>
                    </a:r>
                    <a:endParaRPr lang="en-US" altLang="ja-JP" sz="1200" dirty="0"/>
                  </a:p>
                </p:txBody>
              </p:sp>
              <p:sp>
                <p:nvSpPr>
                  <p:cNvPr id="26" name="テキスト ボックス 25">
                    <a:extLst>
                      <a:ext uri="{FF2B5EF4-FFF2-40B4-BE49-F238E27FC236}">
                        <a16:creationId xmlns:a16="http://schemas.microsoft.com/office/drawing/2014/main" id="{4DFDB377-E233-06B3-E99D-94DD8DFE381A}"/>
                      </a:ext>
                    </a:extLst>
                  </p:cNvPr>
                  <p:cNvSpPr txBox="1"/>
                  <p:nvPr/>
                </p:nvSpPr>
                <p:spPr>
                  <a:xfrm>
                    <a:off x="3881501" y="1436969"/>
                    <a:ext cx="2421093" cy="523220"/>
                  </a:xfrm>
                  <a:prstGeom prst="rect">
                    <a:avLst/>
                  </a:prstGeom>
                  <a:noFill/>
                </p:spPr>
                <p:txBody>
                  <a:bodyPr wrap="square" rtlCol="0">
                    <a:spAutoFit/>
                  </a:bodyPr>
                  <a:lstStyle/>
                  <a:p>
                    <a:r>
                      <a:rPr lang="en-US" altLang="ja-JP" sz="2800" b="1" dirty="0"/>
                      <a:t>4</a:t>
                    </a:r>
                    <a:r>
                      <a:rPr kumimoji="1" lang="ja-JP" altLang="en-US" sz="2800" b="1"/>
                      <a:t> </a:t>
                    </a:r>
                    <a:r>
                      <a:rPr lang="en-US" altLang="ja-JP" sz="2800" b="1" dirty="0"/>
                      <a:t>-</a:t>
                    </a:r>
                    <a:r>
                      <a:rPr kumimoji="1" lang="ja-JP" altLang="en-US" sz="2800" b="1"/>
                      <a:t> </a:t>
                    </a:r>
                    <a:r>
                      <a:rPr kumimoji="1" lang="en-US" altLang="ja-JP" sz="2800" b="1" dirty="0"/>
                      <a:t>7</a:t>
                    </a:r>
                    <a:r>
                      <a:rPr kumimoji="1" lang="ja-JP" altLang="en-US" sz="2800" b="1"/>
                      <a:t> </a:t>
                    </a:r>
                    <a:r>
                      <a:rPr lang="en-US" altLang="ja-JP" sz="2800" b="1" dirty="0"/>
                      <a:t>-</a:t>
                    </a:r>
                    <a:r>
                      <a:rPr kumimoji="1" lang="ja-JP" altLang="en-US" sz="2800" b="1"/>
                      <a:t> </a:t>
                    </a:r>
                    <a:r>
                      <a:rPr kumimoji="1" lang="en-US" altLang="ja-JP" sz="2800" b="1" dirty="0"/>
                      <a:t>1 - </a:t>
                    </a:r>
                    <a:r>
                      <a:rPr lang="en-US" altLang="ja-JP" sz="2800" b="1" dirty="0"/>
                      <a:t>8</a:t>
                    </a:r>
                    <a:endParaRPr kumimoji="1" lang="ja-JP" altLang="en-US" sz="2800" b="1"/>
                  </a:p>
                </p:txBody>
              </p:sp>
            </p:grpSp>
            <p:grpSp>
              <p:nvGrpSpPr>
                <p:cNvPr id="20" name="グループ化 19">
                  <a:extLst>
                    <a:ext uri="{FF2B5EF4-FFF2-40B4-BE49-F238E27FC236}">
                      <a16:creationId xmlns:a16="http://schemas.microsoft.com/office/drawing/2014/main" id="{7EA5BB10-06E7-DC69-E083-EF4E8A4CD962}"/>
                    </a:ext>
                  </a:extLst>
                </p:cNvPr>
                <p:cNvGrpSpPr/>
                <p:nvPr/>
              </p:nvGrpSpPr>
              <p:grpSpPr>
                <a:xfrm>
                  <a:off x="4010330" y="1894980"/>
                  <a:ext cx="1953665" cy="386973"/>
                  <a:chOff x="4336870" y="363330"/>
                  <a:chExt cx="1953665" cy="386973"/>
                </a:xfrm>
              </p:grpSpPr>
              <p:sp>
                <p:nvSpPr>
                  <p:cNvPr id="21" name="円/楕円 20">
                    <a:extLst>
                      <a:ext uri="{FF2B5EF4-FFF2-40B4-BE49-F238E27FC236}">
                        <a16:creationId xmlns:a16="http://schemas.microsoft.com/office/drawing/2014/main" id="{AEEE6458-C99C-ABA3-D01C-9B56C8BFDE05}"/>
                      </a:ext>
                    </a:extLst>
                  </p:cNvPr>
                  <p:cNvSpPr/>
                  <p:nvPr/>
                </p:nvSpPr>
                <p:spPr>
                  <a:xfrm>
                    <a:off x="5398567" y="363330"/>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水</a:t>
                    </a:r>
                    <a:endParaRPr kumimoji="1" lang="ja-JP" altLang="en-US">
                      <a:solidFill>
                        <a:schemeClr val="tx1"/>
                      </a:solidFill>
                    </a:endParaRPr>
                  </a:p>
                </p:txBody>
              </p:sp>
              <p:sp>
                <p:nvSpPr>
                  <p:cNvPr id="22" name="円/楕円 21">
                    <a:extLst>
                      <a:ext uri="{FF2B5EF4-FFF2-40B4-BE49-F238E27FC236}">
                        <a16:creationId xmlns:a16="http://schemas.microsoft.com/office/drawing/2014/main" id="{622D2C20-98CD-0E7B-94E0-58E1F7B1079B}"/>
                      </a:ext>
                    </a:extLst>
                  </p:cNvPr>
                  <p:cNvSpPr/>
                  <p:nvPr/>
                </p:nvSpPr>
                <p:spPr>
                  <a:xfrm>
                    <a:off x="4336870" y="369303"/>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23" name="円/楕円 22">
                    <a:extLst>
                      <a:ext uri="{FF2B5EF4-FFF2-40B4-BE49-F238E27FC236}">
                        <a16:creationId xmlns:a16="http://schemas.microsoft.com/office/drawing/2014/main" id="{7118BE2D-1786-5B5B-6CA1-76E72B57CDC1}"/>
                      </a:ext>
                    </a:extLst>
                  </p:cNvPr>
                  <p:cNvSpPr/>
                  <p:nvPr/>
                </p:nvSpPr>
                <p:spPr>
                  <a:xfrm>
                    <a:off x="4871766" y="363330"/>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24" name="円/楕円 23">
                    <a:extLst>
                      <a:ext uri="{FF2B5EF4-FFF2-40B4-BE49-F238E27FC236}">
                        <a16:creationId xmlns:a16="http://schemas.microsoft.com/office/drawing/2014/main" id="{B7E4E372-F446-198E-2C0B-FAE77779052E}"/>
                      </a:ext>
                    </a:extLst>
                  </p:cNvPr>
                  <p:cNvSpPr/>
                  <p:nvPr/>
                </p:nvSpPr>
                <p:spPr>
                  <a:xfrm>
                    <a:off x="5913406" y="36396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grpSp>
          </p:grpSp>
          <p:sp>
            <p:nvSpPr>
              <p:cNvPr id="18" name="テキスト ボックス 17">
                <a:extLst>
                  <a:ext uri="{FF2B5EF4-FFF2-40B4-BE49-F238E27FC236}">
                    <a16:creationId xmlns:a16="http://schemas.microsoft.com/office/drawing/2014/main" id="{99C4D6F5-1389-C84D-0C54-02FC1818099F}"/>
                  </a:ext>
                </a:extLst>
              </p:cNvPr>
              <p:cNvSpPr txBox="1"/>
              <p:nvPr/>
            </p:nvSpPr>
            <p:spPr>
              <a:xfrm>
                <a:off x="547595" y="4854006"/>
                <a:ext cx="5721785" cy="415498"/>
              </a:xfrm>
              <a:prstGeom prst="rect">
                <a:avLst/>
              </a:prstGeom>
              <a:noFill/>
            </p:spPr>
            <p:txBody>
              <a:bodyPr wrap="square" rtlCol="0">
                <a:spAutoFit/>
              </a:bodyPr>
              <a:lstStyle/>
              <a:p>
                <a:r>
                  <a:rPr lang="ja-JP" altLang="en-US" sz="1050">
                    <a:solidFill>
                      <a:srgbClr val="FF0000"/>
                    </a:solidFill>
                  </a:rPr>
                  <a:t>本質的に人当たりが良く常識人。対人的には金運に恵まれドライな気質を持つ。潜在意識には人情に厚く、人に優しい面がある。野心もありチャンスに強い。</a:t>
                </a:r>
              </a:p>
            </p:txBody>
          </p:sp>
        </p:grpSp>
      </p:grpSp>
      <p:grpSp>
        <p:nvGrpSpPr>
          <p:cNvPr id="40" name="グループ化 39">
            <a:extLst>
              <a:ext uri="{FF2B5EF4-FFF2-40B4-BE49-F238E27FC236}">
                <a16:creationId xmlns:a16="http://schemas.microsoft.com/office/drawing/2014/main" id="{B7F3FEB5-D934-1C29-BFE4-9BFD19DE9BE4}"/>
              </a:ext>
            </a:extLst>
          </p:cNvPr>
          <p:cNvGrpSpPr/>
          <p:nvPr/>
        </p:nvGrpSpPr>
        <p:grpSpPr>
          <a:xfrm>
            <a:off x="632992" y="6930303"/>
            <a:ext cx="6055469" cy="1932337"/>
            <a:chOff x="632992" y="6930303"/>
            <a:chExt cx="6055469" cy="1932337"/>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7" name="グループ化 26">
              <a:extLst>
                <a:ext uri="{FF2B5EF4-FFF2-40B4-BE49-F238E27FC236}">
                  <a16:creationId xmlns:a16="http://schemas.microsoft.com/office/drawing/2014/main" id="{64EC7ACD-161D-CD4E-C77C-C95AABE47453}"/>
                </a:ext>
              </a:extLst>
            </p:cNvPr>
            <p:cNvGrpSpPr/>
            <p:nvPr/>
          </p:nvGrpSpPr>
          <p:grpSpPr>
            <a:xfrm>
              <a:off x="632992" y="7269896"/>
              <a:ext cx="5721785" cy="1592744"/>
              <a:chOff x="507075" y="7723400"/>
              <a:chExt cx="5721785" cy="1592744"/>
            </a:xfrm>
          </p:grpSpPr>
          <p:grpSp>
            <p:nvGrpSpPr>
              <p:cNvPr id="28" name="グループ化 27">
                <a:extLst>
                  <a:ext uri="{FF2B5EF4-FFF2-40B4-BE49-F238E27FC236}">
                    <a16:creationId xmlns:a16="http://schemas.microsoft.com/office/drawing/2014/main" id="{1CE938E1-D6EE-4FB1-7DDB-EA8D707ED94B}"/>
                  </a:ext>
                </a:extLst>
              </p:cNvPr>
              <p:cNvGrpSpPr/>
              <p:nvPr/>
            </p:nvGrpSpPr>
            <p:grpSpPr>
              <a:xfrm>
                <a:off x="507076" y="7723400"/>
                <a:ext cx="5573985" cy="1384995"/>
                <a:chOff x="654076" y="1397550"/>
                <a:chExt cx="5573985" cy="1384995"/>
              </a:xfrm>
            </p:grpSpPr>
            <p:grpSp>
              <p:nvGrpSpPr>
                <p:cNvPr id="30" name="グループ化 29">
                  <a:extLst>
                    <a:ext uri="{FF2B5EF4-FFF2-40B4-BE49-F238E27FC236}">
                      <a16:creationId xmlns:a16="http://schemas.microsoft.com/office/drawing/2014/main" id="{41D8F9D2-5DB8-C130-39A7-620AACA69977}"/>
                    </a:ext>
                  </a:extLst>
                </p:cNvPr>
                <p:cNvGrpSpPr/>
                <p:nvPr/>
              </p:nvGrpSpPr>
              <p:grpSpPr>
                <a:xfrm>
                  <a:off x="654076" y="1397550"/>
                  <a:ext cx="5573985" cy="1384995"/>
                  <a:chOff x="431653" y="1422539"/>
                  <a:chExt cx="5857273" cy="1384995"/>
                </a:xfrm>
              </p:grpSpPr>
              <p:sp>
                <p:nvSpPr>
                  <p:cNvPr id="36" name="テキスト ボックス 35">
                    <a:extLst>
                      <a:ext uri="{FF2B5EF4-FFF2-40B4-BE49-F238E27FC236}">
                        <a16:creationId xmlns:a16="http://schemas.microsoft.com/office/drawing/2014/main" id="{B92735D0-1450-462D-2672-6CF32B69375E}"/>
                      </a:ext>
                    </a:extLst>
                  </p:cNvPr>
                  <p:cNvSpPr txBox="1"/>
                  <p:nvPr/>
                </p:nvSpPr>
                <p:spPr>
                  <a:xfrm>
                    <a:off x="431653" y="1422539"/>
                    <a:ext cx="3399974" cy="1384995"/>
                  </a:xfrm>
                  <a:prstGeom prst="rect">
                    <a:avLst/>
                  </a:prstGeom>
                  <a:noFill/>
                </p:spPr>
                <p:txBody>
                  <a:bodyPr wrap="square" rtlCol="0">
                    <a:spAutoFit/>
                  </a:bodyPr>
                  <a:lstStyle/>
                  <a:p>
                    <a:r>
                      <a:rPr lang="ja-JP" altLang="en-US" sz="1200"/>
                      <a:t>◯　</a:t>
                    </a:r>
                    <a:r>
                      <a:rPr lang="en-US" altLang="ja-JP" sz="1200" dirty="0"/>
                      <a:t> 3</a:t>
                    </a:r>
                    <a:r>
                      <a:rPr lang="ja-JP" altLang="en-US" sz="1200"/>
                      <a:t>　△　</a:t>
                    </a:r>
                    <a:r>
                      <a:rPr lang="en-US" altLang="ja-JP" sz="1200" dirty="0"/>
                      <a:t>1</a:t>
                    </a:r>
                    <a:r>
                      <a:rPr lang="ja-JP" altLang="en-US" sz="1200"/>
                      <a:t>　</a:t>
                    </a:r>
                    <a:endParaRPr lang="en-US" altLang="ja-JP" sz="1200" dirty="0"/>
                  </a:p>
                  <a:p>
                    <a:endParaRPr lang="en-US" altLang="ja-JP" sz="1200" dirty="0"/>
                  </a:p>
                  <a:p>
                    <a:r>
                      <a:rPr lang="ja-JP" altLang="en-US" sz="1200"/>
                      <a:t>本命星：四緑木星（人気・体裁）</a:t>
                    </a:r>
                    <a:endParaRPr lang="en-US" altLang="ja-JP" sz="1200" dirty="0"/>
                  </a:p>
                  <a:p>
                    <a:r>
                      <a:rPr lang="ja-JP" altLang="en-US" sz="1200"/>
                      <a:t>月命星：九紫火星（頭脳・カリスマ）</a:t>
                    </a:r>
                    <a:endParaRPr lang="en-US" altLang="ja-JP" sz="1200" dirty="0"/>
                  </a:p>
                  <a:p>
                    <a:r>
                      <a:rPr lang="ja-JP" altLang="en-US" sz="1200"/>
                      <a:t>潜在意識：八白土星（チャンス・変化）</a:t>
                    </a:r>
                    <a:endParaRPr kumimoji="1" lang="en-US" altLang="ja-JP" sz="1200" dirty="0"/>
                  </a:p>
                  <a:p>
                    <a:r>
                      <a:rPr lang="ja-JP" altLang="en-US" sz="1200"/>
                      <a:t>流れ：一白水星（人情・アイデア）</a:t>
                    </a:r>
                    <a:endParaRPr lang="en-US" altLang="ja-JP" sz="1200" dirty="0"/>
                  </a:p>
                  <a:p>
                    <a:endParaRPr lang="en-US" altLang="ja-JP" sz="1200" dirty="0"/>
                  </a:p>
                </p:txBody>
              </p:sp>
              <p:sp>
                <p:nvSpPr>
                  <p:cNvPr id="37" name="テキスト ボックス 36">
                    <a:extLst>
                      <a:ext uri="{FF2B5EF4-FFF2-40B4-BE49-F238E27FC236}">
                        <a16:creationId xmlns:a16="http://schemas.microsoft.com/office/drawing/2014/main" id="{5DF2D285-A7A9-E033-9BD6-DB1096453885}"/>
                      </a:ext>
                    </a:extLst>
                  </p:cNvPr>
                  <p:cNvSpPr txBox="1"/>
                  <p:nvPr/>
                </p:nvSpPr>
                <p:spPr>
                  <a:xfrm>
                    <a:off x="3867833" y="1422539"/>
                    <a:ext cx="2421093" cy="523220"/>
                  </a:xfrm>
                  <a:prstGeom prst="rect">
                    <a:avLst/>
                  </a:prstGeom>
                  <a:noFill/>
                </p:spPr>
                <p:txBody>
                  <a:bodyPr wrap="square" rtlCol="0">
                    <a:spAutoFit/>
                  </a:bodyPr>
                  <a:lstStyle/>
                  <a:p>
                    <a:r>
                      <a:rPr lang="en-US" altLang="ja-JP" sz="2800" b="1" dirty="0"/>
                      <a:t>4</a:t>
                    </a:r>
                    <a:r>
                      <a:rPr kumimoji="1" lang="ja-JP" altLang="en-US" sz="2800" b="1"/>
                      <a:t> </a:t>
                    </a:r>
                    <a:r>
                      <a:rPr lang="en-US" altLang="ja-JP" sz="2800" b="1" dirty="0"/>
                      <a:t>-</a:t>
                    </a:r>
                    <a:r>
                      <a:rPr kumimoji="1" lang="ja-JP" altLang="en-US" sz="2800" b="1"/>
                      <a:t> </a:t>
                    </a:r>
                    <a:r>
                      <a:rPr kumimoji="1" lang="en-US" altLang="ja-JP" sz="2800" b="1" dirty="0"/>
                      <a:t>9</a:t>
                    </a:r>
                    <a:r>
                      <a:rPr kumimoji="1" lang="ja-JP" altLang="en-US" sz="2800" b="1"/>
                      <a:t> </a:t>
                    </a:r>
                    <a:r>
                      <a:rPr lang="en-US" altLang="ja-JP" sz="2800" b="1" dirty="0"/>
                      <a:t>-</a:t>
                    </a:r>
                    <a:r>
                      <a:rPr kumimoji="1" lang="ja-JP" altLang="en-US" sz="2800" b="1"/>
                      <a:t> </a:t>
                    </a:r>
                    <a:r>
                      <a:rPr kumimoji="1" lang="en-US" altLang="ja-JP" sz="2800" b="1" dirty="0"/>
                      <a:t>8 - </a:t>
                    </a:r>
                    <a:r>
                      <a:rPr lang="en-US" altLang="ja-JP" sz="2800" b="1" dirty="0"/>
                      <a:t>1</a:t>
                    </a:r>
                    <a:endParaRPr kumimoji="1" lang="ja-JP" altLang="en-US" sz="2800" b="1"/>
                  </a:p>
                </p:txBody>
              </p:sp>
            </p:grpSp>
            <p:grpSp>
              <p:nvGrpSpPr>
                <p:cNvPr id="31" name="グループ化 30">
                  <a:extLst>
                    <a:ext uri="{FF2B5EF4-FFF2-40B4-BE49-F238E27FC236}">
                      <a16:creationId xmlns:a16="http://schemas.microsoft.com/office/drawing/2014/main" id="{5634F803-ED94-B7A8-25F1-178836AFFBE6}"/>
                    </a:ext>
                  </a:extLst>
                </p:cNvPr>
                <p:cNvGrpSpPr/>
                <p:nvPr/>
              </p:nvGrpSpPr>
              <p:grpSpPr>
                <a:xfrm>
                  <a:off x="4001067" y="1867715"/>
                  <a:ext cx="1953665" cy="386973"/>
                  <a:chOff x="4288241" y="387981"/>
                  <a:chExt cx="1953665" cy="386973"/>
                </a:xfrm>
              </p:grpSpPr>
              <p:sp>
                <p:nvSpPr>
                  <p:cNvPr id="32" name="円/楕円 31">
                    <a:extLst>
                      <a:ext uri="{FF2B5EF4-FFF2-40B4-BE49-F238E27FC236}">
                        <a16:creationId xmlns:a16="http://schemas.microsoft.com/office/drawing/2014/main" id="{74B5930D-AA78-C225-8919-6615EF35C75D}"/>
                      </a:ext>
                    </a:extLst>
                  </p:cNvPr>
                  <p:cNvSpPr/>
                  <p:nvPr/>
                </p:nvSpPr>
                <p:spPr>
                  <a:xfrm>
                    <a:off x="5349938" y="38798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33" name="円/楕円 32">
                    <a:extLst>
                      <a:ext uri="{FF2B5EF4-FFF2-40B4-BE49-F238E27FC236}">
                        <a16:creationId xmlns:a16="http://schemas.microsoft.com/office/drawing/2014/main" id="{2BC768E9-32E8-B0FF-3445-80FB1E30B7B9}"/>
                      </a:ext>
                    </a:extLst>
                  </p:cNvPr>
                  <p:cNvSpPr/>
                  <p:nvPr/>
                </p:nvSpPr>
                <p:spPr>
                  <a:xfrm>
                    <a:off x="4288241" y="393954"/>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34" name="円/楕円 33">
                    <a:extLst>
                      <a:ext uri="{FF2B5EF4-FFF2-40B4-BE49-F238E27FC236}">
                        <a16:creationId xmlns:a16="http://schemas.microsoft.com/office/drawing/2014/main" id="{096064C0-B91D-E573-8876-61F0F7A4733E}"/>
                      </a:ext>
                    </a:extLst>
                  </p:cNvPr>
                  <p:cNvSpPr/>
                  <p:nvPr/>
                </p:nvSpPr>
                <p:spPr>
                  <a:xfrm>
                    <a:off x="4823137" y="387981"/>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35" name="円/楕円 34">
                    <a:extLst>
                      <a:ext uri="{FF2B5EF4-FFF2-40B4-BE49-F238E27FC236}">
                        <a16:creationId xmlns:a16="http://schemas.microsoft.com/office/drawing/2014/main" id="{24EB6F13-E75E-965D-9D02-3F037C04FEFE}"/>
                      </a:ext>
                    </a:extLst>
                  </p:cNvPr>
                  <p:cNvSpPr/>
                  <p:nvPr/>
                </p:nvSpPr>
                <p:spPr>
                  <a:xfrm>
                    <a:off x="5864777" y="38861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水</a:t>
                    </a:r>
                    <a:endParaRPr kumimoji="1" lang="ja-JP" altLang="en-US">
                      <a:solidFill>
                        <a:schemeClr val="tx1"/>
                      </a:solidFill>
                    </a:endParaRPr>
                  </a:p>
                </p:txBody>
              </p:sp>
            </p:grpSp>
          </p:grpSp>
          <p:sp>
            <p:nvSpPr>
              <p:cNvPr id="29" name="テキスト ボックス 28">
                <a:extLst>
                  <a:ext uri="{FF2B5EF4-FFF2-40B4-BE49-F238E27FC236}">
                    <a16:creationId xmlns:a16="http://schemas.microsoft.com/office/drawing/2014/main" id="{66A8CF86-F7E9-861F-7F9E-BADBB8178F1D}"/>
                  </a:ext>
                </a:extLst>
              </p:cNvPr>
              <p:cNvSpPr txBox="1"/>
              <p:nvPr/>
            </p:nvSpPr>
            <p:spPr>
              <a:xfrm>
                <a:off x="507075" y="8900646"/>
                <a:ext cx="5721785" cy="415498"/>
              </a:xfrm>
              <a:prstGeom prst="rect">
                <a:avLst/>
              </a:prstGeom>
              <a:noFill/>
            </p:spPr>
            <p:txBody>
              <a:bodyPr wrap="square" rtlCol="0">
                <a:spAutoFit/>
              </a:bodyPr>
              <a:lstStyle/>
              <a:p>
                <a:r>
                  <a:rPr lang="ja-JP" altLang="en-US" sz="1050">
                    <a:solidFill>
                      <a:srgbClr val="FF0000"/>
                    </a:solidFill>
                  </a:rPr>
                  <a:t>本質的に人当たりが良く常識人。対人的には頭脳明晰で強い信念を持つ。潜在意識には野心を持ちチャンスに強い面がある。人情に厚く人に優しい。悩みやすい。</a:t>
                </a:r>
              </a:p>
            </p:txBody>
          </p:sp>
        </p:grpSp>
      </p:grpSp>
    </p:spTree>
    <p:extLst>
      <p:ext uri="{BB962C8B-B14F-4D97-AF65-F5344CB8AC3E}">
        <p14:creationId xmlns:p14="http://schemas.microsoft.com/office/powerpoint/2010/main" val="3968460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グループ化 39">
            <a:extLst>
              <a:ext uri="{FF2B5EF4-FFF2-40B4-BE49-F238E27FC236}">
                <a16:creationId xmlns:a16="http://schemas.microsoft.com/office/drawing/2014/main" id="{7A95F8C5-73E7-63E4-414E-D3C30C80F99B}"/>
              </a:ext>
            </a:extLst>
          </p:cNvPr>
          <p:cNvGrpSpPr/>
          <p:nvPr/>
        </p:nvGrpSpPr>
        <p:grpSpPr>
          <a:xfrm>
            <a:off x="610362" y="6930303"/>
            <a:ext cx="6078099" cy="1988859"/>
            <a:chOff x="610362" y="6930303"/>
            <a:chExt cx="6078099" cy="1988859"/>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9D3CB349-4F3B-B6F7-4A9D-0CA6821FAF16}"/>
                </a:ext>
              </a:extLst>
            </p:cNvPr>
            <p:cNvGrpSpPr/>
            <p:nvPr/>
          </p:nvGrpSpPr>
          <p:grpSpPr>
            <a:xfrm>
              <a:off x="610362" y="7303335"/>
              <a:ext cx="5721785" cy="1615827"/>
              <a:chOff x="596980" y="7902610"/>
              <a:chExt cx="5721785" cy="1615827"/>
            </a:xfrm>
          </p:grpSpPr>
          <p:grpSp>
            <p:nvGrpSpPr>
              <p:cNvPr id="3" name="グループ化 2">
                <a:extLst>
                  <a:ext uri="{FF2B5EF4-FFF2-40B4-BE49-F238E27FC236}">
                    <a16:creationId xmlns:a16="http://schemas.microsoft.com/office/drawing/2014/main" id="{AEF55CC5-374B-0CE0-4CAB-63BADA21501A}"/>
                  </a:ext>
                </a:extLst>
              </p:cNvPr>
              <p:cNvGrpSpPr/>
              <p:nvPr/>
            </p:nvGrpSpPr>
            <p:grpSpPr>
              <a:xfrm>
                <a:off x="597560" y="7902610"/>
                <a:ext cx="5671039" cy="1200329"/>
                <a:chOff x="654077" y="1397550"/>
                <a:chExt cx="5671039" cy="1200329"/>
              </a:xfrm>
            </p:grpSpPr>
            <p:grpSp>
              <p:nvGrpSpPr>
                <p:cNvPr id="8" name="グループ化 7">
                  <a:extLst>
                    <a:ext uri="{FF2B5EF4-FFF2-40B4-BE49-F238E27FC236}">
                      <a16:creationId xmlns:a16="http://schemas.microsoft.com/office/drawing/2014/main" id="{59B26D2E-BAA1-54F4-1740-BF0D907329E6}"/>
                    </a:ext>
                  </a:extLst>
                </p:cNvPr>
                <p:cNvGrpSpPr/>
                <p:nvPr/>
              </p:nvGrpSpPr>
              <p:grpSpPr>
                <a:xfrm>
                  <a:off x="654077" y="1397550"/>
                  <a:ext cx="5671039" cy="1200329"/>
                  <a:chOff x="431654" y="1422539"/>
                  <a:chExt cx="5959260" cy="1200329"/>
                </a:xfrm>
              </p:grpSpPr>
              <p:sp>
                <p:nvSpPr>
                  <p:cNvPr id="14" name="テキスト ボックス 13">
                    <a:extLst>
                      <a:ext uri="{FF2B5EF4-FFF2-40B4-BE49-F238E27FC236}">
                        <a16:creationId xmlns:a16="http://schemas.microsoft.com/office/drawing/2014/main" id="{B881445E-F679-833D-2FCB-099C5D53B71E}"/>
                      </a:ext>
                    </a:extLst>
                  </p:cNvPr>
                  <p:cNvSpPr txBox="1"/>
                  <p:nvPr/>
                </p:nvSpPr>
                <p:spPr>
                  <a:xfrm>
                    <a:off x="431654" y="1422539"/>
                    <a:ext cx="3005684"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2</a:t>
                    </a:r>
                    <a:r>
                      <a:rPr lang="ja-JP" altLang="en-US" sz="1200"/>
                      <a:t>・</a:t>
                    </a:r>
                    <a:r>
                      <a:rPr lang="en-US" altLang="ja-JP" sz="1200" dirty="0"/>
                      <a:t>6</a:t>
                    </a:r>
                    <a:r>
                      <a:rPr lang="ja-JP" altLang="en-US" sz="1200"/>
                      <a:t>・</a:t>
                    </a:r>
                    <a:r>
                      <a:rPr lang="en-US" altLang="ja-JP" sz="1200" dirty="0"/>
                      <a:t>7</a:t>
                    </a:r>
                    <a:r>
                      <a:rPr lang="ja-JP" altLang="en-US" sz="1200"/>
                      <a:t>・</a:t>
                    </a:r>
                    <a:r>
                      <a:rPr lang="en-US" altLang="ja-JP" sz="1200" dirty="0"/>
                      <a:t>8</a:t>
                    </a:r>
                    <a:r>
                      <a:rPr lang="ja-JP" altLang="en-US" sz="1200"/>
                      <a:t>　</a:t>
                    </a:r>
                    <a:endParaRPr kumimoji="1" lang="en-US" altLang="ja-JP" sz="1200" dirty="0"/>
                  </a:p>
                  <a:p>
                    <a:endParaRPr lang="en-US" altLang="ja-JP" sz="1200" dirty="0"/>
                  </a:p>
                  <a:p>
                    <a:r>
                      <a:rPr lang="ja-JP" altLang="en-US" sz="1200"/>
                      <a:t>本命星：五黄土星（支配・リーダー）</a:t>
                    </a:r>
                    <a:endParaRPr kumimoji="1" lang="en-US" altLang="ja-JP" sz="1200" dirty="0"/>
                  </a:p>
                  <a:p>
                    <a:r>
                      <a:rPr lang="ja-JP" altLang="en-US" sz="1200"/>
                      <a:t>月命星：三碧木星（健康・明るさ）</a:t>
                    </a:r>
                    <a:endParaRPr lang="en-US" altLang="ja-JP" sz="1200" dirty="0"/>
                  </a:p>
                  <a:p>
                    <a:r>
                      <a:rPr lang="ja-JP" altLang="en-US" sz="1200"/>
                      <a:t>潜在意識：七赤金星（快楽・合理） </a:t>
                    </a:r>
                    <a:endParaRPr kumimoji="1" lang="en-US" altLang="ja-JP" sz="1200" dirty="0"/>
                  </a:p>
                  <a:p>
                    <a:r>
                      <a:rPr lang="ja-JP" altLang="en-US" sz="1200"/>
                      <a:t>流れ：三碧木星（健康・明るさ）</a:t>
                    </a:r>
                    <a:endParaRPr lang="en-US" altLang="ja-JP" sz="1200" dirty="0"/>
                  </a:p>
                </p:txBody>
              </p:sp>
              <p:sp>
                <p:nvSpPr>
                  <p:cNvPr id="15" name="テキスト ボックス 14">
                    <a:extLst>
                      <a:ext uri="{FF2B5EF4-FFF2-40B4-BE49-F238E27FC236}">
                        <a16:creationId xmlns:a16="http://schemas.microsoft.com/office/drawing/2014/main" id="{8AEE448B-9F3F-153A-E344-A88AC25F10F6}"/>
                      </a:ext>
                    </a:extLst>
                  </p:cNvPr>
                  <p:cNvSpPr txBox="1"/>
                  <p:nvPr/>
                </p:nvSpPr>
                <p:spPr>
                  <a:xfrm>
                    <a:off x="3969821" y="1428631"/>
                    <a:ext cx="2421093" cy="523220"/>
                  </a:xfrm>
                  <a:prstGeom prst="rect">
                    <a:avLst/>
                  </a:prstGeom>
                  <a:noFill/>
                </p:spPr>
                <p:txBody>
                  <a:bodyPr wrap="square" rtlCol="0">
                    <a:spAutoFit/>
                  </a:bodyPr>
                  <a:lstStyle/>
                  <a:p>
                    <a:r>
                      <a:rPr kumimoji="1" lang="en-US" altLang="ja-JP" sz="2800" b="1" dirty="0"/>
                      <a:t>5</a:t>
                    </a:r>
                    <a:r>
                      <a:rPr kumimoji="1" lang="ja-JP" altLang="en-US" sz="2800" b="1"/>
                      <a:t> </a:t>
                    </a:r>
                    <a:r>
                      <a:rPr lang="en-US" altLang="ja-JP" sz="2800" b="1" dirty="0"/>
                      <a:t>-</a:t>
                    </a:r>
                    <a:r>
                      <a:rPr kumimoji="1" lang="ja-JP" altLang="en-US" sz="2800" b="1"/>
                      <a:t> </a:t>
                    </a:r>
                    <a:r>
                      <a:rPr kumimoji="1" lang="en-US" altLang="ja-JP" sz="2800" b="1" dirty="0"/>
                      <a:t>3</a:t>
                    </a:r>
                    <a:r>
                      <a:rPr kumimoji="1" lang="ja-JP" altLang="en-US" sz="2800" b="1"/>
                      <a:t> </a:t>
                    </a:r>
                    <a:r>
                      <a:rPr lang="en-US" altLang="ja-JP" sz="2800" b="1" dirty="0"/>
                      <a:t>-</a:t>
                    </a:r>
                    <a:r>
                      <a:rPr kumimoji="1" lang="ja-JP" altLang="en-US" sz="2800" b="1"/>
                      <a:t> </a:t>
                    </a:r>
                    <a:r>
                      <a:rPr kumimoji="1" lang="en-US" altLang="ja-JP" sz="2800" b="1" dirty="0"/>
                      <a:t>7 - 3</a:t>
                    </a:r>
                    <a:endParaRPr kumimoji="1" lang="ja-JP" altLang="en-US" sz="2800" b="1"/>
                  </a:p>
                </p:txBody>
              </p:sp>
            </p:grpSp>
            <p:grpSp>
              <p:nvGrpSpPr>
                <p:cNvPr id="9" name="グループ化 8">
                  <a:extLst>
                    <a:ext uri="{FF2B5EF4-FFF2-40B4-BE49-F238E27FC236}">
                      <a16:creationId xmlns:a16="http://schemas.microsoft.com/office/drawing/2014/main" id="{76ACAD72-671D-99E5-CE4D-1FB08E9B28E1}"/>
                    </a:ext>
                  </a:extLst>
                </p:cNvPr>
                <p:cNvGrpSpPr/>
                <p:nvPr/>
              </p:nvGrpSpPr>
              <p:grpSpPr>
                <a:xfrm>
                  <a:off x="4059367" y="1907709"/>
                  <a:ext cx="1953665" cy="386973"/>
                  <a:chOff x="4398264" y="342751"/>
                  <a:chExt cx="1953665" cy="386973"/>
                </a:xfrm>
              </p:grpSpPr>
              <p:sp>
                <p:nvSpPr>
                  <p:cNvPr id="10" name="円/楕円 9">
                    <a:extLst>
                      <a:ext uri="{FF2B5EF4-FFF2-40B4-BE49-F238E27FC236}">
                        <a16:creationId xmlns:a16="http://schemas.microsoft.com/office/drawing/2014/main" id="{6C48F9CC-9DCB-77E3-CBAE-D80757B13734}"/>
                      </a:ext>
                    </a:extLst>
                  </p:cNvPr>
                  <p:cNvSpPr/>
                  <p:nvPr/>
                </p:nvSpPr>
                <p:spPr>
                  <a:xfrm>
                    <a:off x="5459961" y="34275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11" name="円/楕円 10">
                    <a:extLst>
                      <a:ext uri="{FF2B5EF4-FFF2-40B4-BE49-F238E27FC236}">
                        <a16:creationId xmlns:a16="http://schemas.microsoft.com/office/drawing/2014/main" id="{3B086EDE-0BB3-C789-AE7B-2E390C97DF68}"/>
                      </a:ext>
                    </a:extLst>
                  </p:cNvPr>
                  <p:cNvSpPr/>
                  <p:nvPr/>
                </p:nvSpPr>
                <p:spPr>
                  <a:xfrm>
                    <a:off x="4398264" y="348724"/>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12" name="円/楕円 11">
                    <a:extLst>
                      <a:ext uri="{FF2B5EF4-FFF2-40B4-BE49-F238E27FC236}">
                        <a16:creationId xmlns:a16="http://schemas.microsoft.com/office/drawing/2014/main" id="{BB71507D-FE0B-4030-A0F1-74B8BEBC1FA8}"/>
                      </a:ext>
                    </a:extLst>
                  </p:cNvPr>
                  <p:cNvSpPr/>
                  <p:nvPr/>
                </p:nvSpPr>
                <p:spPr>
                  <a:xfrm>
                    <a:off x="4933160" y="34275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13" name="円/楕円 12">
                    <a:extLst>
                      <a:ext uri="{FF2B5EF4-FFF2-40B4-BE49-F238E27FC236}">
                        <a16:creationId xmlns:a16="http://schemas.microsoft.com/office/drawing/2014/main" id="{BE01AB9F-4E68-3290-9727-2666C9CC7D5F}"/>
                      </a:ext>
                    </a:extLst>
                  </p:cNvPr>
                  <p:cNvSpPr/>
                  <p:nvPr/>
                </p:nvSpPr>
                <p:spPr>
                  <a:xfrm>
                    <a:off x="5974800" y="34338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7" name="テキスト ボックス 6">
                <a:extLst>
                  <a:ext uri="{FF2B5EF4-FFF2-40B4-BE49-F238E27FC236}">
                    <a16:creationId xmlns:a16="http://schemas.microsoft.com/office/drawing/2014/main" id="{CC33ABC5-579D-0351-D54B-EA3F569251CE}"/>
                  </a:ext>
                </a:extLst>
              </p:cNvPr>
              <p:cNvSpPr txBox="1"/>
              <p:nvPr/>
            </p:nvSpPr>
            <p:spPr>
              <a:xfrm>
                <a:off x="596980" y="9102939"/>
                <a:ext cx="5721785" cy="415498"/>
              </a:xfrm>
              <a:prstGeom prst="rect">
                <a:avLst/>
              </a:prstGeom>
              <a:noFill/>
            </p:spPr>
            <p:txBody>
              <a:bodyPr wrap="square" rtlCol="0">
                <a:spAutoFit/>
              </a:bodyPr>
              <a:lstStyle/>
              <a:p>
                <a:r>
                  <a:rPr lang="ja-JP" altLang="en-US" sz="1050">
                    <a:solidFill>
                      <a:srgbClr val="FF0000"/>
                    </a:solidFill>
                  </a:rPr>
                  <a:t>本質的に強いリーダーシップを持ち自分流。対人的には明るく前向きでこの傾向は強い。長男的に実家を支える役目を持つ。潜在意識には金運に恵まれドライな気質を持つ。</a:t>
                </a:r>
              </a:p>
            </p:txBody>
          </p:sp>
        </p:grpSp>
      </p:grpSp>
      <p:grpSp>
        <p:nvGrpSpPr>
          <p:cNvPr id="39" name="グループ化 38">
            <a:extLst>
              <a:ext uri="{FF2B5EF4-FFF2-40B4-BE49-F238E27FC236}">
                <a16:creationId xmlns:a16="http://schemas.microsoft.com/office/drawing/2014/main" id="{DD4C93A9-40CC-8714-2F80-6D8DADADF304}"/>
              </a:ext>
            </a:extLst>
          </p:cNvPr>
          <p:cNvGrpSpPr/>
          <p:nvPr/>
        </p:nvGrpSpPr>
        <p:grpSpPr>
          <a:xfrm>
            <a:off x="610942" y="3808685"/>
            <a:ext cx="6077519" cy="1931290"/>
            <a:chOff x="610942" y="3808685"/>
            <a:chExt cx="6077519" cy="1931290"/>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6" name="グループ化 15">
              <a:extLst>
                <a:ext uri="{FF2B5EF4-FFF2-40B4-BE49-F238E27FC236}">
                  <a16:creationId xmlns:a16="http://schemas.microsoft.com/office/drawing/2014/main" id="{740E937A-8210-6494-9BAD-81834DE407FF}"/>
                </a:ext>
              </a:extLst>
            </p:cNvPr>
            <p:cNvGrpSpPr/>
            <p:nvPr/>
          </p:nvGrpSpPr>
          <p:grpSpPr>
            <a:xfrm>
              <a:off x="610942" y="4084656"/>
              <a:ext cx="5721785" cy="1655319"/>
              <a:chOff x="677009" y="5969812"/>
              <a:chExt cx="5721785" cy="1655319"/>
            </a:xfrm>
          </p:grpSpPr>
          <p:grpSp>
            <p:nvGrpSpPr>
              <p:cNvPr id="17" name="グループ化 16">
                <a:extLst>
                  <a:ext uri="{FF2B5EF4-FFF2-40B4-BE49-F238E27FC236}">
                    <a16:creationId xmlns:a16="http://schemas.microsoft.com/office/drawing/2014/main" id="{DF34066E-DBC2-7CA1-7809-C44B73D9710E}"/>
                  </a:ext>
                </a:extLst>
              </p:cNvPr>
              <p:cNvGrpSpPr/>
              <p:nvPr/>
            </p:nvGrpSpPr>
            <p:grpSpPr>
              <a:xfrm>
                <a:off x="681818" y="5969812"/>
                <a:ext cx="5632792" cy="1200668"/>
                <a:chOff x="654077" y="1397211"/>
                <a:chExt cx="5632792" cy="1200668"/>
              </a:xfrm>
            </p:grpSpPr>
            <p:grpSp>
              <p:nvGrpSpPr>
                <p:cNvPr id="19" name="グループ化 18">
                  <a:extLst>
                    <a:ext uri="{FF2B5EF4-FFF2-40B4-BE49-F238E27FC236}">
                      <a16:creationId xmlns:a16="http://schemas.microsoft.com/office/drawing/2014/main" id="{4F627AB9-B558-91EC-DC4E-A4773A929237}"/>
                    </a:ext>
                  </a:extLst>
                </p:cNvPr>
                <p:cNvGrpSpPr/>
                <p:nvPr/>
              </p:nvGrpSpPr>
              <p:grpSpPr>
                <a:xfrm>
                  <a:off x="654077" y="1397211"/>
                  <a:ext cx="5632792" cy="1200668"/>
                  <a:chOff x="431654" y="1422200"/>
                  <a:chExt cx="5919069" cy="1200668"/>
                </a:xfrm>
              </p:grpSpPr>
              <p:sp>
                <p:nvSpPr>
                  <p:cNvPr id="25" name="テキスト ボックス 24">
                    <a:extLst>
                      <a:ext uri="{FF2B5EF4-FFF2-40B4-BE49-F238E27FC236}">
                        <a16:creationId xmlns:a16="http://schemas.microsoft.com/office/drawing/2014/main" id="{169A6CD9-9669-F539-8B6F-FDA6314D5180}"/>
                      </a:ext>
                    </a:extLst>
                  </p:cNvPr>
                  <p:cNvSpPr txBox="1"/>
                  <p:nvPr/>
                </p:nvSpPr>
                <p:spPr>
                  <a:xfrm>
                    <a:off x="431654" y="1422539"/>
                    <a:ext cx="3200131" cy="1200329"/>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7</a:t>
                    </a:r>
                    <a:r>
                      <a:rPr lang="ja-JP" altLang="en-US" sz="1200"/>
                      <a:t>・</a:t>
                    </a:r>
                    <a:r>
                      <a:rPr lang="en-US" altLang="ja-JP" sz="1200" dirty="0"/>
                      <a:t>8</a:t>
                    </a:r>
                    <a:r>
                      <a:rPr lang="ja-JP" altLang="en-US" sz="1200"/>
                      <a:t>・</a:t>
                    </a:r>
                    <a:r>
                      <a:rPr lang="en-US" altLang="ja-JP" sz="1200" dirty="0"/>
                      <a:t>9</a:t>
                    </a:r>
                    <a:r>
                      <a:rPr lang="ja-JP" altLang="en-US" sz="1200"/>
                      <a:t>　</a:t>
                    </a:r>
                    <a:endParaRPr lang="en-US" altLang="ja-JP" sz="1200" dirty="0"/>
                  </a:p>
                  <a:p>
                    <a:r>
                      <a:rPr kumimoji="1" lang="ja-JP" altLang="en-US" sz="1200"/>
                      <a:t>　</a:t>
                    </a:r>
                    <a:endParaRPr lang="en-US" altLang="ja-JP" sz="1200" dirty="0"/>
                  </a:p>
                  <a:p>
                    <a:r>
                      <a:rPr lang="ja-JP" altLang="en-US" sz="1200"/>
                      <a:t>本命星：五黄土星（支配・リーダー）</a:t>
                    </a:r>
                    <a:endParaRPr lang="en-US" altLang="ja-JP" sz="1200" dirty="0"/>
                  </a:p>
                  <a:p>
                    <a:r>
                      <a:rPr lang="ja-JP" altLang="en-US" sz="1200"/>
                      <a:t>月命星：二黒土星（家庭・地道）</a:t>
                    </a:r>
                    <a:endParaRPr lang="en-US" altLang="ja-JP" sz="1200" dirty="0"/>
                  </a:p>
                  <a:p>
                    <a:r>
                      <a:rPr lang="ja-JP" altLang="en-US" sz="1200"/>
                      <a:t>潜在意識：八白土星（チャンス・変化）</a:t>
                    </a:r>
                    <a:endParaRPr kumimoji="1" lang="en-US" altLang="ja-JP" sz="1200" dirty="0"/>
                  </a:p>
                  <a:p>
                    <a:r>
                      <a:rPr lang="ja-JP" altLang="en-US" sz="1200"/>
                      <a:t>流れ：二黒土星（家庭・地道）</a:t>
                    </a:r>
                    <a:endParaRPr lang="en-US" altLang="ja-JP" sz="1200" dirty="0"/>
                  </a:p>
                </p:txBody>
              </p:sp>
              <p:sp>
                <p:nvSpPr>
                  <p:cNvPr id="26" name="テキスト ボックス 25">
                    <a:extLst>
                      <a:ext uri="{FF2B5EF4-FFF2-40B4-BE49-F238E27FC236}">
                        <a16:creationId xmlns:a16="http://schemas.microsoft.com/office/drawing/2014/main" id="{F7F74722-7D89-1B0F-84D0-A1D40B7A565E}"/>
                      </a:ext>
                    </a:extLst>
                  </p:cNvPr>
                  <p:cNvSpPr txBox="1"/>
                  <p:nvPr/>
                </p:nvSpPr>
                <p:spPr>
                  <a:xfrm>
                    <a:off x="3929630" y="1422200"/>
                    <a:ext cx="2421093" cy="523220"/>
                  </a:xfrm>
                  <a:prstGeom prst="rect">
                    <a:avLst/>
                  </a:prstGeom>
                  <a:noFill/>
                </p:spPr>
                <p:txBody>
                  <a:bodyPr wrap="square" rtlCol="0">
                    <a:spAutoFit/>
                  </a:bodyPr>
                  <a:lstStyle/>
                  <a:p>
                    <a:r>
                      <a:rPr kumimoji="1" lang="en-US" altLang="ja-JP" sz="2800" b="1" dirty="0"/>
                      <a:t>5</a:t>
                    </a:r>
                    <a:r>
                      <a:rPr kumimoji="1" lang="ja-JP" altLang="en-US" sz="2800" b="1"/>
                      <a:t> </a:t>
                    </a:r>
                    <a:r>
                      <a:rPr lang="en-US" altLang="ja-JP" sz="2800" b="1" dirty="0"/>
                      <a:t>-</a:t>
                    </a:r>
                    <a:r>
                      <a:rPr kumimoji="1" lang="ja-JP" altLang="en-US" sz="2800" b="1"/>
                      <a:t> </a:t>
                    </a:r>
                    <a:r>
                      <a:rPr lang="en-US" altLang="ja-JP" sz="2800" b="1" dirty="0"/>
                      <a:t>2</a:t>
                    </a:r>
                    <a:r>
                      <a:rPr kumimoji="1" lang="ja-JP" altLang="en-US" sz="2800" b="1"/>
                      <a:t> </a:t>
                    </a:r>
                    <a:r>
                      <a:rPr lang="en-US" altLang="ja-JP" sz="2800" b="1" dirty="0"/>
                      <a:t>-</a:t>
                    </a:r>
                    <a:r>
                      <a:rPr kumimoji="1" lang="ja-JP" altLang="en-US" sz="2800" b="1"/>
                      <a:t> </a:t>
                    </a:r>
                    <a:r>
                      <a:rPr lang="en-US" altLang="ja-JP" sz="2800" b="1" dirty="0"/>
                      <a:t>8</a:t>
                    </a:r>
                    <a:r>
                      <a:rPr kumimoji="1" lang="en-US" altLang="ja-JP" sz="2800" b="1" dirty="0"/>
                      <a:t> - </a:t>
                    </a:r>
                    <a:r>
                      <a:rPr lang="en-US" altLang="ja-JP" sz="2800" b="1" dirty="0"/>
                      <a:t>2</a:t>
                    </a:r>
                    <a:endParaRPr kumimoji="1" lang="ja-JP" altLang="en-US" sz="2800" b="1"/>
                  </a:p>
                </p:txBody>
              </p:sp>
            </p:grpSp>
            <p:grpSp>
              <p:nvGrpSpPr>
                <p:cNvPr id="20" name="グループ化 19">
                  <a:extLst>
                    <a:ext uri="{FF2B5EF4-FFF2-40B4-BE49-F238E27FC236}">
                      <a16:creationId xmlns:a16="http://schemas.microsoft.com/office/drawing/2014/main" id="{D66E07A1-8647-CAF2-AD70-52F19A6B696E}"/>
                    </a:ext>
                  </a:extLst>
                </p:cNvPr>
                <p:cNvGrpSpPr/>
                <p:nvPr/>
              </p:nvGrpSpPr>
              <p:grpSpPr>
                <a:xfrm>
                  <a:off x="4016311" y="1883255"/>
                  <a:ext cx="1953665" cy="386973"/>
                  <a:chOff x="4303485" y="334419"/>
                  <a:chExt cx="1953665" cy="386973"/>
                </a:xfrm>
              </p:grpSpPr>
              <p:sp>
                <p:nvSpPr>
                  <p:cNvPr id="21" name="円/楕円 20">
                    <a:extLst>
                      <a:ext uri="{FF2B5EF4-FFF2-40B4-BE49-F238E27FC236}">
                        <a16:creationId xmlns:a16="http://schemas.microsoft.com/office/drawing/2014/main" id="{C2D3ED8A-41FE-F63D-B8DD-C4FA848D378A}"/>
                      </a:ext>
                    </a:extLst>
                  </p:cNvPr>
                  <p:cNvSpPr/>
                  <p:nvPr/>
                </p:nvSpPr>
                <p:spPr>
                  <a:xfrm>
                    <a:off x="5365182" y="33441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22" name="円/楕円 21">
                    <a:extLst>
                      <a:ext uri="{FF2B5EF4-FFF2-40B4-BE49-F238E27FC236}">
                        <a16:creationId xmlns:a16="http://schemas.microsoft.com/office/drawing/2014/main" id="{6F4BC432-29BF-D164-364E-C5D93610AD50}"/>
                      </a:ext>
                    </a:extLst>
                  </p:cNvPr>
                  <p:cNvSpPr/>
                  <p:nvPr/>
                </p:nvSpPr>
                <p:spPr>
                  <a:xfrm>
                    <a:off x="4303485" y="340392"/>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23" name="円/楕円 22">
                    <a:extLst>
                      <a:ext uri="{FF2B5EF4-FFF2-40B4-BE49-F238E27FC236}">
                        <a16:creationId xmlns:a16="http://schemas.microsoft.com/office/drawing/2014/main" id="{5F181F48-62F2-FA46-DB67-CD136DF3AA0B}"/>
                      </a:ext>
                    </a:extLst>
                  </p:cNvPr>
                  <p:cNvSpPr/>
                  <p:nvPr/>
                </p:nvSpPr>
                <p:spPr>
                  <a:xfrm>
                    <a:off x="4838381" y="33441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24" name="円/楕円 23">
                    <a:extLst>
                      <a:ext uri="{FF2B5EF4-FFF2-40B4-BE49-F238E27FC236}">
                        <a16:creationId xmlns:a16="http://schemas.microsoft.com/office/drawing/2014/main" id="{779B8349-340A-7D43-9406-F640D0F69F30}"/>
                      </a:ext>
                    </a:extLst>
                  </p:cNvPr>
                  <p:cNvSpPr/>
                  <p:nvPr/>
                </p:nvSpPr>
                <p:spPr>
                  <a:xfrm>
                    <a:off x="5880021" y="335054"/>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
            <p:nvSpPr>
              <p:cNvPr id="18" name="テキスト ボックス 17">
                <a:extLst>
                  <a:ext uri="{FF2B5EF4-FFF2-40B4-BE49-F238E27FC236}">
                    <a16:creationId xmlns:a16="http://schemas.microsoft.com/office/drawing/2014/main" id="{201612F0-5CD7-BE4D-C12B-E462F6E30F9F}"/>
                  </a:ext>
                </a:extLst>
              </p:cNvPr>
              <p:cNvSpPr txBox="1"/>
              <p:nvPr/>
            </p:nvSpPr>
            <p:spPr>
              <a:xfrm>
                <a:off x="677009" y="7209633"/>
                <a:ext cx="5721785" cy="415498"/>
              </a:xfrm>
              <a:prstGeom prst="rect">
                <a:avLst/>
              </a:prstGeom>
              <a:noFill/>
            </p:spPr>
            <p:txBody>
              <a:bodyPr wrap="square" rtlCol="0">
                <a:spAutoFit/>
              </a:bodyPr>
              <a:lstStyle/>
              <a:p>
                <a:r>
                  <a:rPr lang="ja-JP" altLang="en-US" sz="1050">
                    <a:solidFill>
                      <a:srgbClr val="FF0000"/>
                    </a:solidFill>
                  </a:rPr>
                  <a:t>本質的に強いリーダーシップを持ち自分流。対人的には家庭的で堅実でこの傾向は強い。潜在意識には野心が強くチャンスに強い面がある。</a:t>
                </a:r>
              </a:p>
            </p:txBody>
          </p:sp>
        </p:grpSp>
      </p:grpSp>
      <p:grpSp>
        <p:nvGrpSpPr>
          <p:cNvPr id="38" name="グループ化 37">
            <a:extLst>
              <a:ext uri="{FF2B5EF4-FFF2-40B4-BE49-F238E27FC236}">
                <a16:creationId xmlns:a16="http://schemas.microsoft.com/office/drawing/2014/main" id="{B08A1B6E-924F-2DF9-A65C-84D2A3C41D2D}"/>
              </a:ext>
            </a:extLst>
          </p:cNvPr>
          <p:cNvGrpSpPr/>
          <p:nvPr/>
        </p:nvGrpSpPr>
        <p:grpSpPr>
          <a:xfrm>
            <a:off x="680052" y="687067"/>
            <a:ext cx="6008409" cy="1910248"/>
            <a:chOff x="680052" y="687067"/>
            <a:chExt cx="6008409" cy="1910248"/>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7" name="グループ化 26">
              <a:extLst>
                <a:ext uri="{FF2B5EF4-FFF2-40B4-BE49-F238E27FC236}">
                  <a16:creationId xmlns:a16="http://schemas.microsoft.com/office/drawing/2014/main" id="{3E834313-929F-6901-C25C-FB6A74A81790}"/>
                </a:ext>
              </a:extLst>
            </p:cNvPr>
            <p:cNvGrpSpPr/>
            <p:nvPr/>
          </p:nvGrpSpPr>
          <p:grpSpPr>
            <a:xfrm>
              <a:off x="680052" y="944525"/>
              <a:ext cx="5721785" cy="1652790"/>
              <a:chOff x="691321" y="3998365"/>
              <a:chExt cx="5721785" cy="1652790"/>
            </a:xfrm>
          </p:grpSpPr>
          <p:grpSp>
            <p:nvGrpSpPr>
              <p:cNvPr id="28" name="グループ化 27">
                <a:extLst>
                  <a:ext uri="{FF2B5EF4-FFF2-40B4-BE49-F238E27FC236}">
                    <a16:creationId xmlns:a16="http://schemas.microsoft.com/office/drawing/2014/main" id="{465F14BF-4384-00B0-220B-07092448182C}"/>
                  </a:ext>
                </a:extLst>
              </p:cNvPr>
              <p:cNvGrpSpPr/>
              <p:nvPr/>
            </p:nvGrpSpPr>
            <p:grpSpPr>
              <a:xfrm>
                <a:off x="691321" y="3998365"/>
                <a:ext cx="5666987" cy="1212349"/>
                <a:chOff x="654077" y="1385530"/>
                <a:chExt cx="5666987" cy="1212349"/>
              </a:xfrm>
            </p:grpSpPr>
            <p:grpSp>
              <p:nvGrpSpPr>
                <p:cNvPr id="30" name="グループ化 29">
                  <a:extLst>
                    <a:ext uri="{FF2B5EF4-FFF2-40B4-BE49-F238E27FC236}">
                      <a16:creationId xmlns:a16="http://schemas.microsoft.com/office/drawing/2014/main" id="{EC865412-FF6C-80C2-76D2-B50A17AA741B}"/>
                    </a:ext>
                  </a:extLst>
                </p:cNvPr>
                <p:cNvGrpSpPr/>
                <p:nvPr/>
              </p:nvGrpSpPr>
              <p:grpSpPr>
                <a:xfrm>
                  <a:off x="654077" y="1385530"/>
                  <a:ext cx="5666987" cy="1212349"/>
                  <a:chOff x="431654" y="1410519"/>
                  <a:chExt cx="5955002" cy="1212349"/>
                </a:xfrm>
              </p:grpSpPr>
              <p:sp>
                <p:nvSpPr>
                  <p:cNvPr id="36" name="テキスト ボックス 35">
                    <a:extLst>
                      <a:ext uri="{FF2B5EF4-FFF2-40B4-BE49-F238E27FC236}">
                        <a16:creationId xmlns:a16="http://schemas.microsoft.com/office/drawing/2014/main" id="{16C89AFD-948D-CE06-75D5-4B41B76709BB}"/>
                      </a:ext>
                    </a:extLst>
                  </p:cNvPr>
                  <p:cNvSpPr txBox="1"/>
                  <p:nvPr/>
                </p:nvSpPr>
                <p:spPr>
                  <a:xfrm>
                    <a:off x="431654" y="1422539"/>
                    <a:ext cx="3200131" cy="1200329"/>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7</a:t>
                    </a:r>
                    <a:r>
                      <a:rPr lang="ja-JP" altLang="en-US" sz="1200"/>
                      <a:t>　△　</a:t>
                    </a:r>
                    <a:r>
                      <a:rPr lang="en-US" altLang="ja-JP" sz="1200" dirty="0"/>
                      <a:t>9</a:t>
                    </a:r>
                    <a:r>
                      <a:rPr lang="ja-JP" altLang="en-US" sz="1200"/>
                      <a:t>・</a:t>
                    </a:r>
                    <a:r>
                      <a:rPr lang="en-US" altLang="ja-JP" sz="1200" dirty="0"/>
                      <a:t>2</a:t>
                    </a:r>
                    <a:r>
                      <a:rPr lang="ja-JP" altLang="en-US" sz="1200"/>
                      <a:t>・</a:t>
                    </a:r>
                    <a:r>
                      <a:rPr lang="en-US" altLang="ja-JP" sz="1200" dirty="0"/>
                      <a:t>8</a:t>
                    </a:r>
                    <a:r>
                      <a:rPr lang="ja-JP" altLang="en-US" sz="1200"/>
                      <a:t>　</a:t>
                    </a:r>
                    <a:endParaRPr kumimoji="1" lang="en-US" altLang="ja-JP" sz="1200" dirty="0"/>
                  </a:p>
                  <a:p>
                    <a:endParaRPr lang="en-US" altLang="ja-JP" sz="1200" dirty="0"/>
                  </a:p>
                  <a:p>
                    <a:r>
                      <a:rPr lang="ja-JP" altLang="en-US" sz="1200"/>
                      <a:t>本命星：五黄土星（支配・リーダー）</a:t>
                    </a:r>
                    <a:endParaRPr kumimoji="1" lang="en-US" altLang="ja-JP" sz="1200" dirty="0"/>
                  </a:p>
                  <a:p>
                    <a:r>
                      <a:rPr lang="ja-JP" altLang="en-US" sz="1200"/>
                      <a:t>月命星：一白水星（人情・アイデア）</a:t>
                    </a:r>
                    <a:endParaRPr lang="en-US" altLang="ja-JP" sz="1200" dirty="0"/>
                  </a:p>
                  <a:p>
                    <a:r>
                      <a:rPr lang="ja-JP" altLang="en-US" sz="1200"/>
                      <a:t>潜在意識：九紫火星（頭脳・カリスマ）</a:t>
                    </a:r>
                    <a:endParaRPr kumimoji="1" lang="en-US" altLang="ja-JP" sz="1200" dirty="0"/>
                  </a:p>
                  <a:p>
                    <a:r>
                      <a:rPr lang="ja-JP" altLang="en-US" sz="1200"/>
                      <a:t>流れ：一白水星（人情・アイデア）</a:t>
                    </a:r>
                    <a:endParaRPr lang="en-US" altLang="ja-JP" sz="1200" dirty="0"/>
                  </a:p>
                </p:txBody>
              </p:sp>
              <p:sp>
                <p:nvSpPr>
                  <p:cNvPr id="37" name="テキスト ボックス 36">
                    <a:extLst>
                      <a:ext uri="{FF2B5EF4-FFF2-40B4-BE49-F238E27FC236}">
                        <a16:creationId xmlns:a16="http://schemas.microsoft.com/office/drawing/2014/main" id="{ECAF7CA4-8EA2-6FF5-ABA2-7EDA8948E1C5}"/>
                      </a:ext>
                    </a:extLst>
                  </p:cNvPr>
                  <p:cNvSpPr txBox="1"/>
                  <p:nvPr/>
                </p:nvSpPr>
                <p:spPr>
                  <a:xfrm>
                    <a:off x="3965563" y="1410519"/>
                    <a:ext cx="2421093" cy="523220"/>
                  </a:xfrm>
                  <a:prstGeom prst="rect">
                    <a:avLst/>
                  </a:prstGeom>
                  <a:noFill/>
                </p:spPr>
                <p:txBody>
                  <a:bodyPr wrap="square" rtlCol="0">
                    <a:spAutoFit/>
                  </a:bodyPr>
                  <a:lstStyle/>
                  <a:p>
                    <a:r>
                      <a:rPr kumimoji="1" lang="en-US" altLang="ja-JP" sz="2800" b="1" dirty="0"/>
                      <a:t>5</a:t>
                    </a:r>
                    <a:r>
                      <a:rPr kumimoji="1" lang="ja-JP" altLang="en-US" sz="2800" b="1"/>
                      <a:t> </a:t>
                    </a:r>
                    <a:r>
                      <a:rPr lang="en-US" altLang="ja-JP" sz="2800" b="1" dirty="0"/>
                      <a:t>-</a:t>
                    </a:r>
                    <a:r>
                      <a:rPr kumimoji="1" lang="ja-JP" altLang="en-US" sz="2800" b="1"/>
                      <a:t> </a:t>
                    </a:r>
                    <a:r>
                      <a:rPr kumimoji="1" lang="en-US" altLang="ja-JP" sz="2800" b="1" dirty="0"/>
                      <a:t>1</a:t>
                    </a:r>
                    <a:r>
                      <a:rPr kumimoji="1" lang="ja-JP" altLang="en-US" sz="2800" b="1"/>
                      <a:t> </a:t>
                    </a:r>
                    <a:r>
                      <a:rPr lang="en-US" altLang="ja-JP" sz="2800" b="1" dirty="0"/>
                      <a:t>-</a:t>
                    </a:r>
                    <a:r>
                      <a:rPr kumimoji="1" lang="ja-JP" altLang="en-US" sz="2800" b="1"/>
                      <a:t> </a:t>
                    </a:r>
                    <a:r>
                      <a:rPr kumimoji="1" lang="en-US" altLang="ja-JP" sz="2800" b="1" dirty="0"/>
                      <a:t>9 - 1</a:t>
                    </a:r>
                    <a:endParaRPr kumimoji="1" lang="ja-JP" altLang="en-US" sz="2800" b="1"/>
                  </a:p>
                </p:txBody>
              </p:sp>
            </p:grpSp>
            <p:grpSp>
              <p:nvGrpSpPr>
                <p:cNvPr id="31" name="グループ化 30">
                  <a:extLst>
                    <a:ext uri="{FF2B5EF4-FFF2-40B4-BE49-F238E27FC236}">
                      <a16:creationId xmlns:a16="http://schemas.microsoft.com/office/drawing/2014/main" id="{68AE4188-A789-32F5-D03B-A5968BEB7B64}"/>
                    </a:ext>
                  </a:extLst>
                </p:cNvPr>
                <p:cNvGrpSpPr/>
                <p:nvPr/>
              </p:nvGrpSpPr>
              <p:grpSpPr>
                <a:xfrm>
                  <a:off x="4016514" y="1848713"/>
                  <a:ext cx="1953665" cy="386973"/>
                  <a:chOff x="4355411" y="317063"/>
                  <a:chExt cx="1953665" cy="386973"/>
                </a:xfrm>
              </p:grpSpPr>
              <p:sp>
                <p:nvSpPr>
                  <p:cNvPr id="32" name="円/楕円 31">
                    <a:extLst>
                      <a:ext uri="{FF2B5EF4-FFF2-40B4-BE49-F238E27FC236}">
                        <a16:creationId xmlns:a16="http://schemas.microsoft.com/office/drawing/2014/main" id="{C26EEB66-52CF-D532-4183-2FA967BC72A7}"/>
                      </a:ext>
                    </a:extLst>
                  </p:cNvPr>
                  <p:cNvSpPr/>
                  <p:nvPr/>
                </p:nvSpPr>
                <p:spPr>
                  <a:xfrm>
                    <a:off x="5417108" y="317063"/>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33" name="円/楕円 32">
                    <a:extLst>
                      <a:ext uri="{FF2B5EF4-FFF2-40B4-BE49-F238E27FC236}">
                        <a16:creationId xmlns:a16="http://schemas.microsoft.com/office/drawing/2014/main" id="{27730F19-CF9D-37C3-7E69-E743C25F2546}"/>
                      </a:ext>
                    </a:extLst>
                  </p:cNvPr>
                  <p:cNvSpPr/>
                  <p:nvPr/>
                </p:nvSpPr>
                <p:spPr>
                  <a:xfrm>
                    <a:off x="4355411" y="3230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34" name="円/楕円 33">
                    <a:extLst>
                      <a:ext uri="{FF2B5EF4-FFF2-40B4-BE49-F238E27FC236}">
                        <a16:creationId xmlns:a16="http://schemas.microsoft.com/office/drawing/2014/main" id="{70B0A4FC-CDAB-6EFA-2A38-D85C2823A75B}"/>
                      </a:ext>
                    </a:extLst>
                  </p:cNvPr>
                  <p:cNvSpPr/>
                  <p:nvPr/>
                </p:nvSpPr>
                <p:spPr>
                  <a:xfrm>
                    <a:off x="4890307" y="317063"/>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水</a:t>
                    </a:r>
                    <a:endParaRPr kumimoji="1" lang="ja-JP" altLang="en-US">
                      <a:solidFill>
                        <a:schemeClr val="tx1"/>
                      </a:solidFill>
                    </a:endParaRPr>
                  </a:p>
                </p:txBody>
              </p:sp>
              <p:sp>
                <p:nvSpPr>
                  <p:cNvPr id="35" name="円/楕円 34">
                    <a:extLst>
                      <a:ext uri="{FF2B5EF4-FFF2-40B4-BE49-F238E27FC236}">
                        <a16:creationId xmlns:a16="http://schemas.microsoft.com/office/drawing/2014/main" id="{CD988BFF-B0EF-9A77-3B1D-7021C6C9E854}"/>
                      </a:ext>
                    </a:extLst>
                  </p:cNvPr>
                  <p:cNvSpPr/>
                  <p:nvPr/>
                </p:nvSpPr>
                <p:spPr>
                  <a:xfrm>
                    <a:off x="5931947" y="317698"/>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endParaRPr kumimoji="1" lang="en-US" altLang="ja-JP" dirty="0">
                      <a:solidFill>
                        <a:schemeClr val="tx1"/>
                      </a:solidFill>
                    </a:endParaRPr>
                  </a:p>
                </p:txBody>
              </p:sp>
            </p:grpSp>
          </p:grpSp>
          <p:sp>
            <p:nvSpPr>
              <p:cNvPr id="29" name="テキスト ボックス 28">
                <a:extLst>
                  <a:ext uri="{FF2B5EF4-FFF2-40B4-BE49-F238E27FC236}">
                    <a16:creationId xmlns:a16="http://schemas.microsoft.com/office/drawing/2014/main" id="{5D1FEFEC-94A3-8C53-8BAE-30B61E3C0516}"/>
                  </a:ext>
                </a:extLst>
              </p:cNvPr>
              <p:cNvSpPr txBox="1"/>
              <p:nvPr/>
            </p:nvSpPr>
            <p:spPr>
              <a:xfrm>
                <a:off x="691321" y="5235657"/>
                <a:ext cx="5721785" cy="415498"/>
              </a:xfrm>
              <a:prstGeom prst="rect">
                <a:avLst/>
              </a:prstGeom>
              <a:noFill/>
            </p:spPr>
            <p:txBody>
              <a:bodyPr wrap="square" rtlCol="0">
                <a:spAutoFit/>
              </a:bodyPr>
              <a:lstStyle/>
              <a:p>
                <a:r>
                  <a:rPr lang="ja-JP" altLang="en-US" sz="1050">
                    <a:solidFill>
                      <a:srgbClr val="FF0000"/>
                    </a:solidFill>
                  </a:rPr>
                  <a:t>本質的に強いリーダーシップを持ち自分流。対人的には人情に厚く人に優しくその傾向は強い。潜在意識には頭脳明晰で強い信念を持つ面がある。悩みやすい。</a:t>
                </a:r>
                <a:endParaRPr lang="en-US" altLang="ja-JP" sz="1050" dirty="0">
                  <a:solidFill>
                    <a:srgbClr val="FF0000"/>
                  </a:solidFill>
                </a:endParaRPr>
              </a:p>
            </p:txBody>
          </p:sp>
        </p:grpSp>
      </p:grpSp>
    </p:spTree>
    <p:extLst>
      <p:ext uri="{BB962C8B-B14F-4D97-AF65-F5344CB8AC3E}">
        <p14:creationId xmlns:p14="http://schemas.microsoft.com/office/powerpoint/2010/main" val="2181179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グループ化 15">
            <a:extLst>
              <a:ext uri="{FF2B5EF4-FFF2-40B4-BE49-F238E27FC236}">
                <a16:creationId xmlns:a16="http://schemas.microsoft.com/office/drawing/2014/main" id="{ADD64955-D5C9-ECA4-DEE4-725E63235944}"/>
              </a:ext>
            </a:extLst>
          </p:cNvPr>
          <p:cNvGrpSpPr/>
          <p:nvPr/>
        </p:nvGrpSpPr>
        <p:grpSpPr>
          <a:xfrm>
            <a:off x="646568" y="687067"/>
            <a:ext cx="6041893" cy="2208569"/>
            <a:chOff x="646568" y="687067"/>
            <a:chExt cx="6041893" cy="2208569"/>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39081110-4738-9DD1-B227-294664D258BD}"/>
                </a:ext>
              </a:extLst>
            </p:cNvPr>
            <p:cNvGrpSpPr/>
            <p:nvPr/>
          </p:nvGrpSpPr>
          <p:grpSpPr>
            <a:xfrm>
              <a:off x="646568" y="1002181"/>
              <a:ext cx="5772930" cy="1893455"/>
              <a:chOff x="580314" y="4041568"/>
              <a:chExt cx="5772930" cy="1893455"/>
            </a:xfrm>
          </p:grpSpPr>
          <p:grpSp>
            <p:nvGrpSpPr>
              <p:cNvPr id="3" name="グループ化 2">
                <a:extLst>
                  <a:ext uri="{FF2B5EF4-FFF2-40B4-BE49-F238E27FC236}">
                    <a16:creationId xmlns:a16="http://schemas.microsoft.com/office/drawing/2014/main" id="{A510155A-F351-69CD-6E8E-06D96C6CD35C}"/>
                  </a:ext>
                </a:extLst>
              </p:cNvPr>
              <p:cNvGrpSpPr/>
              <p:nvPr/>
            </p:nvGrpSpPr>
            <p:grpSpPr>
              <a:xfrm>
                <a:off x="580314" y="4041568"/>
                <a:ext cx="5666411" cy="1204446"/>
                <a:chOff x="654076" y="1393433"/>
                <a:chExt cx="5666411" cy="1204446"/>
              </a:xfrm>
            </p:grpSpPr>
            <p:grpSp>
              <p:nvGrpSpPr>
                <p:cNvPr id="8" name="グループ化 7">
                  <a:extLst>
                    <a:ext uri="{FF2B5EF4-FFF2-40B4-BE49-F238E27FC236}">
                      <a16:creationId xmlns:a16="http://schemas.microsoft.com/office/drawing/2014/main" id="{A70B4615-8A35-368F-A18A-219539FDF28D}"/>
                    </a:ext>
                  </a:extLst>
                </p:cNvPr>
                <p:cNvGrpSpPr/>
                <p:nvPr/>
              </p:nvGrpSpPr>
              <p:grpSpPr>
                <a:xfrm>
                  <a:off x="654076" y="1393433"/>
                  <a:ext cx="5666411" cy="1204446"/>
                  <a:chOff x="431653" y="1418422"/>
                  <a:chExt cx="5954396" cy="1204446"/>
                </a:xfrm>
              </p:grpSpPr>
              <p:sp>
                <p:nvSpPr>
                  <p:cNvPr id="14" name="テキスト ボックス 13">
                    <a:extLst>
                      <a:ext uri="{FF2B5EF4-FFF2-40B4-BE49-F238E27FC236}">
                        <a16:creationId xmlns:a16="http://schemas.microsoft.com/office/drawing/2014/main" id="{327EA849-93A2-FBDD-B064-78E0A0112595}"/>
                      </a:ext>
                    </a:extLst>
                  </p:cNvPr>
                  <p:cNvSpPr txBox="1"/>
                  <p:nvPr/>
                </p:nvSpPr>
                <p:spPr>
                  <a:xfrm>
                    <a:off x="431653" y="1422539"/>
                    <a:ext cx="3314354"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2</a:t>
                    </a:r>
                    <a:r>
                      <a:rPr lang="ja-JP" altLang="en-US" sz="1200"/>
                      <a:t>・</a:t>
                    </a:r>
                    <a:r>
                      <a:rPr lang="en-US" altLang="ja-JP" sz="1200" dirty="0"/>
                      <a:t>6</a:t>
                    </a:r>
                    <a:r>
                      <a:rPr lang="ja-JP" altLang="en-US" sz="1200"/>
                      <a:t>・</a:t>
                    </a:r>
                    <a:r>
                      <a:rPr lang="en-US" altLang="ja-JP" sz="1200" dirty="0"/>
                      <a:t>7</a:t>
                    </a:r>
                    <a:r>
                      <a:rPr lang="ja-JP" altLang="en-US" sz="1200"/>
                      <a:t>・</a:t>
                    </a:r>
                    <a:r>
                      <a:rPr lang="en-US" altLang="ja-JP" sz="1200" dirty="0"/>
                      <a:t>8</a:t>
                    </a:r>
                    <a:r>
                      <a:rPr lang="ja-JP" altLang="en-US" sz="1200"/>
                      <a:t>　</a:t>
                    </a:r>
                    <a:endParaRPr lang="en-US" altLang="ja-JP" sz="1200" dirty="0"/>
                  </a:p>
                  <a:p>
                    <a:r>
                      <a:rPr kumimoji="1" lang="ja-JP" altLang="en-US" sz="1200"/>
                      <a:t>　</a:t>
                    </a:r>
                    <a:endParaRPr lang="en-US" altLang="ja-JP" sz="1200" dirty="0"/>
                  </a:p>
                  <a:p>
                    <a:r>
                      <a:rPr lang="ja-JP" altLang="en-US" sz="1200"/>
                      <a:t>本命星：五黄土星（支配・リーダー）</a:t>
                    </a:r>
                    <a:endParaRPr kumimoji="1" lang="en-US" altLang="ja-JP" sz="1200" dirty="0"/>
                  </a:p>
                  <a:p>
                    <a:r>
                      <a:rPr lang="ja-JP" altLang="en-US" sz="1200"/>
                      <a:t>月命星：四緑木星（人気・体裁）</a:t>
                    </a:r>
                    <a:endParaRPr lang="en-US" altLang="ja-JP" sz="1200" dirty="0"/>
                  </a:p>
                  <a:p>
                    <a:r>
                      <a:rPr lang="ja-JP" altLang="en-US" sz="1200"/>
                      <a:t>潜在意識：六白金星（仕事・ルール）</a:t>
                    </a:r>
                    <a:endParaRPr kumimoji="1" lang="en-US" altLang="ja-JP" sz="1200" dirty="0"/>
                  </a:p>
                  <a:p>
                    <a:r>
                      <a:rPr lang="ja-JP" altLang="en-US" sz="1200"/>
                      <a:t>流れ：四緑木星（人気・体裁）</a:t>
                    </a:r>
                    <a:endParaRPr lang="en-US" altLang="ja-JP" sz="1200" dirty="0"/>
                  </a:p>
                </p:txBody>
              </p:sp>
              <p:sp>
                <p:nvSpPr>
                  <p:cNvPr id="15" name="テキスト ボックス 14">
                    <a:extLst>
                      <a:ext uri="{FF2B5EF4-FFF2-40B4-BE49-F238E27FC236}">
                        <a16:creationId xmlns:a16="http://schemas.microsoft.com/office/drawing/2014/main" id="{B9FABFED-4E71-F592-F521-FC6C40B4CBC3}"/>
                      </a:ext>
                    </a:extLst>
                  </p:cNvPr>
                  <p:cNvSpPr txBox="1"/>
                  <p:nvPr/>
                </p:nvSpPr>
                <p:spPr>
                  <a:xfrm>
                    <a:off x="3964956" y="1418422"/>
                    <a:ext cx="2421093" cy="523220"/>
                  </a:xfrm>
                  <a:prstGeom prst="rect">
                    <a:avLst/>
                  </a:prstGeom>
                  <a:noFill/>
                </p:spPr>
                <p:txBody>
                  <a:bodyPr wrap="square" rtlCol="0">
                    <a:spAutoFit/>
                  </a:bodyPr>
                  <a:lstStyle/>
                  <a:p>
                    <a:r>
                      <a:rPr kumimoji="1" lang="en-US" altLang="ja-JP" sz="2800" b="1" dirty="0"/>
                      <a:t>5</a:t>
                    </a:r>
                    <a:r>
                      <a:rPr kumimoji="1" lang="ja-JP" altLang="en-US" sz="2800" b="1"/>
                      <a:t> </a:t>
                    </a:r>
                    <a:r>
                      <a:rPr lang="en-US" altLang="ja-JP" sz="2800" b="1" dirty="0"/>
                      <a:t>-</a:t>
                    </a:r>
                    <a:r>
                      <a:rPr kumimoji="1" lang="ja-JP" altLang="en-US" sz="2800" b="1"/>
                      <a:t> </a:t>
                    </a:r>
                    <a:r>
                      <a:rPr kumimoji="1" lang="en-US" altLang="ja-JP" sz="2800" b="1" dirty="0"/>
                      <a:t>4</a:t>
                    </a:r>
                    <a:r>
                      <a:rPr kumimoji="1" lang="ja-JP" altLang="en-US" sz="2800" b="1"/>
                      <a:t> </a:t>
                    </a:r>
                    <a:r>
                      <a:rPr lang="en-US" altLang="ja-JP" sz="2800" b="1" dirty="0"/>
                      <a:t>-</a:t>
                    </a:r>
                    <a:r>
                      <a:rPr kumimoji="1" lang="ja-JP" altLang="en-US" sz="2800" b="1"/>
                      <a:t> </a:t>
                    </a:r>
                    <a:r>
                      <a:rPr kumimoji="1" lang="en-US" altLang="ja-JP" sz="2800" b="1" dirty="0"/>
                      <a:t>6 - 4</a:t>
                    </a:r>
                    <a:endParaRPr kumimoji="1" lang="ja-JP" altLang="en-US" sz="2800" b="1"/>
                  </a:p>
                </p:txBody>
              </p:sp>
            </p:grpSp>
            <p:grpSp>
              <p:nvGrpSpPr>
                <p:cNvPr id="9" name="グループ化 8">
                  <a:extLst>
                    <a:ext uri="{FF2B5EF4-FFF2-40B4-BE49-F238E27FC236}">
                      <a16:creationId xmlns:a16="http://schemas.microsoft.com/office/drawing/2014/main" id="{50310312-2349-CC6B-E59B-3F6B3DA712D4}"/>
                    </a:ext>
                  </a:extLst>
                </p:cNvPr>
                <p:cNvGrpSpPr/>
                <p:nvPr/>
              </p:nvGrpSpPr>
              <p:grpSpPr>
                <a:xfrm>
                  <a:off x="4054736" y="1923938"/>
                  <a:ext cx="1953665" cy="386973"/>
                  <a:chOff x="4341910" y="392288"/>
                  <a:chExt cx="1953665" cy="386973"/>
                </a:xfrm>
              </p:grpSpPr>
              <p:sp>
                <p:nvSpPr>
                  <p:cNvPr id="10" name="円/楕円 9">
                    <a:extLst>
                      <a:ext uri="{FF2B5EF4-FFF2-40B4-BE49-F238E27FC236}">
                        <a16:creationId xmlns:a16="http://schemas.microsoft.com/office/drawing/2014/main" id="{E2282242-C063-8967-6009-8EF438CE0DF0}"/>
                      </a:ext>
                    </a:extLst>
                  </p:cNvPr>
                  <p:cNvSpPr/>
                  <p:nvPr/>
                </p:nvSpPr>
                <p:spPr>
                  <a:xfrm>
                    <a:off x="5403607" y="392288"/>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11" name="円/楕円 10">
                    <a:extLst>
                      <a:ext uri="{FF2B5EF4-FFF2-40B4-BE49-F238E27FC236}">
                        <a16:creationId xmlns:a16="http://schemas.microsoft.com/office/drawing/2014/main" id="{AC2C6B9E-1F06-1683-1EB1-074E5E329CA3}"/>
                      </a:ext>
                    </a:extLst>
                  </p:cNvPr>
                  <p:cNvSpPr/>
                  <p:nvPr/>
                </p:nvSpPr>
                <p:spPr>
                  <a:xfrm>
                    <a:off x="4341910" y="39826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12" name="円/楕円 11">
                    <a:extLst>
                      <a:ext uri="{FF2B5EF4-FFF2-40B4-BE49-F238E27FC236}">
                        <a16:creationId xmlns:a16="http://schemas.microsoft.com/office/drawing/2014/main" id="{0A363BC0-403E-9573-9071-B879B940BFD0}"/>
                      </a:ext>
                    </a:extLst>
                  </p:cNvPr>
                  <p:cNvSpPr/>
                  <p:nvPr/>
                </p:nvSpPr>
                <p:spPr>
                  <a:xfrm>
                    <a:off x="4876806" y="392288"/>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13" name="円/楕円 12">
                    <a:extLst>
                      <a:ext uri="{FF2B5EF4-FFF2-40B4-BE49-F238E27FC236}">
                        <a16:creationId xmlns:a16="http://schemas.microsoft.com/office/drawing/2014/main" id="{D8A87416-C10A-73CF-AC7F-32D7DC240C4E}"/>
                      </a:ext>
                    </a:extLst>
                  </p:cNvPr>
                  <p:cNvSpPr/>
                  <p:nvPr/>
                </p:nvSpPr>
                <p:spPr>
                  <a:xfrm>
                    <a:off x="5918446" y="392923"/>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7" name="テキスト ボックス 6">
                <a:extLst>
                  <a:ext uri="{FF2B5EF4-FFF2-40B4-BE49-F238E27FC236}">
                    <a16:creationId xmlns:a16="http://schemas.microsoft.com/office/drawing/2014/main" id="{E12C868A-9891-E590-C5C9-9CC2AE6A3611}"/>
                  </a:ext>
                </a:extLst>
              </p:cNvPr>
              <p:cNvSpPr txBox="1"/>
              <p:nvPr/>
            </p:nvSpPr>
            <p:spPr>
              <a:xfrm>
                <a:off x="631459" y="5357942"/>
                <a:ext cx="5721785" cy="577081"/>
              </a:xfrm>
              <a:prstGeom prst="rect">
                <a:avLst/>
              </a:prstGeom>
              <a:noFill/>
            </p:spPr>
            <p:txBody>
              <a:bodyPr wrap="square" rtlCol="0">
                <a:spAutoFit/>
              </a:bodyPr>
              <a:lstStyle/>
              <a:p>
                <a:r>
                  <a:rPr lang="ja-JP" altLang="en-US" sz="1050">
                    <a:solidFill>
                      <a:srgbClr val="FF0000"/>
                    </a:solidFill>
                  </a:rPr>
                  <a:t>本質的にリーダーシップが強く自分流。対人的には人当たりが良く常識人でその傾向は強い。潜在意識にはルールを重んじ仕事熱心な面がある。</a:t>
                </a:r>
                <a:endParaRPr lang="en-US" altLang="ja-JP" sz="1050" dirty="0">
                  <a:solidFill>
                    <a:srgbClr val="FF0000"/>
                  </a:solidFill>
                </a:endParaRPr>
              </a:p>
              <a:p>
                <a:endParaRPr lang="ja-JP" altLang="en-US" sz="1050">
                  <a:solidFill>
                    <a:srgbClr val="FF0000"/>
                  </a:solidFill>
                </a:endParaRPr>
              </a:p>
            </p:txBody>
          </p:sp>
        </p:grpSp>
      </p:grpSp>
      <p:grpSp>
        <p:nvGrpSpPr>
          <p:cNvPr id="39" name="グループ化 38">
            <a:extLst>
              <a:ext uri="{FF2B5EF4-FFF2-40B4-BE49-F238E27FC236}">
                <a16:creationId xmlns:a16="http://schemas.microsoft.com/office/drawing/2014/main" id="{0CB768F5-AE89-07BB-E70C-61A0F8CB34F1}"/>
              </a:ext>
            </a:extLst>
          </p:cNvPr>
          <p:cNvGrpSpPr/>
          <p:nvPr/>
        </p:nvGrpSpPr>
        <p:grpSpPr>
          <a:xfrm>
            <a:off x="518342" y="6930303"/>
            <a:ext cx="6170119" cy="2167804"/>
            <a:chOff x="518342" y="6930303"/>
            <a:chExt cx="6170119" cy="2167804"/>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7" name="グループ化 16">
              <a:extLst>
                <a:ext uri="{FF2B5EF4-FFF2-40B4-BE49-F238E27FC236}">
                  <a16:creationId xmlns:a16="http://schemas.microsoft.com/office/drawing/2014/main" id="{F0586E2A-B3A0-1BEA-0066-3DE9A872D545}"/>
                </a:ext>
              </a:extLst>
            </p:cNvPr>
            <p:cNvGrpSpPr/>
            <p:nvPr/>
          </p:nvGrpSpPr>
          <p:grpSpPr>
            <a:xfrm>
              <a:off x="518342" y="7272108"/>
              <a:ext cx="5727939" cy="1825999"/>
              <a:chOff x="580315" y="7960616"/>
              <a:chExt cx="5727939" cy="1825999"/>
            </a:xfrm>
          </p:grpSpPr>
          <p:grpSp>
            <p:nvGrpSpPr>
              <p:cNvPr id="18" name="グループ化 17">
                <a:extLst>
                  <a:ext uri="{FF2B5EF4-FFF2-40B4-BE49-F238E27FC236}">
                    <a16:creationId xmlns:a16="http://schemas.microsoft.com/office/drawing/2014/main" id="{680208D1-6FD7-7FDB-EB61-E70ECB1CB8B7}"/>
                  </a:ext>
                </a:extLst>
              </p:cNvPr>
              <p:cNvGrpSpPr/>
              <p:nvPr/>
            </p:nvGrpSpPr>
            <p:grpSpPr>
              <a:xfrm>
                <a:off x="580315" y="7960616"/>
                <a:ext cx="5639839" cy="1386578"/>
                <a:chOff x="654077" y="1395967"/>
                <a:chExt cx="5639839" cy="1386578"/>
              </a:xfrm>
            </p:grpSpPr>
            <p:grpSp>
              <p:nvGrpSpPr>
                <p:cNvPr id="20" name="グループ化 19">
                  <a:extLst>
                    <a:ext uri="{FF2B5EF4-FFF2-40B4-BE49-F238E27FC236}">
                      <a16:creationId xmlns:a16="http://schemas.microsoft.com/office/drawing/2014/main" id="{AF224D11-D67B-FA3F-54A6-D4488EC19481}"/>
                    </a:ext>
                  </a:extLst>
                </p:cNvPr>
                <p:cNvGrpSpPr/>
                <p:nvPr/>
              </p:nvGrpSpPr>
              <p:grpSpPr>
                <a:xfrm>
                  <a:off x="654077" y="1395967"/>
                  <a:ext cx="5639839" cy="1386578"/>
                  <a:chOff x="431654" y="1420956"/>
                  <a:chExt cx="5926474" cy="1386578"/>
                </a:xfrm>
              </p:grpSpPr>
              <p:sp>
                <p:nvSpPr>
                  <p:cNvPr id="26" name="テキスト ボックス 25">
                    <a:extLst>
                      <a:ext uri="{FF2B5EF4-FFF2-40B4-BE49-F238E27FC236}">
                        <a16:creationId xmlns:a16="http://schemas.microsoft.com/office/drawing/2014/main" id="{0ECFCCE4-2CC5-4F9A-4125-7F578E7763A7}"/>
                      </a:ext>
                    </a:extLst>
                  </p:cNvPr>
                  <p:cNvSpPr txBox="1"/>
                  <p:nvPr/>
                </p:nvSpPr>
                <p:spPr>
                  <a:xfrm>
                    <a:off x="431654" y="1422539"/>
                    <a:ext cx="3182071" cy="1384995"/>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7</a:t>
                    </a:r>
                    <a:r>
                      <a:rPr lang="ja-JP" altLang="en-US" sz="1200"/>
                      <a:t>・</a:t>
                    </a:r>
                    <a:r>
                      <a:rPr lang="en-US" altLang="ja-JP" sz="1200" dirty="0"/>
                      <a:t>8</a:t>
                    </a:r>
                    <a:r>
                      <a:rPr lang="ja-JP" altLang="en-US" sz="1200"/>
                      <a:t>　△　</a:t>
                    </a:r>
                    <a:r>
                      <a:rPr lang="en-US" altLang="ja-JP" sz="1200" dirty="0"/>
                      <a:t>9</a:t>
                    </a:r>
                    <a:r>
                      <a:rPr lang="ja-JP" altLang="en-US" sz="1200"/>
                      <a:t>　</a:t>
                    </a:r>
                    <a:endParaRPr kumimoji="1" lang="en-US" altLang="ja-JP" sz="1200" dirty="0"/>
                  </a:p>
                  <a:p>
                    <a:endParaRPr lang="en-US" altLang="ja-JP" sz="1200" dirty="0"/>
                  </a:p>
                  <a:p>
                    <a:r>
                      <a:rPr lang="ja-JP" altLang="en-US" sz="1200"/>
                      <a:t>本命星：五黄土星（支配・リーダー）</a:t>
                    </a:r>
                    <a:endParaRPr lang="en-US" altLang="ja-JP" sz="1200" dirty="0"/>
                  </a:p>
                  <a:p>
                    <a:r>
                      <a:rPr lang="ja-JP" altLang="en-US" sz="1200"/>
                      <a:t>月命星：六白金星（仕事・ルール）</a:t>
                    </a:r>
                    <a:endParaRPr lang="en-US" altLang="ja-JP" sz="1200" dirty="0"/>
                  </a:p>
                  <a:p>
                    <a:r>
                      <a:rPr lang="ja-JP" altLang="en-US" sz="1200"/>
                      <a:t>潜在意識：四緑木星（人気・体裁）</a:t>
                    </a:r>
                    <a:endParaRPr kumimoji="1" lang="en-US" altLang="ja-JP" sz="1200" dirty="0"/>
                  </a:p>
                  <a:p>
                    <a:r>
                      <a:rPr lang="ja-JP" altLang="en-US" sz="1200"/>
                      <a:t>流れ：六白金星（仕事・ルール）</a:t>
                    </a:r>
                    <a:endParaRPr lang="en-US" altLang="ja-JP" sz="1200" dirty="0"/>
                  </a:p>
                  <a:p>
                    <a:endParaRPr lang="en-US" altLang="ja-JP" sz="1200" dirty="0"/>
                  </a:p>
                </p:txBody>
              </p:sp>
              <p:sp>
                <p:nvSpPr>
                  <p:cNvPr id="27" name="テキスト ボックス 26">
                    <a:extLst>
                      <a:ext uri="{FF2B5EF4-FFF2-40B4-BE49-F238E27FC236}">
                        <a16:creationId xmlns:a16="http://schemas.microsoft.com/office/drawing/2014/main" id="{DBF7CC22-2360-5D84-ED67-78D7F00622B9}"/>
                      </a:ext>
                    </a:extLst>
                  </p:cNvPr>
                  <p:cNvSpPr txBox="1"/>
                  <p:nvPr/>
                </p:nvSpPr>
                <p:spPr>
                  <a:xfrm>
                    <a:off x="3937035" y="1420956"/>
                    <a:ext cx="2421093" cy="523220"/>
                  </a:xfrm>
                  <a:prstGeom prst="rect">
                    <a:avLst/>
                  </a:prstGeom>
                  <a:noFill/>
                </p:spPr>
                <p:txBody>
                  <a:bodyPr wrap="square" rtlCol="0">
                    <a:spAutoFit/>
                  </a:bodyPr>
                  <a:lstStyle/>
                  <a:p>
                    <a:r>
                      <a:rPr kumimoji="1" lang="en-US" altLang="ja-JP" sz="2800" b="1" dirty="0"/>
                      <a:t>5</a:t>
                    </a:r>
                    <a:r>
                      <a:rPr kumimoji="1" lang="ja-JP" altLang="en-US" sz="2800" b="1"/>
                      <a:t> </a:t>
                    </a:r>
                    <a:r>
                      <a:rPr lang="en-US" altLang="ja-JP" sz="2800" b="1" dirty="0"/>
                      <a:t>-</a:t>
                    </a:r>
                    <a:r>
                      <a:rPr kumimoji="1" lang="ja-JP" altLang="en-US" sz="2800" b="1"/>
                      <a:t> </a:t>
                    </a:r>
                    <a:r>
                      <a:rPr lang="en-US" altLang="ja-JP" sz="2800" b="1" dirty="0"/>
                      <a:t>6</a:t>
                    </a:r>
                    <a:r>
                      <a:rPr kumimoji="1" lang="ja-JP" altLang="en-US" sz="2800" b="1"/>
                      <a:t> </a:t>
                    </a:r>
                    <a:r>
                      <a:rPr kumimoji="1" lang="en-US" altLang="ja-JP" sz="2800" b="1" dirty="0"/>
                      <a:t>-</a:t>
                    </a:r>
                    <a:r>
                      <a:rPr kumimoji="1" lang="ja-JP" altLang="en-US" sz="2800" b="1"/>
                      <a:t> </a:t>
                    </a:r>
                    <a:r>
                      <a:rPr lang="en-US" altLang="ja-JP" sz="2800" b="1" dirty="0"/>
                      <a:t>4 - 6</a:t>
                    </a:r>
                    <a:endParaRPr kumimoji="1" lang="ja-JP" altLang="en-US" sz="2800" b="1"/>
                  </a:p>
                </p:txBody>
              </p:sp>
            </p:grpSp>
            <p:grpSp>
              <p:nvGrpSpPr>
                <p:cNvPr id="21" name="グループ化 20">
                  <a:extLst>
                    <a:ext uri="{FF2B5EF4-FFF2-40B4-BE49-F238E27FC236}">
                      <a16:creationId xmlns:a16="http://schemas.microsoft.com/office/drawing/2014/main" id="{35915CC7-B6B7-21E0-3D4A-17E5196483B2}"/>
                    </a:ext>
                  </a:extLst>
                </p:cNvPr>
                <p:cNvGrpSpPr/>
                <p:nvPr/>
              </p:nvGrpSpPr>
              <p:grpSpPr>
                <a:xfrm>
                  <a:off x="4015371" y="1861011"/>
                  <a:ext cx="1953665" cy="386973"/>
                  <a:chOff x="4284784" y="329361"/>
                  <a:chExt cx="1953665" cy="386973"/>
                </a:xfrm>
              </p:grpSpPr>
              <p:sp>
                <p:nvSpPr>
                  <p:cNvPr id="22" name="円/楕円 21">
                    <a:extLst>
                      <a:ext uri="{FF2B5EF4-FFF2-40B4-BE49-F238E27FC236}">
                        <a16:creationId xmlns:a16="http://schemas.microsoft.com/office/drawing/2014/main" id="{6924D1F0-3BE2-5DE3-41F2-C89198773A82}"/>
                      </a:ext>
                    </a:extLst>
                  </p:cNvPr>
                  <p:cNvSpPr/>
                  <p:nvPr/>
                </p:nvSpPr>
                <p:spPr>
                  <a:xfrm>
                    <a:off x="5346481" y="32936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23" name="円/楕円 22">
                    <a:extLst>
                      <a:ext uri="{FF2B5EF4-FFF2-40B4-BE49-F238E27FC236}">
                        <a16:creationId xmlns:a16="http://schemas.microsoft.com/office/drawing/2014/main" id="{30E08769-126B-35D6-4E8A-76F5D48EAAD4}"/>
                      </a:ext>
                    </a:extLst>
                  </p:cNvPr>
                  <p:cNvSpPr/>
                  <p:nvPr/>
                </p:nvSpPr>
                <p:spPr>
                  <a:xfrm>
                    <a:off x="4284784" y="335334"/>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24" name="円/楕円 23">
                    <a:extLst>
                      <a:ext uri="{FF2B5EF4-FFF2-40B4-BE49-F238E27FC236}">
                        <a16:creationId xmlns:a16="http://schemas.microsoft.com/office/drawing/2014/main" id="{90B9C830-3D2C-6857-81C5-165844BACF6B}"/>
                      </a:ext>
                    </a:extLst>
                  </p:cNvPr>
                  <p:cNvSpPr/>
                  <p:nvPr/>
                </p:nvSpPr>
                <p:spPr>
                  <a:xfrm>
                    <a:off x="4819680" y="32936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25" name="円/楕円 24">
                    <a:extLst>
                      <a:ext uri="{FF2B5EF4-FFF2-40B4-BE49-F238E27FC236}">
                        <a16:creationId xmlns:a16="http://schemas.microsoft.com/office/drawing/2014/main" id="{19F66F68-186D-F768-08CD-7A6B2154171D}"/>
                      </a:ext>
                    </a:extLst>
                  </p:cNvPr>
                  <p:cNvSpPr/>
                  <p:nvPr/>
                </p:nvSpPr>
                <p:spPr>
                  <a:xfrm>
                    <a:off x="5861320" y="32999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19" name="テキスト ボックス 18">
                <a:extLst>
                  <a:ext uri="{FF2B5EF4-FFF2-40B4-BE49-F238E27FC236}">
                    <a16:creationId xmlns:a16="http://schemas.microsoft.com/office/drawing/2014/main" id="{D0AAFD06-D0E8-1A80-7561-D84A7F95BD6B}"/>
                  </a:ext>
                </a:extLst>
              </p:cNvPr>
              <p:cNvSpPr txBox="1"/>
              <p:nvPr/>
            </p:nvSpPr>
            <p:spPr>
              <a:xfrm>
                <a:off x="586469" y="9209534"/>
                <a:ext cx="5721785" cy="577081"/>
              </a:xfrm>
              <a:prstGeom prst="rect">
                <a:avLst/>
              </a:prstGeom>
              <a:noFill/>
            </p:spPr>
            <p:txBody>
              <a:bodyPr wrap="square" rtlCol="0">
                <a:spAutoFit/>
              </a:bodyPr>
              <a:lstStyle/>
              <a:p>
                <a:r>
                  <a:rPr lang="ja-JP" altLang="en-US" sz="1050">
                    <a:solidFill>
                      <a:srgbClr val="FF0000"/>
                    </a:solidFill>
                  </a:rPr>
                  <a:t>本質的にリーダーシップが強く自分流。対人的にはルールを重んじ仕事熱心でこの傾向は強い。潜在意識には人当たりが良く常識的な面がある。ご先祖様との縁が深く墓守役として実家と繋がる。</a:t>
                </a:r>
              </a:p>
            </p:txBody>
          </p:sp>
        </p:grpSp>
      </p:grpSp>
      <p:grpSp>
        <p:nvGrpSpPr>
          <p:cNvPr id="38" name="グループ化 37">
            <a:extLst>
              <a:ext uri="{FF2B5EF4-FFF2-40B4-BE49-F238E27FC236}">
                <a16:creationId xmlns:a16="http://schemas.microsoft.com/office/drawing/2014/main" id="{1906267D-9BD7-F5F9-0976-4327B88F9EFF}"/>
              </a:ext>
            </a:extLst>
          </p:cNvPr>
          <p:cNvGrpSpPr/>
          <p:nvPr/>
        </p:nvGrpSpPr>
        <p:grpSpPr>
          <a:xfrm>
            <a:off x="571997" y="3808685"/>
            <a:ext cx="6116464" cy="1826311"/>
            <a:chOff x="571997" y="3808685"/>
            <a:chExt cx="6116464" cy="1826311"/>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8" name="グループ化 27">
              <a:extLst>
                <a:ext uri="{FF2B5EF4-FFF2-40B4-BE49-F238E27FC236}">
                  <a16:creationId xmlns:a16="http://schemas.microsoft.com/office/drawing/2014/main" id="{BEEF602E-4AFD-7788-7F0D-1D0F1BEC1D7E}"/>
                </a:ext>
              </a:extLst>
            </p:cNvPr>
            <p:cNvGrpSpPr/>
            <p:nvPr/>
          </p:nvGrpSpPr>
          <p:grpSpPr>
            <a:xfrm>
              <a:off x="571997" y="4154762"/>
              <a:ext cx="5721785" cy="1480234"/>
              <a:chOff x="547344" y="5977531"/>
              <a:chExt cx="5721785" cy="1480234"/>
            </a:xfrm>
          </p:grpSpPr>
          <p:grpSp>
            <p:nvGrpSpPr>
              <p:cNvPr id="29" name="グループ化 28">
                <a:extLst>
                  <a:ext uri="{FF2B5EF4-FFF2-40B4-BE49-F238E27FC236}">
                    <a16:creationId xmlns:a16="http://schemas.microsoft.com/office/drawing/2014/main" id="{8E6EFC5F-7928-0735-CA8D-EE494695B4E1}"/>
                  </a:ext>
                </a:extLst>
              </p:cNvPr>
              <p:cNvGrpSpPr/>
              <p:nvPr/>
            </p:nvGrpSpPr>
            <p:grpSpPr>
              <a:xfrm>
                <a:off x="580315" y="5977531"/>
                <a:ext cx="5681725" cy="1037762"/>
                <a:chOff x="654077" y="1375451"/>
                <a:chExt cx="5681725" cy="1037762"/>
              </a:xfrm>
            </p:grpSpPr>
            <p:grpSp>
              <p:nvGrpSpPr>
                <p:cNvPr id="31" name="グループ化 30">
                  <a:extLst>
                    <a:ext uri="{FF2B5EF4-FFF2-40B4-BE49-F238E27FC236}">
                      <a16:creationId xmlns:a16="http://schemas.microsoft.com/office/drawing/2014/main" id="{DC9DB8E5-DF7D-4CE7-5EFF-D848DA506FBF}"/>
                    </a:ext>
                  </a:extLst>
                </p:cNvPr>
                <p:cNvGrpSpPr/>
                <p:nvPr/>
              </p:nvGrpSpPr>
              <p:grpSpPr>
                <a:xfrm>
                  <a:off x="654077" y="1375451"/>
                  <a:ext cx="5681725" cy="1037762"/>
                  <a:chOff x="431654" y="1400440"/>
                  <a:chExt cx="5970489" cy="1037762"/>
                </a:xfrm>
              </p:grpSpPr>
              <p:sp>
                <p:nvSpPr>
                  <p:cNvPr id="36" name="テキスト ボックス 35">
                    <a:extLst>
                      <a:ext uri="{FF2B5EF4-FFF2-40B4-BE49-F238E27FC236}">
                        <a16:creationId xmlns:a16="http://schemas.microsoft.com/office/drawing/2014/main" id="{82928D04-18E9-5C6E-D119-14468996CB14}"/>
                      </a:ext>
                    </a:extLst>
                  </p:cNvPr>
                  <p:cNvSpPr txBox="1"/>
                  <p:nvPr/>
                </p:nvSpPr>
                <p:spPr>
                  <a:xfrm>
                    <a:off x="431654" y="1422539"/>
                    <a:ext cx="3169113" cy="1015663"/>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6</a:t>
                    </a:r>
                    <a:r>
                      <a:rPr lang="ja-JP" altLang="en-US" sz="1200"/>
                      <a:t>・</a:t>
                    </a:r>
                    <a:r>
                      <a:rPr lang="en-US" altLang="ja-JP" sz="1200" dirty="0"/>
                      <a:t>7</a:t>
                    </a:r>
                    <a:r>
                      <a:rPr lang="ja-JP" altLang="en-US" sz="1200"/>
                      <a:t>・</a:t>
                    </a:r>
                    <a:r>
                      <a:rPr lang="en-US" altLang="ja-JP" sz="1200" dirty="0"/>
                      <a:t>8</a:t>
                    </a:r>
                    <a:r>
                      <a:rPr lang="ja-JP" altLang="en-US" sz="1200"/>
                      <a:t>・</a:t>
                    </a:r>
                    <a:r>
                      <a:rPr lang="en-US" altLang="ja-JP" sz="1200" dirty="0"/>
                      <a:t>9</a:t>
                    </a:r>
                    <a:r>
                      <a:rPr lang="ja-JP" altLang="en-US" sz="1200"/>
                      <a:t>　</a:t>
                    </a:r>
                    <a:endParaRPr lang="en-US" altLang="ja-JP" sz="1200" dirty="0"/>
                  </a:p>
                  <a:p>
                    <a:r>
                      <a:rPr kumimoji="1" lang="ja-JP" altLang="en-US" sz="1200"/>
                      <a:t>　</a:t>
                    </a:r>
                    <a:endParaRPr lang="en-US" altLang="ja-JP" sz="1200" dirty="0"/>
                  </a:p>
                  <a:p>
                    <a:r>
                      <a:rPr lang="ja-JP" altLang="en-US" sz="1200"/>
                      <a:t>本命星：五黄土星（支配・リーダー）</a:t>
                    </a:r>
                    <a:endParaRPr kumimoji="1" lang="en-US" altLang="ja-JP" sz="1200" dirty="0"/>
                  </a:p>
                  <a:p>
                    <a:r>
                      <a:rPr lang="ja-JP" altLang="en-US" sz="1200"/>
                      <a:t>月命星：五黄土星（支配・リーダー）</a:t>
                    </a:r>
                    <a:endParaRPr lang="en-US" altLang="ja-JP" sz="1200" dirty="0"/>
                  </a:p>
                  <a:p>
                    <a:r>
                      <a:rPr lang="ja-JP" altLang="en-US" sz="1200"/>
                      <a:t>潜在意識：五黄土星（支配・リーダー）</a:t>
                    </a:r>
                    <a:endParaRPr kumimoji="1" lang="en-US" altLang="ja-JP" sz="1200" dirty="0"/>
                  </a:p>
                </p:txBody>
              </p:sp>
              <p:sp>
                <p:nvSpPr>
                  <p:cNvPr id="37" name="テキスト ボックス 36">
                    <a:extLst>
                      <a:ext uri="{FF2B5EF4-FFF2-40B4-BE49-F238E27FC236}">
                        <a16:creationId xmlns:a16="http://schemas.microsoft.com/office/drawing/2014/main" id="{8CEB542C-E22A-D16F-E448-5E91A493A507}"/>
                      </a:ext>
                    </a:extLst>
                  </p:cNvPr>
                  <p:cNvSpPr txBox="1"/>
                  <p:nvPr/>
                </p:nvSpPr>
                <p:spPr>
                  <a:xfrm>
                    <a:off x="3981050" y="1400440"/>
                    <a:ext cx="2421093" cy="523220"/>
                  </a:xfrm>
                  <a:prstGeom prst="rect">
                    <a:avLst/>
                  </a:prstGeom>
                  <a:noFill/>
                </p:spPr>
                <p:txBody>
                  <a:bodyPr wrap="square" rtlCol="0">
                    <a:spAutoFit/>
                  </a:bodyPr>
                  <a:lstStyle/>
                  <a:p>
                    <a:r>
                      <a:rPr kumimoji="1" lang="en-US" altLang="ja-JP" sz="2800" b="1" dirty="0"/>
                      <a:t>5</a:t>
                    </a:r>
                    <a:r>
                      <a:rPr kumimoji="1" lang="ja-JP" altLang="en-US" sz="2800" b="1"/>
                      <a:t> </a:t>
                    </a:r>
                    <a:r>
                      <a:rPr lang="en-US" altLang="ja-JP" sz="2800" b="1" dirty="0"/>
                      <a:t>-</a:t>
                    </a:r>
                    <a:r>
                      <a:rPr kumimoji="1" lang="ja-JP" altLang="en-US" sz="2800" b="1"/>
                      <a:t> </a:t>
                    </a:r>
                    <a:r>
                      <a:rPr kumimoji="1" lang="en-US" altLang="ja-JP" sz="2800" b="1" dirty="0"/>
                      <a:t>5</a:t>
                    </a:r>
                    <a:r>
                      <a:rPr kumimoji="1" lang="ja-JP" altLang="en-US" sz="2800" b="1"/>
                      <a:t> </a:t>
                    </a:r>
                    <a:r>
                      <a:rPr lang="en-US" altLang="ja-JP" sz="2800" b="1" dirty="0"/>
                      <a:t>-</a:t>
                    </a:r>
                    <a:r>
                      <a:rPr kumimoji="1" lang="ja-JP" altLang="en-US" sz="2800" b="1"/>
                      <a:t> </a:t>
                    </a:r>
                    <a:r>
                      <a:rPr kumimoji="1" lang="en-US" altLang="ja-JP" sz="2800" b="1" dirty="0"/>
                      <a:t>5</a:t>
                    </a:r>
                    <a:endParaRPr kumimoji="1" lang="ja-JP" altLang="en-US" sz="2800" b="1"/>
                  </a:p>
                </p:txBody>
              </p:sp>
            </p:grpSp>
            <p:grpSp>
              <p:nvGrpSpPr>
                <p:cNvPr id="32" name="グループ化 31">
                  <a:extLst>
                    <a:ext uri="{FF2B5EF4-FFF2-40B4-BE49-F238E27FC236}">
                      <a16:creationId xmlns:a16="http://schemas.microsoft.com/office/drawing/2014/main" id="{8B913F28-3953-D468-7681-2B763D00DB73}"/>
                    </a:ext>
                  </a:extLst>
                </p:cNvPr>
                <p:cNvGrpSpPr/>
                <p:nvPr/>
              </p:nvGrpSpPr>
              <p:grpSpPr>
                <a:xfrm>
                  <a:off x="4061515" y="1827728"/>
                  <a:ext cx="1438826" cy="386973"/>
                  <a:chOff x="4348689" y="347994"/>
                  <a:chExt cx="1438826" cy="386973"/>
                </a:xfrm>
              </p:grpSpPr>
              <p:sp>
                <p:nvSpPr>
                  <p:cNvPr id="33" name="円/楕円 32">
                    <a:extLst>
                      <a:ext uri="{FF2B5EF4-FFF2-40B4-BE49-F238E27FC236}">
                        <a16:creationId xmlns:a16="http://schemas.microsoft.com/office/drawing/2014/main" id="{92BB3306-3FF5-D9CE-1016-CAC982A9016C}"/>
                      </a:ext>
                    </a:extLst>
                  </p:cNvPr>
                  <p:cNvSpPr/>
                  <p:nvPr/>
                </p:nvSpPr>
                <p:spPr>
                  <a:xfrm>
                    <a:off x="5410386" y="347994"/>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34" name="円/楕円 33">
                    <a:extLst>
                      <a:ext uri="{FF2B5EF4-FFF2-40B4-BE49-F238E27FC236}">
                        <a16:creationId xmlns:a16="http://schemas.microsoft.com/office/drawing/2014/main" id="{4B6AB33E-4074-D854-9780-2ED75D6EF9CB}"/>
                      </a:ext>
                    </a:extLst>
                  </p:cNvPr>
                  <p:cNvSpPr/>
                  <p:nvPr/>
                </p:nvSpPr>
                <p:spPr>
                  <a:xfrm>
                    <a:off x="4348689" y="353967"/>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35" name="円/楕円 34">
                    <a:extLst>
                      <a:ext uri="{FF2B5EF4-FFF2-40B4-BE49-F238E27FC236}">
                        <a16:creationId xmlns:a16="http://schemas.microsoft.com/office/drawing/2014/main" id="{522E2B0E-744F-F653-BFEB-B116B7954096}"/>
                      </a:ext>
                    </a:extLst>
                  </p:cNvPr>
                  <p:cNvSpPr/>
                  <p:nvPr/>
                </p:nvSpPr>
                <p:spPr>
                  <a:xfrm>
                    <a:off x="4883585" y="347994"/>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grpSp>
          </p:grpSp>
          <p:sp>
            <p:nvSpPr>
              <p:cNvPr id="30" name="テキスト ボックス 29">
                <a:extLst>
                  <a:ext uri="{FF2B5EF4-FFF2-40B4-BE49-F238E27FC236}">
                    <a16:creationId xmlns:a16="http://schemas.microsoft.com/office/drawing/2014/main" id="{810C6CD7-CAF3-D990-D7B4-5963A2DD0E48}"/>
                  </a:ext>
                </a:extLst>
              </p:cNvPr>
              <p:cNvSpPr txBox="1"/>
              <p:nvPr/>
            </p:nvSpPr>
            <p:spPr>
              <a:xfrm>
                <a:off x="547344" y="7042267"/>
                <a:ext cx="5721785" cy="415498"/>
              </a:xfrm>
              <a:prstGeom prst="rect">
                <a:avLst/>
              </a:prstGeom>
              <a:noFill/>
            </p:spPr>
            <p:txBody>
              <a:bodyPr wrap="square" rtlCol="0">
                <a:spAutoFit/>
              </a:bodyPr>
              <a:lstStyle/>
              <a:p>
                <a:r>
                  <a:rPr lang="ja-JP" altLang="en-US" sz="1050">
                    <a:solidFill>
                      <a:srgbClr val="FF0000"/>
                    </a:solidFill>
                  </a:rPr>
                  <a:t>本質的にリーダーシップが強く自分流。その気質が徹底している。</a:t>
                </a:r>
                <a:endParaRPr lang="en-US" altLang="ja-JP" sz="1050" dirty="0">
                  <a:solidFill>
                    <a:srgbClr val="FF0000"/>
                  </a:solidFill>
                </a:endParaRPr>
              </a:p>
              <a:p>
                <a:endParaRPr lang="ja-JP" altLang="en-US" sz="1050">
                  <a:solidFill>
                    <a:srgbClr val="FF0000"/>
                  </a:solidFill>
                </a:endParaRPr>
              </a:p>
            </p:txBody>
          </p:sp>
        </p:grpSp>
      </p:grpSp>
    </p:spTree>
    <p:extLst>
      <p:ext uri="{BB962C8B-B14F-4D97-AF65-F5344CB8AC3E}">
        <p14:creationId xmlns:p14="http://schemas.microsoft.com/office/powerpoint/2010/main" val="1510927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グループ化 37">
            <a:extLst>
              <a:ext uri="{FF2B5EF4-FFF2-40B4-BE49-F238E27FC236}">
                <a16:creationId xmlns:a16="http://schemas.microsoft.com/office/drawing/2014/main" id="{1D9D7ADB-99E4-B84F-5BDE-7E6602B97A27}"/>
              </a:ext>
            </a:extLst>
          </p:cNvPr>
          <p:cNvGrpSpPr/>
          <p:nvPr/>
        </p:nvGrpSpPr>
        <p:grpSpPr>
          <a:xfrm>
            <a:off x="644900" y="687067"/>
            <a:ext cx="6043561" cy="2124860"/>
            <a:chOff x="644900" y="687067"/>
            <a:chExt cx="6043561" cy="2124860"/>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0BC79BFC-374B-0AC9-62A9-8FA8699CC7DD}"/>
                </a:ext>
              </a:extLst>
            </p:cNvPr>
            <p:cNvGrpSpPr/>
            <p:nvPr/>
          </p:nvGrpSpPr>
          <p:grpSpPr>
            <a:xfrm>
              <a:off x="644900" y="971601"/>
              <a:ext cx="5724920" cy="1840326"/>
              <a:chOff x="580315" y="3887605"/>
              <a:chExt cx="5724920" cy="1840326"/>
            </a:xfrm>
          </p:grpSpPr>
          <p:grpSp>
            <p:nvGrpSpPr>
              <p:cNvPr id="3" name="グループ化 2">
                <a:extLst>
                  <a:ext uri="{FF2B5EF4-FFF2-40B4-BE49-F238E27FC236}">
                    <a16:creationId xmlns:a16="http://schemas.microsoft.com/office/drawing/2014/main" id="{C826FDBF-698D-1C3C-E8F9-087F38BD8C9C}"/>
                  </a:ext>
                </a:extLst>
              </p:cNvPr>
              <p:cNvGrpSpPr/>
              <p:nvPr/>
            </p:nvGrpSpPr>
            <p:grpSpPr>
              <a:xfrm>
                <a:off x="580315" y="3887605"/>
                <a:ext cx="5689779" cy="1268173"/>
                <a:chOff x="654077" y="1329706"/>
                <a:chExt cx="5689779" cy="1268173"/>
              </a:xfrm>
            </p:grpSpPr>
            <p:grpSp>
              <p:nvGrpSpPr>
                <p:cNvPr id="8" name="グループ化 7">
                  <a:extLst>
                    <a:ext uri="{FF2B5EF4-FFF2-40B4-BE49-F238E27FC236}">
                      <a16:creationId xmlns:a16="http://schemas.microsoft.com/office/drawing/2014/main" id="{B65497DD-C7D1-31B1-12FE-A9F684758BD7}"/>
                    </a:ext>
                  </a:extLst>
                </p:cNvPr>
                <p:cNvGrpSpPr/>
                <p:nvPr/>
              </p:nvGrpSpPr>
              <p:grpSpPr>
                <a:xfrm>
                  <a:off x="654077" y="1329706"/>
                  <a:ext cx="5689779" cy="1268173"/>
                  <a:chOff x="431654" y="1354695"/>
                  <a:chExt cx="5978952" cy="1268173"/>
                </a:xfrm>
              </p:grpSpPr>
              <p:sp>
                <p:nvSpPr>
                  <p:cNvPr id="14" name="テキスト ボックス 13">
                    <a:extLst>
                      <a:ext uri="{FF2B5EF4-FFF2-40B4-BE49-F238E27FC236}">
                        <a16:creationId xmlns:a16="http://schemas.microsoft.com/office/drawing/2014/main" id="{FC81FF50-EDB9-0EE1-AF55-481095C1FD68}"/>
                      </a:ext>
                    </a:extLst>
                  </p:cNvPr>
                  <p:cNvSpPr txBox="1"/>
                  <p:nvPr/>
                </p:nvSpPr>
                <p:spPr>
                  <a:xfrm>
                    <a:off x="431654" y="1422539"/>
                    <a:ext cx="3211427"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6</a:t>
                    </a:r>
                    <a:r>
                      <a:rPr lang="ja-JP" altLang="en-US" sz="1200"/>
                      <a:t>・</a:t>
                    </a:r>
                    <a:r>
                      <a:rPr lang="en-US" altLang="ja-JP" sz="1200" dirty="0"/>
                      <a:t>8</a:t>
                    </a:r>
                    <a:r>
                      <a:rPr lang="ja-JP" altLang="en-US" sz="1200"/>
                      <a:t>　△　</a:t>
                    </a:r>
                    <a:r>
                      <a:rPr lang="en-US" altLang="ja-JP" sz="1200" dirty="0"/>
                      <a:t>9</a:t>
                    </a:r>
                    <a:r>
                      <a:rPr lang="ja-JP" altLang="en-US" sz="1200"/>
                      <a:t>　</a:t>
                    </a:r>
                    <a:endParaRPr lang="en-US" altLang="ja-JP" sz="1200" dirty="0"/>
                  </a:p>
                  <a:p>
                    <a:endParaRPr lang="en-US" altLang="ja-JP" sz="1200" dirty="0"/>
                  </a:p>
                  <a:p>
                    <a:r>
                      <a:rPr lang="ja-JP" altLang="en-US" sz="1200"/>
                      <a:t>本命星：五黄土星（支配・リーダー）</a:t>
                    </a:r>
                    <a:endParaRPr lang="en-US" altLang="ja-JP" sz="1200" dirty="0"/>
                  </a:p>
                  <a:p>
                    <a:r>
                      <a:rPr lang="ja-JP" altLang="en-US" sz="1200"/>
                      <a:t>月命星：七赤金星（快楽・合理） </a:t>
                    </a:r>
                    <a:endParaRPr lang="en-US" altLang="ja-JP" sz="1200" dirty="0"/>
                  </a:p>
                  <a:p>
                    <a:r>
                      <a:rPr lang="ja-JP" altLang="en-US" sz="1200"/>
                      <a:t>潜在意識：三碧木星（健康・明るさ）</a:t>
                    </a:r>
                    <a:endParaRPr kumimoji="1" lang="en-US" altLang="ja-JP" sz="1200" dirty="0"/>
                  </a:p>
                  <a:p>
                    <a:r>
                      <a:rPr lang="ja-JP" altLang="en-US" sz="1200"/>
                      <a:t>流れ：七赤金星（快楽・合理）</a:t>
                    </a:r>
                    <a:endParaRPr lang="en-US" altLang="ja-JP" sz="1200" dirty="0"/>
                  </a:p>
                </p:txBody>
              </p:sp>
              <p:sp>
                <p:nvSpPr>
                  <p:cNvPr id="15" name="テキスト ボックス 14">
                    <a:extLst>
                      <a:ext uri="{FF2B5EF4-FFF2-40B4-BE49-F238E27FC236}">
                        <a16:creationId xmlns:a16="http://schemas.microsoft.com/office/drawing/2014/main" id="{49D7E0D0-BC55-3F65-3A82-0D19A5FDFD92}"/>
                      </a:ext>
                    </a:extLst>
                  </p:cNvPr>
                  <p:cNvSpPr txBox="1"/>
                  <p:nvPr/>
                </p:nvSpPr>
                <p:spPr>
                  <a:xfrm>
                    <a:off x="3989513" y="1354695"/>
                    <a:ext cx="2421093" cy="523220"/>
                  </a:xfrm>
                  <a:prstGeom prst="rect">
                    <a:avLst/>
                  </a:prstGeom>
                  <a:noFill/>
                </p:spPr>
                <p:txBody>
                  <a:bodyPr wrap="square" rtlCol="0">
                    <a:spAutoFit/>
                  </a:bodyPr>
                  <a:lstStyle/>
                  <a:p>
                    <a:r>
                      <a:rPr kumimoji="1" lang="en-US" altLang="ja-JP" sz="2800" b="1" dirty="0"/>
                      <a:t>5</a:t>
                    </a:r>
                    <a:r>
                      <a:rPr kumimoji="1" lang="ja-JP" altLang="en-US" sz="2800" b="1"/>
                      <a:t> </a:t>
                    </a:r>
                    <a:r>
                      <a:rPr lang="en-US" altLang="ja-JP" sz="2800" b="1" dirty="0"/>
                      <a:t>-</a:t>
                    </a:r>
                    <a:r>
                      <a:rPr kumimoji="1" lang="ja-JP" altLang="en-US" sz="2800" b="1"/>
                      <a:t> </a:t>
                    </a:r>
                    <a:r>
                      <a:rPr kumimoji="1" lang="en-US" altLang="ja-JP" sz="2800" b="1" dirty="0"/>
                      <a:t>7</a:t>
                    </a:r>
                    <a:r>
                      <a:rPr kumimoji="1" lang="ja-JP" altLang="en-US" sz="2800" b="1"/>
                      <a:t> </a:t>
                    </a:r>
                    <a:r>
                      <a:rPr kumimoji="1" lang="en-US" altLang="ja-JP" sz="2800" b="1" dirty="0"/>
                      <a:t>-</a:t>
                    </a:r>
                    <a:r>
                      <a:rPr kumimoji="1" lang="ja-JP" altLang="en-US" sz="2800" b="1"/>
                      <a:t> </a:t>
                    </a:r>
                    <a:r>
                      <a:rPr kumimoji="1" lang="en-US" altLang="ja-JP" sz="2800" b="1" dirty="0"/>
                      <a:t>3</a:t>
                    </a:r>
                    <a:r>
                      <a:rPr lang="en-US" altLang="ja-JP" sz="2800" b="1" dirty="0"/>
                      <a:t> - 7</a:t>
                    </a:r>
                    <a:endParaRPr kumimoji="1" lang="ja-JP" altLang="en-US" sz="2800" b="1"/>
                  </a:p>
                </p:txBody>
              </p:sp>
            </p:grpSp>
            <p:grpSp>
              <p:nvGrpSpPr>
                <p:cNvPr id="9" name="グループ化 8">
                  <a:extLst>
                    <a:ext uri="{FF2B5EF4-FFF2-40B4-BE49-F238E27FC236}">
                      <a16:creationId xmlns:a16="http://schemas.microsoft.com/office/drawing/2014/main" id="{578346F4-5188-DB77-FFE7-5E2D64677E17}"/>
                    </a:ext>
                  </a:extLst>
                </p:cNvPr>
                <p:cNvGrpSpPr/>
                <p:nvPr/>
              </p:nvGrpSpPr>
              <p:grpSpPr>
                <a:xfrm>
                  <a:off x="4069649" y="1807118"/>
                  <a:ext cx="1953665" cy="386973"/>
                  <a:chOff x="4408546" y="258282"/>
                  <a:chExt cx="1953665" cy="386973"/>
                </a:xfrm>
              </p:grpSpPr>
              <p:sp>
                <p:nvSpPr>
                  <p:cNvPr id="10" name="円/楕円 9">
                    <a:extLst>
                      <a:ext uri="{FF2B5EF4-FFF2-40B4-BE49-F238E27FC236}">
                        <a16:creationId xmlns:a16="http://schemas.microsoft.com/office/drawing/2014/main" id="{454F48A3-5451-E813-E27D-5BF8CFEB667B}"/>
                      </a:ext>
                    </a:extLst>
                  </p:cNvPr>
                  <p:cNvSpPr/>
                  <p:nvPr/>
                </p:nvSpPr>
                <p:spPr>
                  <a:xfrm>
                    <a:off x="5470243" y="258282"/>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11" name="円/楕円 10">
                    <a:extLst>
                      <a:ext uri="{FF2B5EF4-FFF2-40B4-BE49-F238E27FC236}">
                        <a16:creationId xmlns:a16="http://schemas.microsoft.com/office/drawing/2014/main" id="{521C25B1-752F-BB72-F6AB-4ADECCE8480F}"/>
                      </a:ext>
                    </a:extLst>
                  </p:cNvPr>
                  <p:cNvSpPr/>
                  <p:nvPr/>
                </p:nvSpPr>
                <p:spPr>
                  <a:xfrm>
                    <a:off x="4408546" y="26425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12" name="円/楕円 11">
                    <a:extLst>
                      <a:ext uri="{FF2B5EF4-FFF2-40B4-BE49-F238E27FC236}">
                        <a16:creationId xmlns:a16="http://schemas.microsoft.com/office/drawing/2014/main" id="{5605B39E-AD47-3776-06A1-B53B9B845D21}"/>
                      </a:ext>
                    </a:extLst>
                  </p:cNvPr>
                  <p:cNvSpPr/>
                  <p:nvPr/>
                </p:nvSpPr>
                <p:spPr>
                  <a:xfrm>
                    <a:off x="4943442" y="258282"/>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13" name="円/楕円 12">
                    <a:extLst>
                      <a:ext uri="{FF2B5EF4-FFF2-40B4-BE49-F238E27FC236}">
                        <a16:creationId xmlns:a16="http://schemas.microsoft.com/office/drawing/2014/main" id="{8477280E-F6F3-6A4B-D91C-9B2AEAC5FAFD}"/>
                      </a:ext>
                    </a:extLst>
                  </p:cNvPr>
                  <p:cNvSpPr/>
                  <p:nvPr/>
                </p:nvSpPr>
                <p:spPr>
                  <a:xfrm>
                    <a:off x="5985082" y="258917"/>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7" name="テキスト ボックス 6">
                <a:extLst>
                  <a:ext uri="{FF2B5EF4-FFF2-40B4-BE49-F238E27FC236}">
                    <a16:creationId xmlns:a16="http://schemas.microsoft.com/office/drawing/2014/main" id="{0F1AC951-71A0-DF50-2A9D-7A0F9675405E}"/>
                  </a:ext>
                </a:extLst>
              </p:cNvPr>
              <p:cNvSpPr txBox="1"/>
              <p:nvPr/>
            </p:nvSpPr>
            <p:spPr>
              <a:xfrm>
                <a:off x="583450" y="5150850"/>
                <a:ext cx="5721785" cy="577081"/>
              </a:xfrm>
              <a:prstGeom prst="rect">
                <a:avLst/>
              </a:prstGeom>
              <a:noFill/>
            </p:spPr>
            <p:txBody>
              <a:bodyPr wrap="square" rtlCol="0">
                <a:spAutoFit/>
              </a:bodyPr>
              <a:lstStyle/>
              <a:p>
                <a:r>
                  <a:rPr lang="ja-JP" altLang="en-US" sz="1050">
                    <a:solidFill>
                      <a:srgbClr val="FF0000"/>
                    </a:solidFill>
                  </a:rPr>
                  <a:t>本質的にリーダーシップが強く自分流。対人的には金運に恵まれドライな気質を持ち、この傾向は強い。潜在意識には明るく前向きな面を持つ。</a:t>
                </a:r>
                <a:endParaRPr lang="en-US" altLang="ja-JP" sz="1050" dirty="0">
                  <a:solidFill>
                    <a:srgbClr val="FF0000"/>
                  </a:solidFill>
                </a:endParaRPr>
              </a:p>
              <a:p>
                <a:endParaRPr lang="ja-JP" altLang="en-US" sz="1050">
                  <a:solidFill>
                    <a:srgbClr val="FF0000"/>
                  </a:solidFill>
                </a:endParaRPr>
              </a:p>
            </p:txBody>
          </p:sp>
        </p:grpSp>
      </p:grpSp>
      <p:grpSp>
        <p:nvGrpSpPr>
          <p:cNvPr id="39" name="グループ化 38">
            <a:extLst>
              <a:ext uri="{FF2B5EF4-FFF2-40B4-BE49-F238E27FC236}">
                <a16:creationId xmlns:a16="http://schemas.microsoft.com/office/drawing/2014/main" id="{8BDA1D83-0033-0CE7-9674-EE299CD8861C}"/>
              </a:ext>
            </a:extLst>
          </p:cNvPr>
          <p:cNvGrpSpPr/>
          <p:nvPr/>
        </p:nvGrpSpPr>
        <p:grpSpPr>
          <a:xfrm>
            <a:off x="556615" y="3808685"/>
            <a:ext cx="6131846" cy="2106305"/>
            <a:chOff x="556615" y="3808685"/>
            <a:chExt cx="6131846" cy="2106305"/>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6" name="グループ化 15">
              <a:extLst>
                <a:ext uri="{FF2B5EF4-FFF2-40B4-BE49-F238E27FC236}">
                  <a16:creationId xmlns:a16="http://schemas.microsoft.com/office/drawing/2014/main" id="{31E5203B-64D1-0632-9579-7E325AE3B37C}"/>
                </a:ext>
              </a:extLst>
            </p:cNvPr>
            <p:cNvGrpSpPr/>
            <p:nvPr/>
          </p:nvGrpSpPr>
          <p:grpSpPr>
            <a:xfrm>
              <a:off x="556615" y="4090642"/>
              <a:ext cx="5721785" cy="1824348"/>
              <a:chOff x="566376" y="5869894"/>
              <a:chExt cx="5721785" cy="1824348"/>
            </a:xfrm>
          </p:grpSpPr>
          <p:grpSp>
            <p:nvGrpSpPr>
              <p:cNvPr id="17" name="グループ化 16">
                <a:extLst>
                  <a:ext uri="{FF2B5EF4-FFF2-40B4-BE49-F238E27FC236}">
                    <a16:creationId xmlns:a16="http://schemas.microsoft.com/office/drawing/2014/main" id="{046D686F-2F70-5F3D-CE68-519A6D160D5E}"/>
                  </a:ext>
                </a:extLst>
              </p:cNvPr>
              <p:cNvGrpSpPr/>
              <p:nvPr/>
            </p:nvGrpSpPr>
            <p:grpSpPr>
              <a:xfrm>
                <a:off x="580314" y="5869894"/>
                <a:ext cx="5681917" cy="1202848"/>
                <a:chOff x="654076" y="1395031"/>
                <a:chExt cx="5681917" cy="1202848"/>
              </a:xfrm>
            </p:grpSpPr>
            <p:grpSp>
              <p:nvGrpSpPr>
                <p:cNvPr id="19" name="グループ化 18">
                  <a:extLst>
                    <a:ext uri="{FF2B5EF4-FFF2-40B4-BE49-F238E27FC236}">
                      <a16:creationId xmlns:a16="http://schemas.microsoft.com/office/drawing/2014/main" id="{F9657820-47BD-72D6-61B2-12AAAF11CD7C}"/>
                    </a:ext>
                  </a:extLst>
                </p:cNvPr>
                <p:cNvGrpSpPr/>
                <p:nvPr/>
              </p:nvGrpSpPr>
              <p:grpSpPr>
                <a:xfrm>
                  <a:off x="654076" y="1395031"/>
                  <a:ext cx="5681917" cy="1202848"/>
                  <a:chOff x="431653" y="1420020"/>
                  <a:chExt cx="5970690" cy="1202848"/>
                </a:xfrm>
              </p:grpSpPr>
              <p:sp>
                <p:nvSpPr>
                  <p:cNvPr id="25" name="テキスト ボックス 24">
                    <a:extLst>
                      <a:ext uri="{FF2B5EF4-FFF2-40B4-BE49-F238E27FC236}">
                        <a16:creationId xmlns:a16="http://schemas.microsoft.com/office/drawing/2014/main" id="{F831C7F4-8A34-1277-F8DB-0D5CCFC15536}"/>
                      </a:ext>
                    </a:extLst>
                  </p:cNvPr>
                  <p:cNvSpPr txBox="1"/>
                  <p:nvPr/>
                </p:nvSpPr>
                <p:spPr>
                  <a:xfrm>
                    <a:off x="431653" y="1422539"/>
                    <a:ext cx="3140666"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6</a:t>
                    </a:r>
                    <a:r>
                      <a:rPr lang="ja-JP" altLang="en-US" sz="1200"/>
                      <a:t>・</a:t>
                    </a:r>
                    <a:r>
                      <a:rPr lang="en-US" altLang="ja-JP" sz="1200" dirty="0"/>
                      <a:t>7</a:t>
                    </a:r>
                    <a:r>
                      <a:rPr lang="ja-JP" altLang="en-US" sz="1200"/>
                      <a:t>・</a:t>
                    </a:r>
                    <a:r>
                      <a:rPr lang="en-US" altLang="ja-JP" sz="1200" dirty="0"/>
                      <a:t>9</a:t>
                    </a:r>
                    <a:r>
                      <a:rPr lang="ja-JP" altLang="en-US" sz="1200"/>
                      <a:t>　</a:t>
                    </a:r>
                    <a:endParaRPr lang="en-US" altLang="ja-JP" sz="1200" dirty="0"/>
                  </a:p>
                  <a:p>
                    <a:endParaRPr lang="en-US" altLang="ja-JP" sz="1200" dirty="0"/>
                  </a:p>
                  <a:p>
                    <a:r>
                      <a:rPr lang="ja-JP" altLang="en-US" sz="1200"/>
                      <a:t>本命星：五黄土星（支配・リーダー）</a:t>
                    </a:r>
                    <a:endParaRPr kumimoji="1" lang="en-US" altLang="ja-JP" sz="1200" dirty="0"/>
                  </a:p>
                  <a:p>
                    <a:r>
                      <a:rPr lang="ja-JP" altLang="en-US" sz="1200"/>
                      <a:t>月命星：八白土星（チャンス・変化）</a:t>
                    </a:r>
                    <a:endParaRPr lang="en-US" altLang="ja-JP" sz="1200" dirty="0"/>
                  </a:p>
                  <a:p>
                    <a:r>
                      <a:rPr lang="ja-JP" altLang="en-US" sz="1200"/>
                      <a:t>潜在意識：二黒土星（家庭・地道）</a:t>
                    </a:r>
                    <a:endParaRPr kumimoji="1" lang="en-US" altLang="ja-JP" sz="1200" dirty="0"/>
                  </a:p>
                  <a:p>
                    <a:r>
                      <a:rPr lang="ja-JP" altLang="en-US" sz="1200"/>
                      <a:t>流れ：八白土星（チャンス・変化）</a:t>
                    </a:r>
                    <a:endParaRPr lang="en-US" altLang="ja-JP" sz="1200" dirty="0"/>
                  </a:p>
                </p:txBody>
              </p:sp>
              <p:sp>
                <p:nvSpPr>
                  <p:cNvPr id="26" name="テキスト ボックス 25">
                    <a:extLst>
                      <a:ext uri="{FF2B5EF4-FFF2-40B4-BE49-F238E27FC236}">
                        <a16:creationId xmlns:a16="http://schemas.microsoft.com/office/drawing/2014/main" id="{3184537F-B8A4-35F0-4812-3D54E5A61BCF}"/>
                      </a:ext>
                    </a:extLst>
                  </p:cNvPr>
                  <p:cNvSpPr txBox="1"/>
                  <p:nvPr/>
                </p:nvSpPr>
                <p:spPr>
                  <a:xfrm>
                    <a:off x="3981250" y="1420020"/>
                    <a:ext cx="2421093" cy="523220"/>
                  </a:xfrm>
                  <a:prstGeom prst="rect">
                    <a:avLst/>
                  </a:prstGeom>
                  <a:noFill/>
                </p:spPr>
                <p:txBody>
                  <a:bodyPr wrap="square" rtlCol="0">
                    <a:spAutoFit/>
                  </a:bodyPr>
                  <a:lstStyle/>
                  <a:p>
                    <a:r>
                      <a:rPr kumimoji="1" lang="en-US" altLang="ja-JP" sz="2800" b="1" dirty="0"/>
                      <a:t>5</a:t>
                    </a:r>
                    <a:r>
                      <a:rPr kumimoji="1" lang="ja-JP" altLang="en-US" sz="2800" b="1"/>
                      <a:t> </a:t>
                    </a:r>
                    <a:r>
                      <a:rPr lang="en-US" altLang="ja-JP" sz="2800" b="1" dirty="0"/>
                      <a:t>-</a:t>
                    </a:r>
                    <a:r>
                      <a:rPr kumimoji="1" lang="ja-JP" altLang="en-US" sz="2800" b="1"/>
                      <a:t> </a:t>
                    </a:r>
                    <a:r>
                      <a:rPr lang="en-US" altLang="ja-JP" sz="2800" b="1" dirty="0"/>
                      <a:t>8</a:t>
                    </a:r>
                    <a:r>
                      <a:rPr kumimoji="1" lang="ja-JP" altLang="en-US" sz="2800" b="1"/>
                      <a:t> </a:t>
                    </a:r>
                    <a:r>
                      <a:rPr kumimoji="1" lang="en-US" altLang="ja-JP" sz="2800" b="1" dirty="0"/>
                      <a:t>-</a:t>
                    </a:r>
                    <a:r>
                      <a:rPr kumimoji="1" lang="ja-JP" altLang="en-US" sz="2800" b="1"/>
                      <a:t> </a:t>
                    </a:r>
                    <a:r>
                      <a:rPr lang="en-US" altLang="ja-JP" sz="2800" b="1" dirty="0"/>
                      <a:t>2 - 8</a:t>
                    </a:r>
                    <a:endParaRPr kumimoji="1" lang="ja-JP" altLang="en-US" sz="2800" b="1"/>
                  </a:p>
                </p:txBody>
              </p:sp>
            </p:grpSp>
            <p:grpSp>
              <p:nvGrpSpPr>
                <p:cNvPr id="20" name="グループ化 19">
                  <a:extLst>
                    <a:ext uri="{FF2B5EF4-FFF2-40B4-BE49-F238E27FC236}">
                      <a16:creationId xmlns:a16="http://schemas.microsoft.com/office/drawing/2014/main" id="{A803F9A7-0643-9411-FADC-ECB7C46364E4}"/>
                    </a:ext>
                  </a:extLst>
                </p:cNvPr>
                <p:cNvGrpSpPr/>
                <p:nvPr/>
              </p:nvGrpSpPr>
              <p:grpSpPr>
                <a:xfrm>
                  <a:off x="4085938" y="1891502"/>
                  <a:ext cx="1953665" cy="386973"/>
                  <a:chOff x="4424835" y="359852"/>
                  <a:chExt cx="1953665" cy="386973"/>
                </a:xfrm>
              </p:grpSpPr>
              <p:sp>
                <p:nvSpPr>
                  <p:cNvPr id="21" name="円/楕円 20">
                    <a:extLst>
                      <a:ext uri="{FF2B5EF4-FFF2-40B4-BE49-F238E27FC236}">
                        <a16:creationId xmlns:a16="http://schemas.microsoft.com/office/drawing/2014/main" id="{AA43E79E-C16B-6A0E-BFFE-37FBA87B1094}"/>
                      </a:ext>
                    </a:extLst>
                  </p:cNvPr>
                  <p:cNvSpPr/>
                  <p:nvPr/>
                </p:nvSpPr>
                <p:spPr>
                  <a:xfrm>
                    <a:off x="5486532" y="359852"/>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22" name="円/楕円 21">
                    <a:extLst>
                      <a:ext uri="{FF2B5EF4-FFF2-40B4-BE49-F238E27FC236}">
                        <a16:creationId xmlns:a16="http://schemas.microsoft.com/office/drawing/2014/main" id="{305D5EE6-EC82-EDAD-2520-6890EBBC19D4}"/>
                      </a:ext>
                    </a:extLst>
                  </p:cNvPr>
                  <p:cNvSpPr/>
                  <p:nvPr/>
                </p:nvSpPr>
                <p:spPr>
                  <a:xfrm>
                    <a:off x="4424835" y="36582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23" name="円/楕円 22">
                    <a:extLst>
                      <a:ext uri="{FF2B5EF4-FFF2-40B4-BE49-F238E27FC236}">
                        <a16:creationId xmlns:a16="http://schemas.microsoft.com/office/drawing/2014/main" id="{10A5B862-DBBB-5A8D-2D48-EFE04969E786}"/>
                      </a:ext>
                    </a:extLst>
                  </p:cNvPr>
                  <p:cNvSpPr/>
                  <p:nvPr/>
                </p:nvSpPr>
                <p:spPr>
                  <a:xfrm>
                    <a:off x="4959731" y="359852"/>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24" name="円/楕円 23">
                    <a:extLst>
                      <a:ext uri="{FF2B5EF4-FFF2-40B4-BE49-F238E27FC236}">
                        <a16:creationId xmlns:a16="http://schemas.microsoft.com/office/drawing/2014/main" id="{124142DC-84DF-AD43-0022-C773A3A1BAC2}"/>
                      </a:ext>
                    </a:extLst>
                  </p:cNvPr>
                  <p:cNvSpPr/>
                  <p:nvPr/>
                </p:nvSpPr>
                <p:spPr>
                  <a:xfrm>
                    <a:off x="6001371" y="360487"/>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
            <p:nvSpPr>
              <p:cNvPr id="18" name="テキスト ボックス 17">
                <a:extLst>
                  <a:ext uri="{FF2B5EF4-FFF2-40B4-BE49-F238E27FC236}">
                    <a16:creationId xmlns:a16="http://schemas.microsoft.com/office/drawing/2014/main" id="{5249ACC2-246D-6E5C-9806-2227D36A8007}"/>
                  </a:ext>
                </a:extLst>
              </p:cNvPr>
              <p:cNvSpPr txBox="1"/>
              <p:nvPr/>
            </p:nvSpPr>
            <p:spPr>
              <a:xfrm>
                <a:off x="566376" y="7117161"/>
                <a:ext cx="5721785" cy="577081"/>
              </a:xfrm>
              <a:prstGeom prst="rect">
                <a:avLst/>
              </a:prstGeom>
              <a:noFill/>
            </p:spPr>
            <p:txBody>
              <a:bodyPr wrap="square" rtlCol="0">
                <a:spAutoFit/>
              </a:bodyPr>
              <a:lstStyle/>
              <a:p>
                <a:r>
                  <a:rPr lang="ja-JP" altLang="en-US" sz="1050">
                    <a:solidFill>
                      <a:srgbClr val="FF0000"/>
                    </a:solidFill>
                  </a:rPr>
                  <a:t>本質的にリーダーシップが強く自分流。対人的には野心が強くチャンスをつかむ力があり、この傾向は強い。潜在意識には家庭的で堅実な面を持つ。</a:t>
                </a:r>
                <a:endParaRPr lang="en-US" altLang="ja-JP" sz="1050" dirty="0">
                  <a:solidFill>
                    <a:srgbClr val="FF0000"/>
                  </a:solidFill>
                </a:endParaRPr>
              </a:p>
              <a:p>
                <a:endParaRPr lang="ja-JP" altLang="en-US" sz="1050">
                  <a:solidFill>
                    <a:srgbClr val="FF0000"/>
                  </a:solidFill>
                </a:endParaRPr>
              </a:p>
            </p:txBody>
          </p:sp>
        </p:grpSp>
      </p:grpSp>
      <p:grpSp>
        <p:nvGrpSpPr>
          <p:cNvPr id="40" name="グループ化 39">
            <a:extLst>
              <a:ext uri="{FF2B5EF4-FFF2-40B4-BE49-F238E27FC236}">
                <a16:creationId xmlns:a16="http://schemas.microsoft.com/office/drawing/2014/main" id="{674D1B4B-D8C7-AE1F-FC84-FB39EDFBAFEB}"/>
              </a:ext>
            </a:extLst>
          </p:cNvPr>
          <p:cNvGrpSpPr/>
          <p:nvPr/>
        </p:nvGrpSpPr>
        <p:grpSpPr>
          <a:xfrm>
            <a:off x="570553" y="6930303"/>
            <a:ext cx="6117908" cy="2031180"/>
            <a:chOff x="570553" y="6930303"/>
            <a:chExt cx="6117908" cy="2031180"/>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7" name="グループ化 26">
              <a:extLst>
                <a:ext uri="{FF2B5EF4-FFF2-40B4-BE49-F238E27FC236}">
                  <a16:creationId xmlns:a16="http://schemas.microsoft.com/office/drawing/2014/main" id="{7061EB0B-3056-BC65-4E80-CBE0EAB6882A}"/>
                </a:ext>
              </a:extLst>
            </p:cNvPr>
            <p:cNvGrpSpPr/>
            <p:nvPr/>
          </p:nvGrpSpPr>
          <p:grpSpPr>
            <a:xfrm>
              <a:off x="570553" y="7285633"/>
              <a:ext cx="5721785" cy="1675850"/>
              <a:chOff x="493174" y="8042029"/>
              <a:chExt cx="5721785" cy="1675850"/>
            </a:xfrm>
          </p:grpSpPr>
          <p:grpSp>
            <p:nvGrpSpPr>
              <p:cNvPr id="28" name="グループ化 27">
                <a:extLst>
                  <a:ext uri="{FF2B5EF4-FFF2-40B4-BE49-F238E27FC236}">
                    <a16:creationId xmlns:a16="http://schemas.microsoft.com/office/drawing/2014/main" id="{9EAC50AC-0DA1-EFA6-D2D6-CB2593D1CAFA}"/>
                  </a:ext>
                </a:extLst>
              </p:cNvPr>
              <p:cNvGrpSpPr/>
              <p:nvPr/>
            </p:nvGrpSpPr>
            <p:grpSpPr>
              <a:xfrm>
                <a:off x="503724" y="8042029"/>
                <a:ext cx="5697297" cy="1201178"/>
                <a:chOff x="654076" y="1396701"/>
                <a:chExt cx="5697297" cy="1201178"/>
              </a:xfrm>
            </p:grpSpPr>
            <p:grpSp>
              <p:nvGrpSpPr>
                <p:cNvPr id="30" name="グループ化 29">
                  <a:extLst>
                    <a:ext uri="{FF2B5EF4-FFF2-40B4-BE49-F238E27FC236}">
                      <a16:creationId xmlns:a16="http://schemas.microsoft.com/office/drawing/2014/main" id="{11AFD9C2-D094-EEC9-6654-5D1D9A9D2FFB}"/>
                    </a:ext>
                  </a:extLst>
                </p:cNvPr>
                <p:cNvGrpSpPr/>
                <p:nvPr/>
              </p:nvGrpSpPr>
              <p:grpSpPr>
                <a:xfrm>
                  <a:off x="654076" y="1396701"/>
                  <a:ext cx="5697297" cy="1201178"/>
                  <a:chOff x="431653" y="1421690"/>
                  <a:chExt cx="5986852" cy="1201178"/>
                </a:xfrm>
              </p:grpSpPr>
              <p:sp>
                <p:nvSpPr>
                  <p:cNvPr id="36" name="テキスト ボックス 35">
                    <a:extLst>
                      <a:ext uri="{FF2B5EF4-FFF2-40B4-BE49-F238E27FC236}">
                        <a16:creationId xmlns:a16="http://schemas.microsoft.com/office/drawing/2014/main" id="{16E027C2-4D4F-D6F5-B18A-C98ADB04EC10}"/>
                      </a:ext>
                    </a:extLst>
                  </p:cNvPr>
                  <p:cNvSpPr txBox="1"/>
                  <p:nvPr/>
                </p:nvSpPr>
                <p:spPr>
                  <a:xfrm>
                    <a:off x="431653" y="1422539"/>
                    <a:ext cx="3511407"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8</a:t>
                    </a:r>
                    <a:r>
                      <a:rPr lang="ja-JP" altLang="en-US" sz="1200"/>
                      <a:t>　△　</a:t>
                    </a:r>
                    <a:r>
                      <a:rPr lang="en-US" altLang="ja-JP" sz="1200" dirty="0"/>
                      <a:t>6</a:t>
                    </a:r>
                    <a:r>
                      <a:rPr lang="ja-JP" altLang="en-US" sz="1200"/>
                      <a:t>・</a:t>
                    </a:r>
                    <a:r>
                      <a:rPr lang="en-US" altLang="ja-JP" sz="1200" dirty="0"/>
                      <a:t>7</a:t>
                    </a:r>
                    <a:r>
                      <a:rPr lang="ja-JP" altLang="en-US" sz="1200"/>
                      <a:t>　</a:t>
                    </a:r>
                    <a:endParaRPr kumimoji="1" lang="en-US" altLang="ja-JP" sz="1200" dirty="0"/>
                  </a:p>
                  <a:p>
                    <a:endParaRPr lang="en-US" altLang="ja-JP" sz="1200" dirty="0"/>
                  </a:p>
                  <a:p>
                    <a:r>
                      <a:rPr lang="ja-JP" altLang="en-US" sz="1200"/>
                      <a:t>本命星：五黄土星（支配・リーダー）</a:t>
                    </a:r>
                    <a:endParaRPr kumimoji="1" lang="en-US" altLang="ja-JP" sz="1200" dirty="0"/>
                  </a:p>
                  <a:p>
                    <a:r>
                      <a:rPr lang="ja-JP" altLang="en-US" sz="1200"/>
                      <a:t>月命星：九紫火星（頭脳・カリスマ）</a:t>
                    </a:r>
                    <a:endParaRPr lang="en-US" altLang="ja-JP" sz="1200" dirty="0"/>
                  </a:p>
                  <a:p>
                    <a:r>
                      <a:rPr lang="ja-JP" altLang="en-US" sz="1200"/>
                      <a:t>潜在意識：一白水星（人情・アイデア）</a:t>
                    </a:r>
                    <a:endParaRPr kumimoji="1" lang="en-US" altLang="ja-JP" sz="1200" dirty="0"/>
                  </a:p>
                  <a:p>
                    <a:r>
                      <a:rPr lang="ja-JP" altLang="en-US" sz="1200"/>
                      <a:t>流れ：九紫火星（頭脳・カリスマ）</a:t>
                    </a:r>
                    <a:endParaRPr lang="en-US" altLang="ja-JP" sz="1200" dirty="0"/>
                  </a:p>
                </p:txBody>
              </p:sp>
              <p:sp>
                <p:nvSpPr>
                  <p:cNvPr id="37" name="テキスト ボックス 36">
                    <a:extLst>
                      <a:ext uri="{FF2B5EF4-FFF2-40B4-BE49-F238E27FC236}">
                        <a16:creationId xmlns:a16="http://schemas.microsoft.com/office/drawing/2014/main" id="{E7D61F0B-52E4-DB1C-7522-66E624859B35}"/>
                      </a:ext>
                    </a:extLst>
                  </p:cNvPr>
                  <p:cNvSpPr txBox="1"/>
                  <p:nvPr/>
                </p:nvSpPr>
                <p:spPr>
                  <a:xfrm>
                    <a:off x="3997412" y="1421690"/>
                    <a:ext cx="2421093" cy="523220"/>
                  </a:xfrm>
                  <a:prstGeom prst="rect">
                    <a:avLst/>
                  </a:prstGeom>
                  <a:noFill/>
                </p:spPr>
                <p:txBody>
                  <a:bodyPr wrap="square" rtlCol="0">
                    <a:spAutoFit/>
                  </a:bodyPr>
                  <a:lstStyle/>
                  <a:p>
                    <a:r>
                      <a:rPr kumimoji="1" lang="en-US" altLang="ja-JP" sz="2800" b="1" dirty="0"/>
                      <a:t>5</a:t>
                    </a:r>
                    <a:r>
                      <a:rPr kumimoji="1" lang="ja-JP" altLang="en-US" sz="2800" b="1"/>
                      <a:t> </a:t>
                    </a:r>
                    <a:r>
                      <a:rPr lang="en-US" altLang="ja-JP" sz="2800" b="1" dirty="0"/>
                      <a:t>-</a:t>
                    </a:r>
                    <a:r>
                      <a:rPr kumimoji="1" lang="ja-JP" altLang="en-US" sz="2800" b="1"/>
                      <a:t> </a:t>
                    </a:r>
                    <a:r>
                      <a:rPr kumimoji="1" lang="en-US" altLang="ja-JP" sz="2800" b="1" dirty="0"/>
                      <a:t>9</a:t>
                    </a:r>
                    <a:r>
                      <a:rPr kumimoji="1" lang="ja-JP" altLang="en-US" sz="2800" b="1"/>
                      <a:t> </a:t>
                    </a:r>
                    <a:r>
                      <a:rPr kumimoji="1" lang="en-US" altLang="ja-JP" sz="2800" b="1" dirty="0"/>
                      <a:t>-</a:t>
                    </a:r>
                    <a:r>
                      <a:rPr kumimoji="1" lang="ja-JP" altLang="en-US" sz="2800" b="1"/>
                      <a:t> </a:t>
                    </a:r>
                    <a:r>
                      <a:rPr kumimoji="1" lang="en-US" altLang="ja-JP" sz="2800" b="1" dirty="0"/>
                      <a:t>1</a:t>
                    </a:r>
                    <a:r>
                      <a:rPr lang="en-US" altLang="ja-JP" sz="2800" b="1" dirty="0"/>
                      <a:t> - 9</a:t>
                    </a:r>
                    <a:endParaRPr kumimoji="1" lang="ja-JP" altLang="en-US" sz="2800" b="1"/>
                  </a:p>
                </p:txBody>
              </p:sp>
            </p:grpSp>
            <p:grpSp>
              <p:nvGrpSpPr>
                <p:cNvPr id="31" name="グループ化 30">
                  <a:extLst>
                    <a:ext uri="{FF2B5EF4-FFF2-40B4-BE49-F238E27FC236}">
                      <a16:creationId xmlns:a16="http://schemas.microsoft.com/office/drawing/2014/main" id="{72721124-0FFA-5B2A-FFDB-606B373FCEF1}"/>
                    </a:ext>
                  </a:extLst>
                </p:cNvPr>
                <p:cNvGrpSpPr/>
                <p:nvPr/>
              </p:nvGrpSpPr>
              <p:grpSpPr>
                <a:xfrm>
                  <a:off x="4074870" y="1871373"/>
                  <a:ext cx="1953665" cy="386973"/>
                  <a:chOff x="4413767" y="289027"/>
                  <a:chExt cx="1953665" cy="386973"/>
                </a:xfrm>
              </p:grpSpPr>
              <p:sp>
                <p:nvSpPr>
                  <p:cNvPr id="32" name="円/楕円 31">
                    <a:extLst>
                      <a:ext uri="{FF2B5EF4-FFF2-40B4-BE49-F238E27FC236}">
                        <a16:creationId xmlns:a16="http://schemas.microsoft.com/office/drawing/2014/main" id="{B2052859-4D00-E472-5221-BD9C12896E09}"/>
                      </a:ext>
                    </a:extLst>
                  </p:cNvPr>
                  <p:cNvSpPr/>
                  <p:nvPr/>
                </p:nvSpPr>
                <p:spPr>
                  <a:xfrm>
                    <a:off x="5475464" y="289027"/>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水</a:t>
                    </a:r>
                    <a:endParaRPr kumimoji="1" lang="ja-JP" altLang="en-US">
                      <a:solidFill>
                        <a:schemeClr val="tx1"/>
                      </a:solidFill>
                    </a:endParaRPr>
                  </a:p>
                </p:txBody>
              </p:sp>
              <p:sp>
                <p:nvSpPr>
                  <p:cNvPr id="33" name="円/楕円 32">
                    <a:extLst>
                      <a:ext uri="{FF2B5EF4-FFF2-40B4-BE49-F238E27FC236}">
                        <a16:creationId xmlns:a16="http://schemas.microsoft.com/office/drawing/2014/main" id="{8527DEB5-E4B1-C7C8-0FEE-38F10F1068FB}"/>
                      </a:ext>
                    </a:extLst>
                  </p:cNvPr>
                  <p:cNvSpPr/>
                  <p:nvPr/>
                </p:nvSpPr>
                <p:spPr>
                  <a:xfrm>
                    <a:off x="4413767" y="295000"/>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34" name="円/楕円 33">
                    <a:extLst>
                      <a:ext uri="{FF2B5EF4-FFF2-40B4-BE49-F238E27FC236}">
                        <a16:creationId xmlns:a16="http://schemas.microsoft.com/office/drawing/2014/main" id="{BC94CB17-1898-61D5-CB6D-E3FB2ED48CCC}"/>
                      </a:ext>
                    </a:extLst>
                  </p:cNvPr>
                  <p:cNvSpPr/>
                  <p:nvPr/>
                </p:nvSpPr>
                <p:spPr>
                  <a:xfrm>
                    <a:off x="4948663" y="289027"/>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35" name="円/楕円 34">
                    <a:extLst>
                      <a:ext uri="{FF2B5EF4-FFF2-40B4-BE49-F238E27FC236}">
                        <a16:creationId xmlns:a16="http://schemas.microsoft.com/office/drawing/2014/main" id="{FB0F1B95-C2C4-7085-B65F-7A06DDF239D3}"/>
                      </a:ext>
                    </a:extLst>
                  </p:cNvPr>
                  <p:cNvSpPr/>
                  <p:nvPr/>
                </p:nvSpPr>
                <p:spPr>
                  <a:xfrm>
                    <a:off x="5990303" y="289662"/>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endParaRPr kumimoji="1" lang="en-US" altLang="ja-JP" dirty="0">
                      <a:solidFill>
                        <a:schemeClr val="tx1"/>
                      </a:solidFill>
                    </a:endParaRPr>
                  </a:p>
                </p:txBody>
              </p:sp>
            </p:grpSp>
          </p:grpSp>
          <p:sp>
            <p:nvSpPr>
              <p:cNvPr id="29" name="テキスト ボックス 28">
                <a:extLst>
                  <a:ext uri="{FF2B5EF4-FFF2-40B4-BE49-F238E27FC236}">
                    <a16:creationId xmlns:a16="http://schemas.microsoft.com/office/drawing/2014/main" id="{2514A12B-CDE4-5262-DFE8-0CF0336D5C61}"/>
                  </a:ext>
                </a:extLst>
              </p:cNvPr>
              <p:cNvSpPr txBox="1"/>
              <p:nvPr/>
            </p:nvSpPr>
            <p:spPr>
              <a:xfrm>
                <a:off x="493174" y="9302381"/>
                <a:ext cx="5721785" cy="415498"/>
              </a:xfrm>
              <a:prstGeom prst="rect">
                <a:avLst/>
              </a:prstGeom>
              <a:noFill/>
            </p:spPr>
            <p:txBody>
              <a:bodyPr wrap="square" rtlCol="0">
                <a:spAutoFit/>
              </a:bodyPr>
              <a:lstStyle/>
              <a:p>
                <a:r>
                  <a:rPr lang="ja-JP" altLang="en-US" sz="1050">
                    <a:solidFill>
                      <a:srgbClr val="FF0000"/>
                    </a:solidFill>
                  </a:rPr>
                  <a:t>本質的にリーダーシップが強く自分流。対人的には、頭脳明晰で強い信念を持ちこの傾向は強い。潜在意識には人情に厚く、人に優しい面がある。</a:t>
                </a:r>
              </a:p>
            </p:txBody>
          </p:sp>
        </p:grpSp>
      </p:grpSp>
    </p:spTree>
    <p:extLst>
      <p:ext uri="{BB962C8B-B14F-4D97-AF65-F5344CB8AC3E}">
        <p14:creationId xmlns:p14="http://schemas.microsoft.com/office/powerpoint/2010/main" val="3706846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グループ化 37">
            <a:extLst>
              <a:ext uri="{FF2B5EF4-FFF2-40B4-BE49-F238E27FC236}">
                <a16:creationId xmlns:a16="http://schemas.microsoft.com/office/drawing/2014/main" id="{9FC0185E-81F4-3164-5CA2-3E3DBB5D2C71}"/>
              </a:ext>
            </a:extLst>
          </p:cNvPr>
          <p:cNvGrpSpPr/>
          <p:nvPr/>
        </p:nvGrpSpPr>
        <p:grpSpPr>
          <a:xfrm>
            <a:off x="676781" y="687067"/>
            <a:ext cx="6011680" cy="1937792"/>
            <a:chOff x="676781" y="687067"/>
            <a:chExt cx="6011680" cy="1937792"/>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1995ECBE-A084-5B9A-6879-047CB18BD8D8}"/>
                </a:ext>
              </a:extLst>
            </p:cNvPr>
            <p:cNvGrpSpPr/>
            <p:nvPr/>
          </p:nvGrpSpPr>
          <p:grpSpPr>
            <a:xfrm>
              <a:off x="676781" y="983323"/>
              <a:ext cx="5721785" cy="1641536"/>
              <a:chOff x="654077" y="1397550"/>
              <a:chExt cx="5721785" cy="1641536"/>
            </a:xfrm>
          </p:grpSpPr>
          <p:grpSp>
            <p:nvGrpSpPr>
              <p:cNvPr id="3" name="グループ化 2">
                <a:extLst>
                  <a:ext uri="{FF2B5EF4-FFF2-40B4-BE49-F238E27FC236}">
                    <a16:creationId xmlns:a16="http://schemas.microsoft.com/office/drawing/2014/main" id="{95EE4CA2-7CCF-320A-E286-6B3D69849178}"/>
                  </a:ext>
                </a:extLst>
              </p:cNvPr>
              <p:cNvGrpSpPr/>
              <p:nvPr/>
            </p:nvGrpSpPr>
            <p:grpSpPr>
              <a:xfrm>
                <a:off x="654077" y="1397550"/>
                <a:ext cx="5667498" cy="1200329"/>
                <a:chOff x="654077" y="1397550"/>
                <a:chExt cx="5667498" cy="1200329"/>
              </a:xfrm>
            </p:grpSpPr>
            <p:grpSp>
              <p:nvGrpSpPr>
                <p:cNvPr id="8" name="グループ化 7">
                  <a:extLst>
                    <a:ext uri="{FF2B5EF4-FFF2-40B4-BE49-F238E27FC236}">
                      <a16:creationId xmlns:a16="http://schemas.microsoft.com/office/drawing/2014/main" id="{5F84B73B-AB7D-899E-4013-B2CF3CD30224}"/>
                    </a:ext>
                  </a:extLst>
                </p:cNvPr>
                <p:cNvGrpSpPr/>
                <p:nvPr/>
              </p:nvGrpSpPr>
              <p:grpSpPr>
                <a:xfrm>
                  <a:off x="654077" y="1397550"/>
                  <a:ext cx="5667498" cy="1200329"/>
                  <a:chOff x="431654" y="1422539"/>
                  <a:chExt cx="5955539" cy="1200329"/>
                </a:xfrm>
              </p:grpSpPr>
              <p:sp>
                <p:nvSpPr>
                  <p:cNvPr id="14" name="テキスト ボックス 13">
                    <a:extLst>
                      <a:ext uri="{FF2B5EF4-FFF2-40B4-BE49-F238E27FC236}">
                        <a16:creationId xmlns:a16="http://schemas.microsoft.com/office/drawing/2014/main" id="{5256794D-1BE4-FF50-919A-E910F24D3F8B}"/>
                      </a:ext>
                    </a:extLst>
                  </p:cNvPr>
                  <p:cNvSpPr txBox="1"/>
                  <p:nvPr/>
                </p:nvSpPr>
                <p:spPr>
                  <a:xfrm>
                    <a:off x="431654" y="1422539"/>
                    <a:ext cx="3085770" cy="1200329"/>
                  </a:xfrm>
                  <a:prstGeom prst="rect">
                    <a:avLst/>
                  </a:prstGeom>
                  <a:noFill/>
                </p:spPr>
                <p:txBody>
                  <a:bodyPr wrap="square" rtlCol="0">
                    <a:spAutoFit/>
                  </a:bodyPr>
                  <a:lstStyle/>
                  <a:p>
                    <a:r>
                      <a:rPr lang="ja-JP" altLang="en-US" sz="1200"/>
                      <a:t>◯　</a:t>
                    </a:r>
                    <a:r>
                      <a:rPr lang="en-US" altLang="ja-JP" sz="1200" dirty="0"/>
                      <a:t> 7</a:t>
                    </a:r>
                    <a:r>
                      <a:rPr lang="ja-JP" altLang="en-US" sz="1200"/>
                      <a:t>　△　</a:t>
                    </a:r>
                    <a:r>
                      <a:rPr lang="en-US" altLang="ja-JP" sz="1200" dirty="0"/>
                      <a:t>2</a:t>
                    </a:r>
                    <a:r>
                      <a:rPr lang="ja-JP" altLang="en-US" sz="1200"/>
                      <a:t>・</a:t>
                    </a:r>
                    <a:r>
                      <a:rPr lang="en-US" altLang="ja-JP" sz="1200" dirty="0"/>
                      <a:t>8</a:t>
                    </a:r>
                    <a:r>
                      <a:rPr lang="ja-JP" altLang="en-US" sz="1200"/>
                      <a:t>　</a:t>
                    </a:r>
                    <a:endParaRPr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月命星：一白水星（人情・アイデア）</a:t>
                    </a:r>
                    <a:endParaRPr lang="en-US" altLang="ja-JP" sz="1200" dirty="0"/>
                  </a:p>
                  <a:p>
                    <a:r>
                      <a:rPr lang="ja-JP" altLang="en-US" sz="1200"/>
                      <a:t>潜在意識：二黒土星（家庭・地道）</a:t>
                    </a:r>
                    <a:endParaRPr kumimoji="1" lang="en-US" altLang="ja-JP" sz="1200" dirty="0"/>
                  </a:p>
                  <a:p>
                    <a:r>
                      <a:rPr lang="ja-JP" altLang="en-US" sz="1200"/>
                      <a:t>流れ：九紫火星（頭脳・カリスマ）</a:t>
                    </a:r>
                    <a:endParaRPr lang="en-US" altLang="ja-JP" sz="1200" dirty="0"/>
                  </a:p>
                </p:txBody>
              </p:sp>
              <p:sp>
                <p:nvSpPr>
                  <p:cNvPr id="15" name="テキスト ボックス 14">
                    <a:extLst>
                      <a:ext uri="{FF2B5EF4-FFF2-40B4-BE49-F238E27FC236}">
                        <a16:creationId xmlns:a16="http://schemas.microsoft.com/office/drawing/2014/main" id="{8C8D96FF-B633-ADF6-2907-7247638540FE}"/>
                      </a:ext>
                    </a:extLst>
                  </p:cNvPr>
                  <p:cNvSpPr txBox="1"/>
                  <p:nvPr/>
                </p:nvSpPr>
                <p:spPr>
                  <a:xfrm>
                    <a:off x="3966100" y="1440807"/>
                    <a:ext cx="2421093" cy="523220"/>
                  </a:xfrm>
                  <a:prstGeom prst="rect">
                    <a:avLst/>
                  </a:prstGeom>
                  <a:noFill/>
                </p:spPr>
                <p:txBody>
                  <a:bodyPr wrap="square" rtlCol="0">
                    <a:spAutoFit/>
                  </a:bodyPr>
                  <a:lstStyle/>
                  <a:p>
                    <a:r>
                      <a:rPr lang="en-US" altLang="ja-JP" sz="2800" b="1" dirty="0"/>
                      <a:t>6</a:t>
                    </a:r>
                    <a:r>
                      <a:rPr kumimoji="1" lang="ja-JP" altLang="en-US" sz="2800" b="1"/>
                      <a:t> </a:t>
                    </a:r>
                    <a:r>
                      <a:rPr lang="en-US" altLang="ja-JP" sz="2800" b="1" dirty="0"/>
                      <a:t>-</a:t>
                    </a:r>
                    <a:r>
                      <a:rPr kumimoji="1" lang="ja-JP" altLang="en-US" sz="2800" b="1"/>
                      <a:t> </a:t>
                    </a:r>
                    <a:r>
                      <a:rPr kumimoji="1" lang="en-US" altLang="ja-JP" sz="2800" b="1" dirty="0"/>
                      <a:t>1</a:t>
                    </a:r>
                    <a:r>
                      <a:rPr kumimoji="1" lang="ja-JP" altLang="en-US" sz="2800" b="1"/>
                      <a:t> </a:t>
                    </a:r>
                    <a:r>
                      <a:rPr lang="en-US" altLang="ja-JP" sz="2800" b="1" dirty="0"/>
                      <a:t>-</a:t>
                    </a:r>
                    <a:r>
                      <a:rPr kumimoji="1" lang="ja-JP" altLang="en-US" sz="2800" b="1"/>
                      <a:t> </a:t>
                    </a:r>
                    <a:r>
                      <a:rPr lang="en-US" altLang="ja-JP" sz="2800" b="1" dirty="0"/>
                      <a:t>2</a:t>
                    </a:r>
                    <a:r>
                      <a:rPr kumimoji="1" lang="en-US" altLang="ja-JP" sz="2800" b="1" dirty="0"/>
                      <a:t> - 9</a:t>
                    </a:r>
                    <a:endParaRPr kumimoji="1" lang="ja-JP" altLang="en-US" sz="2800" b="1"/>
                  </a:p>
                </p:txBody>
              </p:sp>
            </p:grpSp>
            <p:grpSp>
              <p:nvGrpSpPr>
                <p:cNvPr id="9" name="グループ化 8">
                  <a:extLst>
                    <a:ext uri="{FF2B5EF4-FFF2-40B4-BE49-F238E27FC236}">
                      <a16:creationId xmlns:a16="http://schemas.microsoft.com/office/drawing/2014/main" id="{E78ED994-F1EA-D2E5-90C7-39ACB232E913}"/>
                    </a:ext>
                  </a:extLst>
                </p:cNvPr>
                <p:cNvGrpSpPr/>
                <p:nvPr/>
              </p:nvGrpSpPr>
              <p:grpSpPr>
                <a:xfrm>
                  <a:off x="4011664" y="1911994"/>
                  <a:ext cx="1953665" cy="386973"/>
                  <a:chOff x="4338204" y="347036"/>
                  <a:chExt cx="1953665" cy="386973"/>
                </a:xfrm>
              </p:grpSpPr>
              <p:sp>
                <p:nvSpPr>
                  <p:cNvPr id="10" name="円/楕円 9">
                    <a:extLst>
                      <a:ext uri="{FF2B5EF4-FFF2-40B4-BE49-F238E27FC236}">
                        <a16:creationId xmlns:a16="http://schemas.microsoft.com/office/drawing/2014/main" id="{EDD0F9BD-FBF1-A874-C9BA-59795C9EA11B}"/>
                      </a:ext>
                    </a:extLst>
                  </p:cNvPr>
                  <p:cNvSpPr/>
                  <p:nvPr/>
                </p:nvSpPr>
                <p:spPr>
                  <a:xfrm>
                    <a:off x="5399901" y="3470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11" name="円/楕円 10">
                    <a:extLst>
                      <a:ext uri="{FF2B5EF4-FFF2-40B4-BE49-F238E27FC236}">
                        <a16:creationId xmlns:a16="http://schemas.microsoft.com/office/drawing/2014/main" id="{AA175702-B6D7-BA57-3CC3-6375B6D0A1C7}"/>
                      </a:ext>
                    </a:extLst>
                  </p:cNvPr>
                  <p:cNvSpPr/>
                  <p:nvPr/>
                </p:nvSpPr>
                <p:spPr>
                  <a:xfrm>
                    <a:off x="4338204" y="3530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12" name="円/楕円 11">
                    <a:extLst>
                      <a:ext uri="{FF2B5EF4-FFF2-40B4-BE49-F238E27FC236}">
                        <a16:creationId xmlns:a16="http://schemas.microsoft.com/office/drawing/2014/main" id="{868E5AE9-2D47-D6A6-2403-923B7708FCF1}"/>
                      </a:ext>
                    </a:extLst>
                  </p:cNvPr>
                  <p:cNvSpPr/>
                  <p:nvPr/>
                </p:nvSpPr>
                <p:spPr>
                  <a:xfrm>
                    <a:off x="4873100" y="34703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13" name="円/楕円 12">
                    <a:extLst>
                      <a:ext uri="{FF2B5EF4-FFF2-40B4-BE49-F238E27FC236}">
                        <a16:creationId xmlns:a16="http://schemas.microsoft.com/office/drawing/2014/main" id="{07FC2D8B-7680-49E2-5919-5A802754F620}"/>
                      </a:ext>
                    </a:extLst>
                  </p:cNvPr>
                  <p:cNvSpPr/>
                  <p:nvPr/>
                </p:nvSpPr>
                <p:spPr>
                  <a:xfrm>
                    <a:off x="5914740" y="347671"/>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en-US" altLang="ja-JP" dirty="0">
                      <a:solidFill>
                        <a:schemeClr val="tx1"/>
                      </a:solidFill>
                    </a:endParaRPr>
                  </a:p>
                </p:txBody>
              </p:sp>
            </p:grpSp>
          </p:grpSp>
          <p:sp>
            <p:nvSpPr>
              <p:cNvPr id="7" name="テキスト ボックス 6">
                <a:extLst>
                  <a:ext uri="{FF2B5EF4-FFF2-40B4-BE49-F238E27FC236}">
                    <a16:creationId xmlns:a16="http://schemas.microsoft.com/office/drawing/2014/main" id="{A5B82FF8-F857-8F7D-EBB2-DC789375712C}"/>
                  </a:ext>
                </a:extLst>
              </p:cNvPr>
              <p:cNvSpPr txBox="1"/>
              <p:nvPr/>
            </p:nvSpPr>
            <p:spPr>
              <a:xfrm>
                <a:off x="654077" y="2623588"/>
                <a:ext cx="5721785" cy="415498"/>
              </a:xfrm>
              <a:prstGeom prst="rect">
                <a:avLst/>
              </a:prstGeom>
              <a:noFill/>
            </p:spPr>
            <p:txBody>
              <a:bodyPr wrap="square" rtlCol="0">
                <a:spAutoFit/>
              </a:bodyPr>
              <a:lstStyle/>
              <a:p>
                <a:r>
                  <a:rPr lang="ja-JP" altLang="en-US" sz="1050">
                    <a:solidFill>
                      <a:srgbClr val="FF0000"/>
                    </a:solidFill>
                  </a:rPr>
                  <a:t>本質的にルールを重んじ仕事熱心。対人的には人情に厚く人に優しい。潜在意識には家庭的で堅実な面がある。頭脳明晰で強い信念を持つ。</a:t>
                </a:r>
              </a:p>
            </p:txBody>
          </p:sp>
        </p:grpSp>
      </p:grpSp>
      <p:grpSp>
        <p:nvGrpSpPr>
          <p:cNvPr id="39" name="グループ化 38">
            <a:extLst>
              <a:ext uri="{FF2B5EF4-FFF2-40B4-BE49-F238E27FC236}">
                <a16:creationId xmlns:a16="http://schemas.microsoft.com/office/drawing/2014/main" id="{A7152985-FC8C-2BA5-59F7-A27E74F5DDBC}"/>
              </a:ext>
            </a:extLst>
          </p:cNvPr>
          <p:cNvGrpSpPr/>
          <p:nvPr/>
        </p:nvGrpSpPr>
        <p:grpSpPr>
          <a:xfrm>
            <a:off x="626538" y="3808685"/>
            <a:ext cx="6061923" cy="1934677"/>
            <a:chOff x="626538" y="3808685"/>
            <a:chExt cx="6061923" cy="1934677"/>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6" name="グループ化 15">
              <a:extLst>
                <a:ext uri="{FF2B5EF4-FFF2-40B4-BE49-F238E27FC236}">
                  <a16:creationId xmlns:a16="http://schemas.microsoft.com/office/drawing/2014/main" id="{03581F35-876A-ED02-5750-119F180D46BF}"/>
                </a:ext>
              </a:extLst>
            </p:cNvPr>
            <p:cNvGrpSpPr/>
            <p:nvPr/>
          </p:nvGrpSpPr>
          <p:grpSpPr>
            <a:xfrm>
              <a:off x="626538" y="4114278"/>
              <a:ext cx="5721785" cy="1629084"/>
              <a:chOff x="766047" y="5941552"/>
              <a:chExt cx="5721785" cy="1629084"/>
            </a:xfrm>
          </p:grpSpPr>
          <p:grpSp>
            <p:nvGrpSpPr>
              <p:cNvPr id="17" name="グループ化 16">
                <a:extLst>
                  <a:ext uri="{FF2B5EF4-FFF2-40B4-BE49-F238E27FC236}">
                    <a16:creationId xmlns:a16="http://schemas.microsoft.com/office/drawing/2014/main" id="{7A1B9F32-31DC-C373-12E1-03E1B523C718}"/>
                  </a:ext>
                </a:extLst>
              </p:cNvPr>
              <p:cNvGrpSpPr/>
              <p:nvPr/>
            </p:nvGrpSpPr>
            <p:grpSpPr>
              <a:xfrm>
                <a:off x="772169" y="5941552"/>
                <a:ext cx="5666687" cy="1200329"/>
                <a:chOff x="654076" y="1397550"/>
                <a:chExt cx="5666687" cy="1200329"/>
              </a:xfrm>
            </p:grpSpPr>
            <p:grpSp>
              <p:nvGrpSpPr>
                <p:cNvPr id="19" name="グループ化 18">
                  <a:extLst>
                    <a:ext uri="{FF2B5EF4-FFF2-40B4-BE49-F238E27FC236}">
                      <a16:creationId xmlns:a16="http://schemas.microsoft.com/office/drawing/2014/main" id="{A33D2CAC-19FE-7436-2F51-3CC393A21A69}"/>
                    </a:ext>
                  </a:extLst>
                </p:cNvPr>
                <p:cNvGrpSpPr/>
                <p:nvPr/>
              </p:nvGrpSpPr>
              <p:grpSpPr>
                <a:xfrm>
                  <a:off x="654076" y="1397550"/>
                  <a:ext cx="5666687" cy="1200329"/>
                  <a:chOff x="431653" y="1422539"/>
                  <a:chExt cx="5954686" cy="1200329"/>
                </a:xfrm>
              </p:grpSpPr>
              <p:sp>
                <p:nvSpPr>
                  <p:cNvPr id="25" name="テキスト ボックス 24">
                    <a:extLst>
                      <a:ext uri="{FF2B5EF4-FFF2-40B4-BE49-F238E27FC236}">
                        <a16:creationId xmlns:a16="http://schemas.microsoft.com/office/drawing/2014/main" id="{B232DD3D-D3D1-CE02-4DB2-68ACA0EDCAE8}"/>
                      </a:ext>
                    </a:extLst>
                  </p:cNvPr>
                  <p:cNvSpPr txBox="1"/>
                  <p:nvPr/>
                </p:nvSpPr>
                <p:spPr>
                  <a:xfrm>
                    <a:off x="431653" y="1422539"/>
                    <a:ext cx="3246287" cy="1200329"/>
                  </a:xfrm>
                  <a:prstGeom prst="rect">
                    <a:avLst/>
                  </a:prstGeom>
                  <a:noFill/>
                </p:spPr>
                <p:txBody>
                  <a:bodyPr wrap="square" rtlCol="0">
                    <a:spAutoFit/>
                  </a:bodyPr>
                  <a:lstStyle/>
                  <a:p>
                    <a:r>
                      <a:rPr lang="ja-JP" altLang="en-US" sz="1200"/>
                      <a:t>◯　</a:t>
                    </a:r>
                    <a:r>
                      <a:rPr lang="en-US" altLang="ja-JP" sz="1200" dirty="0"/>
                      <a:t> 7</a:t>
                    </a:r>
                    <a:r>
                      <a:rPr lang="ja-JP" altLang="en-US" sz="1200"/>
                      <a:t>・</a:t>
                    </a:r>
                    <a:r>
                      <a:rPr lang="en-US" altLang="ja-JP" sz="1200" dirty="0"/>
                      <a:t>8</a:t>
                    </a:r>
                    <a:r>
                      <a:rPr lang="ja-JP" altLang="en-US" sz="1200"/>
                      <a:t>　△　</a:t>
                    </a:r>
                    <a:r>
                      <a:rPr lang="en-US" altLang="ja-JP" sz="1200" dirty="0"/>
                      <a:t>1</a:t>
                    </a:r>
                    <a:r>
                      <a:rPr lang="ja-JP" altLang="en-US" sz="1200"/>
                      <a:t>　</a:t>
                    </a:r>
                    <a:endParaRPr kumimoji="1"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月命星：二黒土星（家庭・地道）</a:t>
                    </a:r>
                    <a:endParaRPr lang="en-US" altLang="ja-JP" sz="1200" dirty="0"/>
                  </a:p>
                  <a:p>
                    <a:r>
                      <a:rPr lang="ja-JP" altLang="en-US" sz="1200"/>
                      <a:t>潜在意識：一白水星（人情・アイデア）</a:t>
                    </a:r>
                    <a:endParaRPr kumimoji="1" lang="en-US" altLang="ja-JP" sz="1200" dirty="0"/>
                  </a:p>
                  <a:p>
                    <a:r>
                      <a:rPr lang="ja-JP" altLang="en-US" sz="1200"/>
                      <a:t>流れ：一白水星（人情・アイデア）</a:t>
                    </a:r>
                    <a:endParaRPr lang="en-US" altLang="ja-JP" sz="1200" dirty="0"/>
                  </a:p>
                </p:txBody>
              </p:sp>
              <p:sp>
                <p:nvSpPr>
                  <p:cNvPr id="26" name="テキスト ボックス 25">
                    <a:extLst>
                      <a:ext uri="{FF2B5EF4-FFF2-40B4-BE49-F238E27FC236}">
                        <a16:creationId xmlns:a16="http://schemas.microsoft.com/office/drawing/2014/main" id="{CE3FEC8F-989D-AD93-489B-0D84EB31AE4A}"/>
                      </a:ext>
                    </a:extLst>
                  </p:cNvPr>
                  <p:cNvSpPr txBox="1"/>
                  <p:nvPr/>
                </p:nvSpPr>
                <p:spPr>
                  <a:xfrm>
                    <a:off x="3965246" y="1422539"/>
                    <a:ext cx="2421093" cy="523220"/>
                  </a:xfrm>
                  <a:prstGeom prst="rect">
                    <a:avLst/>
                  </a:prstGeom>
                  <a:noFill/>
                </p:spPr>
                <p:txBody>
                  <a:bodyPr wrap="square" rtlCol="0">
                    <a:spAutoFit/>
                  </a:bodyPr>
                  <a:lstStyle/>
                  <a:p>
                    <a:r>
                      <a:rPr lang="en-US" altLang="ja-JP" sz="2800" b="1" dirty="0"/>
                      <a:t>6</a:t>
                    </a:r>
                    <a:r>
                      <a:rPr kumimoji="1" lang="ja-JP" altLang="en-US" sz="2800" b="1"/>
                      <a:t> </a:t>
                    </a:r>
                    <a:r>
                      <a:rPr lang="en-US" altLang="ja-JP" sz="2800" b="1" dirty="0"/>
                      <a:t>-</a:t>
                    </a:r>
                    <a:r>
                      <a:rPr kumimoji="1" lang="ja-JP" altLang="en-US" sz="2800" b="1"/>
                      <a:t> </a:t>
                    </a:r>
                    <a:r>
                      <a:rPr lang="en-US" altLang="ja-JP" sz="2800" b="1" dirty="0"/>
                      <a:t>2</a:t>
                    </a:r>
                    <a:r>
                      <a:rPr kumimoji="1" lang="ja-JP" altLang="en-US" sz="2800" b="1"/>
                      <a:t> </a:t>
                    </a:r>
                    <a:r>
                      <a:rPr lang="en-US" altLang="ja-JP" sz="2800" b="1" dirty="0"/>
                      <a:t>-</a:t>
                    </a:r>
                    <a:r>
                      <a:rPr kumimoji="1" lang="ja-JP" altLang="en-US" sz="2800" b="1"/>
                      <a:t> </a:t>
                    </a:r>
                    <a:r>
                      <a:rPr kumimoji="1" lang="en-US" altLang="ja-JP" sz="2800" b="1" dirty="0"/>
                      <a:t>1 - </a:t>
                    </a:r>
                    <a:r>
                      <a:rPr lang="en-US" altLang="ja-JP" sz="2800" b="1" dirty="0"/>
                      <a:t>1</a:t>
                    </a:r>
                    <a:endParaRPr kumimoji="1" lang="ja-JP" altLang="en-US" sz="2800" b="1"/>
                  </a:p>
                </p:txBody>
              </p:sp>
            </p:grpSp>
            <p:grpSp>
              <p:nvGrpSpPr>
                <p:cNvPr id="20" name="グループ化 19">
                  <a:extLst>
                    <a:ext uri="{FF2B5EF4-FFF2-40B4-BE49-F238E27FC236}">
                      <a16:creationId xmlns:a16="http://schemas.microsoft.com/office/drawing/2014/main" id="{7FD45249-2D40-6719-EA92-77796622870E}"/>
                    </a:ext>
                  </a:extLst>
                </p:cNvPr>
                <p:cNvGrpSpPr/>
                <p:nvPr/>
              </p:nvGrpSpPr>
              <p:grpSpPr>
                <a:xfrm>
                  <a:off x="4082654" y="1905472"/>
                  <a:ext cx="1953665" cy="386973"/>
                  <a:chOff x="4352067" y="340514"/>
                  <a:chExt cx="1953665" cy="386973"/>
                </a:xfrm>
              </p:grpSpPr>
              <p:sp>
                <p:nvSpPr>
                  <p:cNvPr id="21" name="円/楕円 20">
                    <a:extLst>
                      <a:ext uri="{FF2B5EF4-FFF2-40B4-BE49-F238E27FC236}">
                        <a16:creationId xmlns:a16="http://schemas.microsoft.com/office/drawing/2014/main" id="{DB478060-5CC2-4B02-F866-FC8A93397D85}"/>
                      </a:ext>
                    </a:extLst>
                  </p:cNvPr>
                  <p:cNvSpPr/>
                  <p:nvPr/>
                </p:nvSpPr>
                <p:spPr>
                  <a:xfrm>
                    <a:off x="5413764" y="340514"/>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22" name="円/楕円 21">
                    <a:extLst>
                      <a:ext uri="{FF2B5EF4-FFF2-40B4-BE49-F238E27FC236}">
                        <a16:creationId xmlns:a16="http://schemas.microsoft.com/office/drawing/2014/main" id="{40C46CB4-3F03-4E67-8757-8BB67EF1C01B}"/>
                      </a:ext>
                    </a:extLst>
                  </p:cNvPr>
                  <p:cNvSpPr/>
                  <p:nvPr/>
                </p:nvSpPr>
                <p:spPr>
                  <a:xfrm>
                    <a:off x="4352067" y="346487"/>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23" name="円/楕円 22">
                    <a:extLst>
                      <a:ext uri="{FF2B5EF4-FFF2-40B4-BE49-F238E27FC236}">
                        <a16:creationId xmlns:a16="http://schemas.microsoft.com/office/drawing/2014/main" id="{BAD44006-2D86-DE0E-A44F-E7D7CB013901}"/>
                      </a:ext>
                    </a:extLst>
                  </p:cNvPr>
                  <p:cNvSpPr/>
                  <p:nvPr/>
                </p:nvSpPr>
                <p:spPr>
                  <a:xfrm>
                    <a:off x="4886963" y="340514"/>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24" name="円/楕円 23">
                    <a:extLst>
                      <a:ext uri="{FF2B5EF4-FFF2-40B4-BE49-F238E27FC236}">
                        <a16:creationId xmlns:a16="http://schemas.microsoft.com/office/drawing/2014/main" id="{401C83F7-CADE-00CA-0AB4-711659DDDFC4}"/>
                      </a:ext>
                    </a:extLst>
                  </p:cNvPr>
                  <p:cNvSpPr/>
                  <p:nvPr/>
                </p:nvSpPr>
                <p:spPr>
                  <a:xfrm>
                    <a:off x="5928603" y="341149"/>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endParaRPr kumimoji="1" lang="en-US" altLang="ja-JP" dirty="0">
                      <a:solidFill>
                        <a:schemeClr val="tx1"/>
                      </a:solidFill>
                    </a:endParaRPr>
                  </a:p>
                </p:txBody>
              </p:sp>
            </p:grpSp>
          </p:grpSp>
          <p:sp>
            <p:nvSpPr>
              <p:cNvPr id="18" name="テキスト ボックス 17">
                <a:extLst>
                  <a:ext uri="{FF2B5EF4-FFF2-40B4-BE49-F238E27FC236}">
                    <a16:creationId xmlns:a16="http://schemas.microsoft.com/office/drawing/2014/main" id="{5A3D4A5C-D084-5161-421A-C874916085DC}"/>
                  </a:ext>
                </a:extLst>
              </p:cNvPr>
              <p:cNvSpPr txBox="1"/>
              <p:nvPr/>
            </p:nvSpPr>
            <p:spPr>
              <a:xfrm>
                <a:off x="766047" y="7155138"/>
                <a:ext cx="5721785" cy="415498"/>
              </a:xfrm>
              <a:prstGeom prst="rect">
                <a:avLst/>
              </a:prstGeom>
              <a:noFill/>
            </p:spPr>
            <p:txBody>
              <a:bodyPr wrap="square" rtlCol="0">
                <a:spAutoFit/>
              </a:bodyPr>
              <a:lstStyle/>
              <a:p>
                <a:r>
                  <a:rPr lang="ja-JP" altLang="en-US" sz="1050">
                    <a:solidFill>
                      <a:srgbClr val="FF0000"/>
                    </a:solidFill>
                  </a:rPr>
                  <a:t>本質的にルールを重んじ仕事熱心。対人的には家庭的で堅実。潜在意識には人情に厚く人に優しい面がありこの気質が極めて強い。悩みやすい。</a:t>
                </a:r>
              </a:p>
            </p:txBody>
          </p:sp>
        </p:grpSp>
      </p:grpSp>
      <p:grpSp>
        <p:nvGrpSpPr>
          <p:cNvPr id="40" name="グループ化 39">
            <a:extLst>
              <a:ext uri="{FF2B5EF4-FFF2-40B4-BE49-F238E27FC236}">
                <a16:creationId xmlns:a16="http://schemas.microsoft.com/office/drawing/2014/main" id="{92F4E638-10A3-0331-050E-6E24DD4CC214}"/>
              </a:ext>
            </a:extLst>
          </p:cNvPr>
          <p:cNvGrpSpPr/>
          <p:nvPr/>
        </p:nvGrpSpPr>
        <p:grpSpPr>
          <a:xfrm>
            <a:off x="596531" y="6930303"/>
            <a:ext cx="6091930" cy="1907772"/>
            <a:chOff x="596531" y="6930303"/>
            <a:chExt cx="6091930" cy="1907772"/>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7" name="グループ化 26">
              <a:extLst>
                <a:ext uri="{FF2B5EF4-FFF2-40B4-BE49-F238E27FC236}">
                  <a16:creationId xmlns:a16="http://schemas.microsoft.com/office/drawing/2014/main" id="{48883E77-21E0-3857-51FD-BEF84C7CF071}"/>
                </a:ext>
              </a:extLst>
            </p:cNvPr>
            <p:cNvGrpSpPr/>
            <p:nvPr/>
          </p:nvGrpSpPr>
          <p:grpSpPr>
            <a:xfrm>
              <a:off x="596531" y="7191396"/>
              <a:ext cx="5721785" cy="1646679"/>
              <a:chOff x="729956" y="7981004"/>
              <a:chExt cx="5721785" cy="1646679"/>
            </a:xfrm>
          </p:grpSpPr>
          <p:grpSp>
            <p:nvGrpSpPr>
              <p:cNvPr id="28" name="グループ化 27">
                <a:extLst>
                  <a:ext uri="{FF2B5EF4-FFF2-40B4-BE49-F238E27FC236}">
                    <a16:creationId xmlns:a16="http://schemas.microsoft.com/office/drawing/2014/main" id="{DA103775-C6E6-8210-314F-ABF961DB723B}"/>
                  </a:ext>
                </a:extLst>
              </p:cNvPr>
              <p:cNvGrpSpPr/>
              <p:nvPr/>
            </p:nvGrpSpPr>
            <p:grpSpPr>
              <a:xfrm>
                <a:off x="754444" y="7981004"/>
                <a:ext cx="5697297" cy="1200329"/>
                <a:chOff x="654076" y="1397550"/>
                <a:chExt cx="5697297" cy="1200329"/>
              </a:xfrm>
            </p:grpSpPr>
            <p:grpSp>
              <p:nvGrpSpPr>
                <p:cNvPr id="30" name="グループ化 29">
                  <a:extLst>
                    <a:ext uri="{FF2B5EF4-FFF2-40B4-BE49-F238E27FC236}">
                      <a16:creationId xmlns:a16="http://schemas.microsoft.com/office/drawing/2014/main" id="{3872660C-65A0-E822-693E-0F2A1B7662D1}"/>
                    </a:ext>
                  </a:extLst>
                </p:cNvPr>
                <p:cNvGrpSpPr/>
                <p:nvPr/>
              </p:nvGrpSpPr>
              <p:grpSpPr>
                <a:xfrm>
                  <a:off x="654076" y="1397550"/>
                  <a:ext cx="5697297" cy="1200329"/>
                  <a:chOff x="431653" y="1422539"/>
                  <a:chExt cx="5986852" cy="1200329"/>
                </a:xfrm>
              </p:grpSpPr>
              <p:sp>
                <p:nvSpPr>
                  <p:cNvPr id="36" name="テキスト ボックス 35">
                    <a:extLst>
                      <a:ext uri="{FF2B5EF4-FFF2-40B4-BE49-F238E27FC236}">
                        <a16:creationId xmlns:a16="http://schemas.microsoft.com/office/drawing/2014/main" id="{5C9A6C6D-4B18-BE46-6640-54AF34406149}"/>
                      </a:ext>
                    </a:extLst>
                  </p:cNvPr>
                  <p:cNvSpPr txBox="1"/>
                  <p:nvPr/>
                </p:nvSpPr>
                <p:spPr>
                  <a:xfrm>
                    <a:off x="431653" y="1422539"/>
                    <a:ext cx="3264913" cy="1200329"/>
                  </a:xfrm>
                  <a:prstGeom prst="rect">
                    <a:avLst/>
                  </a:prstGeom>
                  <a:noFill/>
                </p:spPr>
                <p:txBody>
                  <a:bodyPr wrap="square" rtlCol="0">
                    <a:spAutoFit/>
                  </a:bodyPr>
                  <a:lstStyle/>
                  <a:p>
                    <a:r>
                      <a:rPr lang="ja-JP" altLang="en-US" sz="1200"/>
                      <a:t>◯　</a:t>
                    </a:r>
                    <a:r>
                      <a:rPr lang="en-US" altLang="ja-JP" sz="1200" dirty="0"/>
                      <a:t> 1</a:t>
                    </a:r>
                    <a:r>
                      <a:rPr lang="ja-JP" altLang="en-US" sz="1200"/>
                      <a:t>　△　</a:t>
                    </a:r>
                    <a:r>
                      <a:rPr lang="en-US" altLang="ja-JP" sz="1200" dirty="0"/>
                      <a:t>2</a:t>
                    </a:r>
                    <a:r>
                      <a:rPr lang="ja-JP" altLang="en-US" sz="1200"/>
                      <a:t>・</a:t>
                    </a:r>
                    <a:r>
                      <a:rPr lang="en-US" altLang="ja-JP" sz="1200" dirty="0"/>
                      <a:t>7</a:t>
                    </a:r>
                    <a:r>
                      <a:rPr lang="ja-JP" altLang="en-US" sz="1200"/>
                      <a:t>・</a:t>
                    </a:r>
                    <a:r>
                      <a:rPr lang="en-US" altLang="ja-JP" sz="1200" dirty="0"/>
                      <a:t>8</a:t>
                    </a:r>
                    <a:r>
                      <a:rPr lang="ja-JP" altLang="en-US" sz="1200"/>
                      <a:t>　</a:t>
                    </a:r>
                    <a:endParaRPr kumimoji="1"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月命星：三碧木星（健康・明るさ）</a:t>
                    </a:r>
                    <a:endParaRPr lang="en-US" altLang="ja-JP" sz="1200" dirty="0"/>
                  </a:p>
                  <a:p>
                    <a:r>
                      <a:rPr lang="ja-JP" altLang="en-US" sz="1200"/>
                      <a:t>潜在意識：九紫火星（頭脳・カリスマ）</a:t>
                    </a:r>
                    <a:endParaRPr kumimoji="1" lang="en-US" altLang="ja-JP" sz="1200" dirty="0"/>
                  </a:p>
                  <a:p>
                    <a:r>
                      <a:rPr lang="ja-JP" altLang="en-US" sz="1200"/>
                      <a:t>流れ：二黒土星（家庭・地道）</a:t>
                    </a:r>
                    <a:endParaRPr lang="en-US" altLang="ja-JP" sz="1200" dirty="0"/>
                  </a:p>
                </p:txBody>
              </p:sp>
              <p:sp>
                <p:nvSpPr>
                  <p:cNvPr id="37" name="テキスト ボックス 36">
                    <a:extLst>
                      <a:ext uri="{FF2B5EF4-FFF2-40B4-BE49-F238E27FC236}">
                        <a16:creationId xmlns:a16="http://schemas.microsoft.com/office/drawing/2014/main" id="{DFC1488C-C135-82EE-264D-FDA15D55D5DD}"/>
                      </a:ext>
                    </a:extLst>
                  </p:cNvPr>
                  <p:cNvSpPr txBox="1"/>
                  <p:nvPr/>
                </p:nvSpPr>
                <p:spPr>
                  <a:xfrm>
                    <a:off x="3997412" y="1422539"/>
                    <a:ext cx="2421093" cy="523220"/>
                  </a:xfrm>
                  <a:prstGeom prst="rect">
                    <a:avLst/>
                  </a:prstGeom>
                  <a:noFill/>
                </p:spPr>
                <p:txBody>
                  <a:bodyPr wrap="square" rtlCol="0">
                    <a:spAutoFit/>
                  </a:bodyPr>
                  <a:lstStyle/>
                  <a:p>
                    <a:r>
                      <a:rPr lang="en-US" altLang="ja-JP" sz="2800" b="1" dirty="0"/>
                      <a:t>6</a:t>
                    </a:r>
                    <a:r>
                      <a:rPr kumimoji="1" lang="ja-JP" altLang="en-US" sz="2800" b="1"/>
                      <a:t> </a:t>
                    </a:r>
                    <a:r>
                      <a:rPr lang="en-US" altLang="ja-JP" sz="2800" b="1" dirty="0"/>
                      <a:t>-</a:t>
                    </a:r>
                    <a:r>
                      <a:rPr kumimoji="1" lang="ja-JP" altLang="en-US" sz="2800" b="1"/>
                      <a:t> </a:t>
                    </a:r>
                    <a:r>
                      <a:rPr kumimoji="1" lang="en-US" altLang="ja-JP" sz="2800" b="1" dirty="0"/>
                      <a:t>3</a:t>
                    </a:r>
                    <a:r>
                      <a:rPr kumimoji="1" lang="ja-JP" altLang="en-US" sz="2800" b="1"/>
                      <a:t> </a:t>
                    </a:r>
                    <a:r>
                      <a:rPr lang="en-US" altLang="ja-JP" sz="2800" b="1" dirty="0"/>
                      <a:t>-</a:t>
                    </a:r>
                    <a:r>
                      <a:rPr kumimoji="1" lang="ja-JP" altLang="en-US" sz="2800" b="1"/>
                      <a:t> </a:t>
                    </a:r>
                    <a:r>
                      <a:rPr lang="en-US" altLang="ja-JP" sz="2800" b="1" dirty="0"/>
                      <a:t>9</a:t>
                    </a:r>
                    <a:r>
                      <a:rPr kumimoji="1" lang="en-US" altLang="ja-JP" sz="2800" b="1" dirty="0"/>
                      <a:t> - 2</a:t>
                    </a:r>
                    <a:endParaRPr kumimoji="1" lang="ja-JP" altLang="en-US" sz="2800" b="1"/>
                  </a:p>
                </p:txBody>
              </p:sp>
            </p:grpSp>
            <p:grpSp>
              <p:nvGrpSpPr>
                <p:cNvPr id="31" name="グループ化 30">
                  <a:extLst>
                    <a:ext uri="{FF2B5EF4-FFF2-40B4-BE49-F238E27FC236}">
                      <a16:creationId xmlns:a16="http://schemas.microsoft.com/office/drawing/2014/main" id="{454DC6F9-5E1D-5A79-38F3-9FD0F3F0323A}"/>
                    </a:ext>
                  </a:extLst>
                </p:cNvPr>
                <p:cNvGrpSpPr/>
                <p:nvPr/>
              </p:nvGrpSpPr>
              <p:grpSpPr>
                <a:xfrm>
                  <a:off x="4088776" y="1917226"/>
                  <a:ext cx="1953665" cy="386973"/>
                  <a:chOff x="4375950" y="398078"/>
                  <a:chExt cx="1953665" cy="386973"/>
                </a:xfrm>
              </p:grpSpPr>
              <p:sp>
                <p:nvSpPr>
                  <p:cNvPr id="32" name="円/楕円 31">
                    <a:extLst>
                      <a:ext uri="{FF2B5EF4-FFF2-40B4-BE49-F238E27FC236}">
                        <a16:creationId xmlns:a16="http://schemas.microsoft.com/office/drawing/2014/main" id="{140E144E-E118-9E0A-A058-5C5D0575FBA0}"/>
                      </a:ext>
                    </a:extLst>
                  </p:cNvPr>
                  <p:cNvSpPr/>
                  <p:nvPr/>
                </p:nvSpPr>
                <p:spPr>
                  <a:xfrm>
                    <a:off x="5437647" y="398078"/>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33" name="円/楕円 32">
                    <a:extLst>
                      <a:ext uri="{FF2B5EF4-FFF2-40B4-BE49-F238E27FC236}">
                        <a16:creationId xmlns:a16="http://schemas.microsoft.com/office/drawing/2014/main" id="{CA19424C-6907-4DA1-418A-606D016406AF}"/>
                      </a:ext>
                    </a:extLst>
                  </p:cNvPr>
                  <p:cNvSpPr/>
                  <p:nvPr/>
                </p:nvSpPr>
                <p:spPr>
                  <a:xfrm>
                    <a:off x="4375950" y="40405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34" name="円/楕円 33">
                    <a:extLst>
                      <a:ext uri="{FF2B5EF4-FFF2-40B4-BE49-F238E27FC236}">
                        <a16:creationId xmlns:a16="http://schemas.microsoft.com/office/drawing/2014/main" id="{B18AD643-A875-9C3A-E8DB-1A25155ED33C}"/>
                      </a:ext>
                    </a:extLst>
                  </p:cNvPr>
                  <p:cNvSpPr/>
                  <p:nvPr/>
                </p:nvSpPr>
                <p:spPr>
                  <a:xfrm>
                    <a:off x="4910846" y="398078"/>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35" name="円/楕円 34">
                    <a:extLst>
                      <a:ext uri="{FF2B5EF4-FFF2-40B4-BE49-F238E27FC236}">
                        <a16:creationId xmlns:a16="http://schemas.microsoft.com/office/drawing/2014/main" id="{C66ED75F-3F82-6BFD-D399-399A6A58A6D0}"/>
                      </a:ext>
                    </a:extLst>
                  </p:cNvPr>
                  <p:cNvSpPr/>
                  <p:nvPr/>
                </p:nvSpPr>
                <p:spPr>
                  <a:xfrm>
                    <a:off x="5952486" y="398713"/>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grpSp>
          </p:grpSp>
          <p:sp>
            <p:nvSpPr>
              <p:cNvPr id="29" name="テキスト ボックス 28">
                <a:extLst>
                  <a:ext uri="{FF2B5EF4-FFF2-40B4-BE49-F238E27FC236}">
                    <a16:creationId xmlns:a16="http://schemas.microsoft.com/office/drawing/2014/main" id="{58F6D567-AA79-D309-AB98-467A7340B3AF}"/>
                  </a:ext>
                </a:extLst>
              </p:cNvPr>
              <p:cNvSpPr txBox="1"/>
              <p:nvPr/>
            </p:nvSpPr>
            <p:spPr>
              <a:xfrm>
                <a:off x="729956" y="9212185"/>
                <a:ext cx="5721785" cy="415498"/>
              </a:xfrm>
              <a:prstGeom prst="rect">
                <a:avLst/>
              </a:prstGeom>
              <a:noFill/>
            </p:spPr>
            <p:txBody>
              <a:bodyPr wrap="square" rtlCol="0">
                <a:spAutoFit/>
              </a:bodyPr>
              <a:lstStyle/>
              <a:p>
                <a:r>
                  <a:rPr lang="ja-JP" altLang="en-US" sz="1050">
                    <a:solidFill>
                      <a:srgbClr val="FF0000"/>
                    </a:solidFill>
                  </a:rPr>
                  <a:t>本質的にルールを重んじ仕事熱心。対人的には明るく前向き。潜在意識には頭脳明晰で強い信念を持つ。家庭的で堅実な傾向もある。</a:t>
                </a:r>
              </a:p>
            </p:txBody>
          </p:sp>
        </p:grpSp>
      </p:grpSp>
    </p:spTree>
    <p:extLst>
      <p:ext uri="{BB962C8B-B14F-4D97-AF65-F5344CB8AC3E}">
        <p14:creationId xmlns:p14="http://schemas.microsoft.com/office/powerpoint/2010/main" val="1576738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グループ化 15">
            <a:extLst>
              <a:ext uri="{FF2B5EF4-FFF2-40B4-BE49-F238E27FC236}">
                <a16:creationId xmlns:a16="http://schemas.microsoft.com/office/drawing/2014/main" id="{EE0494F0-594C-ED06-611E-A14328CB1C70}"/>
              </a:ext>
            </a:extLst>
          </p:cNvPr>
          <p:cNvGrpSpPr/>
          <p:nvPr/>
        </p:nvGrpSpPr>
        <p:grpSpPr>
          <a:xfrm>
            <a:off x="576749" y="687067"/>
            <a:ext cx="6111712" cy="2136768"/>
            <a:chOff x="576749" y="687067"/>
            <a:chExt cx="6111712" cy="2136768"/>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CC959788-E974-FDF3-C6A2-4E6E2C560F2E}"/>
                </a:ext>
              </a:extLst>
            </p:cNvPr>
            <p:cNvGrpSpPr/>
            <p:nvPr/>
          </p:nvGrpSpPr>
          <p:grpSpPr>
            <a:xfrm>
              <a:off x="576749" y="961469"/>
              <a:ext cx="5717816" cy="1862366"/>
              <a:chOff x="634704" y="3639727"/>
              <a:chExt cx="5717816" cy="1862366"/>
            </a:xfrm>
          </p:grpSpPr>
          <p:grpSp>
            <p:nvGrpSpPr>
              <p:cNvPr id="3" name="グループ化 2">
                <a:extLst>
                  <a:ext uri="{FF2B5EF4-FFF2-40B4-BE49-F238E27FC236}">
                    <a16:creationId xmlns:a16="http://schemas.microsoft.com/office/drawing/2014/main" id="{F16575FE-B6B3-B88A-0DE8-6174EF58D9C2}"/>
                  </a:ext>
                </a:extLst>
              </p:cNvPr>
              <p:cNvGrpSpPr/>
              <p:nvPr/>
            </p:nvGrpSpPr>
            <p:grpSpPr>
              <a:xfrm>
                <a:off x="634704" y="3639727"/>
                <a:ext cx="5698167" cy="1211099"/>
                <a:chOff x="654076" y="1386780"/>
                <a:chExt cx="5698167" cy="1211099"/>
              </a:xfrm>
            </p:grpSpPr>
            <p:grpSp>
              <p:nvGrpSpPr>
                <p:cNvPr id="8" name="グループ化 7">
                  <a:extLst>
                    <a:ext uri="{FF2B5EF4-FFF2-40B4-BE49-F238E27FC236}">
                      <a16:creationId xmlns:a16="http://schemas.microsoft.com/office/drawing/2014/main" id="{A6741D06-32C4-9433-9B45-7C81F38122F7}"/>
                    </a:ext>
                  </a:extLst>
                </p:cNvPr>
                <p:cNvGrpSpPr/>
                <p:nvPr/>
              </p:nvGrpSpPr>
              <p:grpSpPr>
                <a:xfrm>
                  <a:off x="654076" y="1386780"/>
                  <a:ext cx="5698167" cy="1211099"/>
                  <a:chOff x="431653" y="1411769"/>
                  <a:chExt cx="5987766" cy="1211099"/>
                </a:xfrm>
              </p:grpSpPr>
              <p:sp>
                <p:nvSpPr>
                  <p:cNvPr id="14" name="テキスト ボックス 13">
                    <a:extLst>
                      <a:ext uri="{FF2B5EF4-FFF2-40B4-BE49-F238E27FC236}">
                        <a16:creationId xmlns:a16="http://schemas.microsoft.com/office/drawing/2014/main" id="{6CDF2558-2DAC-CF0F-B0FB-8D2F80332AD2}"/>
                      </a:ext>
                    </a:extLst>
                  </p:cNvPr>
                  <p:cNvSpPr txBox="1"/>
                  <p:nvPr/>
                </p:nvSpPr>
                <p:spPr>
                  <a:xfrm>
                    <a:off x="431653" y="1422539"/>
                    <a:ext cx="3314354" cy="1200329"/>
                  </a:xfrm>
                  <a:prstGeom prst="rect">
                    <a:avLst/>
                  </a:prstGeom>
                  <a:noFill/>
                </p:spPr>
                <p:txBody>
                  <a:bodyPr wrap="square" rtlCol="0">
                    <a:spAutoFit/>
                  </a:bodyPr>
                  <a:lstStyle/>
                  <a:p>
                    <a:r>
                      <a:rPr lang="ja-JP" altLang="en-US" sz="1200"/>
                      <a:t>◯　</a:t>
                    </a:r>
                    <a:r>
                      <a:rPr lang="en-US" altLang="ja-JP" sz="1200" dirty="0"/>
                      <a:t> 1</a:t>
                    </a:r>
                    <a:r>
                      <a:rPr lang="ja-JP" altLang="en-US" sz="1200"/>
                      <a:t>　△　</a:t>
                    </a:r>
                    <a:r>
                      <a:rPr lang="en-US" altLang="ja-JP" sz="1200" dirty="0"/>
                      <a:t>2</a:t>
                    </a:r>
                    <a:r>
                      <a:rPr lang="ja-JP" altLang="en-US" sz="1200"/>
                      <a:t>・</a:t>
                    </a:r>
                    <a:r>
                      <a:rPr lang="en-US" altLang="ja-JP" sz="1200" dirty="0"/>
                      <a:t>7</a:t>
                    </a:r>
                    <a:r>
                      <a:rPr lang="ja-JP" altLang="en-US" sz="1200"/>
                      <a:t>・</a:t>
                    </a:r>
                    <a:r>
                      <a:rPr lang="en-US" altLang="ja-JP" sz="1200" dirty="0"/>
                      <a:t>8</a:t>
                    </a:r>
                    <a:endParaRPr kumimoji="1"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月命星：四緑木星（人気・体裁）</a:t>
                    </a:r>
                    <a:endParaRPr lang="en-US" altLang="ja-JP" sz="1200" dirty="0"/>
                  </a:p>
                  <a:p>
                    <a:r>
                      <a:rPr lang="ja-JP" altLang="en-US" sz="1200"/>
                      <a:t>潜在意識：八白土星（チャンス・変化）</a:t>
                    </a:r>
                    <a:endParaRPr kumimoji="1" lang="en-US" altLang="ja-JP" sz="1200" dirty="0"/>
                  </a:p>
                  <a:p>
                    <a:r>
                      <a:rPr lang="ja-JP" altLang="en-US" sz="1200"/>
                      <a:t>流れ：三碧木星（健康・明るさ）</a:t>
                    </a:r>
                    <a:endParaRPr lang="en-US" altLang="ja-JP" sz="1200" dirty="0"/>
                  </a:p>
                </p:txBody>
              </p:sp>
              <p:sp>
                <p:nvSpPr>
                  <p:cNvPr id="15" name="テキスト ボックス 14">
                    <a:extLst>
                      <a:ext uri="{FF2B5EF4-FFF2-40B4-BE49-F238E27FC236}">
                        <a16:creationId xmlns:a16="http://schemas.microsoft.com/office/drawing/2014/main" id="{0EAA31C9-28EF-F204-A453-84EB39E03E78}"/>
                      </a:ext>
                    </a:extLst>
                  </p:cNvPr>
                  <p:cNvSpPr txBox="1"/>
                  <p:nvPr/>
                </p:nvSpPr>
                <p:spPr>
                  <a:xfrm>
                    <a:off x="3998326" y="1411769"/>
                    <a:ext cx="2421093" cy="523220"/>
                  </a:xfrm>
                  <a:prstGeom prst="rect">
                    <a:avLst/>
                  </a:prstGeom>
                  <a:noFill/>
                </p:spPr>
                <p:txBody>
                  <a:bodyPr wrap="square" rtlCol="0">
                    <a:spAutoFit/>
                  </a:bodyPr>
                  <a:lstStyle/>
                  <a:p>
                    <a:r>
                      <a:rPr lang="en-US" altLang="ja-JP" sz="2800" b="1" dirty="0"/>
                      <a:t>6</a:t>
                    </a:r>
                    <a:r>
                      <a:rPr kumimoji="1" lang="ja-JP" altLang="en-US" sz="2800" b="1"/>
                      <a:t> </a:t>
                    </a:r>
                    <a:r>
                      <a:rPr lang="en-US" altLang="ja-JP" sz="2800" b="1" dirty="0"/>
                      <a:t>-</a:t>
                    </a:r>
                    <a:r>
                      <a:rPr kumimoji="1" lang="ja-JP" altLang="en-US" sz="2800" b="1"/>
                      <a:t> </a:t>
                    </a:r>
                    <a:r>
                      <a:rPr lang="en-US" altLang="ja-JP" sz="2800" b="1" dirty="0"/>
                      <a:t>4</a:t>
                    </a:r>
                    <a:r>
                      <a:rPr kumimoji="1" lang="ja-JP" altLang="en-US" sz="2800" b="1"/>
                      <a:t> </a:t>
                    </a:r>
                    <a:r>
                      <a:rPr lang="en-US" altLang="ja-JP" sz="2800" b="1" dirty="0"/>
                      <a:t>-</a:t>
                    </a:r>
                    <a:r>
                      <a:rPr kumimoji="1" lang="ja-JP" altLang="en-US" sz="2800" b="1"/>
                      <a:t> </a:t>
                    </a:r>
                    <a:r>
                      <a:rPr kumimoji="1" lang="en-US" altLang="ja-JP" sz="2800" b="1" dirty="0"/>
                      <a:t>8 - </a:t>
                    </a:r>
                    <a:r>
                      <a:rPr lang="en-US" altLang="ja-JP" sz="2800" b="1" dirty="0"/>
                      <a:t>3</a:t>
                    </a:r>
                    <a:endParaRPr kumimoji="1" lang="ja-JP" altLang="en-US" sz="2800" b="1"/>
                  </a:p>
                </p:txBody>
              </p:sp>
            </p:grpSp>
            <p:grpSp>
              <p:nvGrpSpPr>
                <p:cNvPr id="9" name="グループ化 8">
                  <a:extLst>
                    <a:ext uri="{FF2B5EF4-FFF2-40B4-BE49-F238E27FC236}">
                      <a16:creationId xmlns:a16="http://schemas.microsoft.com/office/drawing/2014/main" id="{436710E0-9387-01D9-CD1C-FBE9E0092205}"/>
                    </a:ext>
                  </a:extLst>
                </p:cNvPr>
                <p:cNvGrpSpPr/>
                <p:nvPr/>
              </p:nvGrpSpPr>
              <p:grpSpPr>
                <a:xfrm>
                  <a:off x="4073274" y="1884604"/>
                  <a:ext cx="1953665" cy="386973"/>
                  <a:chOff x="4360448" y="404870"/>
                  <a:chExt cx="1953665" cy="386973"/>
                </a:xfrm>
              </p:grpSpPr>
              <p:sp>
                <p:nvSpPr>
                  <p:cNvPr id="10" name="円/楕円 9">
                    <a:extLst>
                      <a:ext uri="{FF2B5EF4-FFF2-40B4-BE49-F238E27FC236}">
                        <a16:creationId xmlns:a16="http://schemas.microsoft.com/office/drawing/2014/main" id="{A589E072-FF97-1183-3D1D-528F919A941E}"/>
                      </a:ext>
                    </a:extLst>
                  </p:cNvPr>
                  <p:cNvSpPr/>
                  <p:nvPr/>
                </p:nvSpPr>
                <p:spPr>
                  <a:xfrm>
                    <a:off x="5422145" y="404870"/>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11" name="円/楕円 10">
                    <a:extLst>
                      <a:ext uri="{FF2B5EF4-FFF2-40B4-BE49-F238E27FC236}">
                        <a16:creationId xmlns:a16="http://schemas.microsoft.com/office/drawing/2014/main" id="{28C398A3-3201-7589-E2E0-4DC1709B2453}"/>
                      </a:ext>
                    </a:extLst>
                  </p:cNvPr>
                  <p:cNvSpPr/>
                  <p:nvPr/>
                </p:nvSpPr>
                <p:spPr>
                  <a:xfrm>
                    <a:off x="4360448" y="410843"/>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12" name="円/楕円 11">
                    <a:extLst>
                      <a:ext uri="{FF2B5EF4-FFF2-40B4-BE49-F238E27FC236}">
                        <a16:creationId xmlns:a16="http://schemas.microsoft.com/office/drawing/2014/main" id="{3FFE4B09-9F8A-5457-006E-BC71722F95BF}"/>
                      </a:ext>
                    </a:extLst>
                  </p:cNvPr>
                  <p:cNvSpPr/>
                  <p:nvPr/>
                </p:nvSpPr>
                <p:spPr>
                  <a:xfrm>
                    <a:off x="4895344" y="404870"/>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3" name="円/楕円 12">
                    <a:extLst>
                      <a:ext uri="{FF2B5EF4-FFF2-40B4-BE49-F238E27FC236}">
                        <a16:creationId xmlns:a16="http://schemas.microsoft.com/office/drawing/2014/main" id="{D0871982-B869-850D-36D9-7845B6763114}"/>
                      </a:ext>
                    </a:extLst>
                  </p:cNvPr>
                  <p:cNvSpPr/>
                  <p:nvPr/>
                </p:nvSpPr>
                <p:spPr>
                  <a:xfrm>
                    <a:off x="5936984" y="405505"/>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7" name="テキスト ボックス 6">
                <a:extLst>
                  <a:ext uri="{FF2B5EF4-FFF2-40B4-BE49-F238E27FC236}">
                    <a16:creationId xmlns:a16="http://schemas.microsoft.com/office/drawing/2014/main" id="{5C6C225D-65EB-D2EE-70B4-DE4B4EB7DFC1}"/>
                  </a:ext>
                </a:extLst>
              </p:cNvPr>
              <p:cNvSpPr txBox="1"/>
              <p:nvPr/>
            </p:nvSpPr>
            <p:spPr>
              <a:xfrm>
                <a:off x="687235" y="4925012"/>
                <a:ext cx="5665285" cy="577081"/>
              </a:xfrm>
              <a:prstGeom prst="rect">
                <a:avLst/>
              </a:prstGeom>
              <a:noFill/>
            </p:spPr>
            <p:txBody>
              <a:bodyPr wrap="square" rtlCol="0">
                <a:spAutoFit/>
              </a:bodyPr>
              <a:lstStyle/>
              <a:p>
                <a:r>
                  <a:rPr lang="ja-JP" altLang="en-US" sz="1050">
                    <a:solidFill>
                      <a:srgbClr val="FF0000"/>
                    </a:solidFill>
                  </a:rPr>
                  <a:t>本質的にルールを重んじ仕事熱心。対人的には人当たりが良く常識的。潜在意識には本質的に野心が強くチャンスに強い面を持つ。明るく前向きで、実家とのご縁は強く長男的な役割を求められる。</a:t>
                </a:r>
              </a:p>
            </p:txBody>
          </p:sp>
        </p:grpSp>
      </p:grpSp>
      <p:grpSp>
        <p:nvGrpSpPr>
          <p:cNvPr id="41" name="グループ化 40">
            <a:extLst>
              <a:ext uri="{FF2B5EF4-FFF2-40B4-BE49-F238E27FC236}">
                <a16:creationId xmlns:a16="http://schemas.microsoft.com/office/drawing/2014/main" id="{48D379D6-55F0-BF40-C3AF-48C7BA128E1C}"/>
              </a:ext>
            </a:extLst>
          </p:cNvPr>
          <p:cNvGrpSpPr/>
          <p:nvPr/>
        </p:nvGrpSpPr>
        <p:grpSpPr>
          <a:xfrm>
            <a:off x="573895" y="6930303"/>
            <a:ext cx="6114566" cy="2194690"/>
            <a:chOff x="573895" y="6930303"/>
            <a:chExt cx="6114566" cy="2194690"/>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7" name="グループ化 16">
              <a:extLst>
                <a:ext uri="{FF2B5EF4-FFF2-40B4-BE49-F238E27FC236}">
                  <a16:creationId xmlns:a16="http://schemas.microsoft.com/office/drawing/2014/main" id="{D56C5A61-72D0-09D3-0BE3-A338B525E73F}"/>
                </a:ext>
              </a:extLst>
            </p:cNvPr>
            <p:cNvGrpSpPr/>
            <p:nvPr/>
          </p:nvGrpSpPr>
          <p:grpSpPr>
            <a:xfrm>
              <a:off x="573895" y="7288725"/>
              <a:ext cx="5721785" cy="1836268"/>
              <a:chOff x="539045" y="7682928"/>
              <a:chExt cx="5721785" cy="1836268"/>
            </a:xfrm>
          </p:grpSpPr>
          <p:grpSp>
            <p:nvGrpSpPr>
              <p:cNvPr id="18" name="グループ化 17">
                <a:extLst>
                  <a:ext uri="{FF2B5EF4-FFF2-40B4-BE49-F238E27FC236}">
                    <a16:creationId xmlns:a16="http://schemas.microsoft.com/office/drawing/2014/main" id="{D3826E3D-CC80-FE3D-EEC0-B9E85272B7E2}"/>
                  </a:ext>
                </a:extLst>
              </p:cNvPr>
              <p:cNvGrpSpPr/>
              <p:nvPr/>
            </p:nvGrpSpPr>
            <p:grpSpPr>
              <a:xfrm>
                <a:off x="539045" y="7682928"/>
                <a:ext cx="5721785" cy="1836268"/>
                <a:chOff x="611249" y="7606800"/>
                <a:chExt cx="5721785" cy="1836268"/>
              </a:xfrm>
            </p:grpSpPr>
            <p:grpSp>
              <p:nvGrpSpPr>
                <p:cNvPr id="20" name="グループ化 19">
                  <a:extLst>
                    <a:ext uri="{FF2B5EF4-FFF2-40B4-BE49-F238E27FC236}">
                      <a16:creationId xmlns:a16="http://schemas.microsoft.com/office/drawing/2014/main" id="{7FD4B48E-3E6B-2B03-FB6E-AE40719EDE2B}"/>
                    </a:ext>
                  </a:extLst>
                </p:cNvPr>
                <p:cNvGrpSpPr/>
                <p:nvPr/>
              </p:nvGrpSpPr>
              <p:grpSpPr>
                <a:xfrm>
                  <a:off x="634705" y="7606800"/>
                  <a:ext cx="5695377" cy="1398263"/>
                  <a:chOff x="654077" y="1384282"/>
                  <a:chExt cx="5695377" cy="1398263"/>
                </a:xfrm>
              </p:grpSpPr>
              <p:grpSp>
                <p:nvGrpSpPr>
                  <p:cNvPr id="22" name="グループ化 21">
                    <a:extLst>
                      <a:ext uri="{FF2B5EF4-FFF2-40B4-BE49-F238E27FC236}">
                        <a16:creationId xmlns:a16="http://schemas.microsoft.com/office/drawing/2014/main" id="{FF8640B0-F3AF-11F4-D35B-444DF476EE91}"/>
                      </a:ext>
                    </a:extLst>
                  </p:cNvPr>
                  <p:cNvGrpSpPr/>
                  <p:nvPr/>
                </p:nvGrpSpPr>
                <p:grpSpPr>
                  <a:xfrm>
                    <a:off x="654077" y="1384282"/>
                    <a:ext cx="5695377" cy="1398263"/>
                    <a:chOff x="431654" y="1409271"/>
                    <a:chExt cx="5984834" cy="1398263"/>
                  </a:xfrm>
                </p:grpSpPr>
                <p:sp>
                  <p:nvSpPr>
                    <p:cNvPr id="27" name="テキスト ボックス 26">
                      <a:extLst>
                        <a:ext uri="{FF2B5EF4-FFF2-40B4-BE49-F238E27FC236}">
                          <a16:creationId xmlns:a16="http://schemas.microsoft.com/office/drawing/2014/main" id="{9BBCFAEE-73C6-3F18-E8E8-CBCD20CC2B90}"/>
                        </a:ext>
                      </a:extLst>
                    </p:cNvPr>
                    <p:cNvSpPr txBox="1"/>
                    <p:nvPr/>
                  </p:nvSpPr>
                  <p:spPr>
                    <a:xfrm>
                      <a:off x="431654" y="1422539"/>
                      <a:ext cx="3565758" cy="1384995"/>
                    </a:xfrm>
                    <a:prstGeom prst="rect">
                      <a:avLst/>
                    </a:prstGeom>
                    <a:noFill/>
                  </p:spPr>
                  <p:txBody>
                    <a:bodyPr wrap="square" rtlCol="0">
                      <a:spAutoFit/>
                    </a:bodyPr>
                    <a:lstStyle/>
                    <a:p>
                      <a:r>
                        <a:rPr lang="ja-JP" altLang="en-US" sz="1200"/>
                        <a:t>◯　</a:t>
                      </a:r>
                      <a:r>
                        <a:rPr lang="en-US" altLang="ja-JP" sz="1200" dirty="0"/>
                        <a:t>1</a:t>
                      </a:r>
                      <a:r>
                        <a:rPr lang="ja-JP" altLang="en-US" sz="1200"/>
                        <a:t>・</a:t>
                      </a:r>
                      <a:r>
                        <a:rPr lang="en-US" altLang="ja-JP" sz="1200" dirty="0"/>
                        <a:t> 2</a:t>
                      </a:r>
                      <a:r>
                        <a:rPr lang="ja-JP" altLang="en-US" sz="1200"/>
                        <a:t>・</a:t>
                      </a:r>
                      <a:r>
                        <a:rPr lang="en-US" altLang="ja-JP" sz="1200" dirty="0"/>
                        <a:t>7</a:t>
                      </a:r>
                      <a:r>
                        <a:rPr lang="ja-JP" altLang="en-US" sz="1200"/>
                        <a:t>・</a:t>
                      </a:r>
                      <a:r>
                        <a:rPr lang="en-US" altLang="ja-JP" sz="1200" dirty="0"/>
                        <a:t>8 </a:t>
                      </a:r>
                      <a:r>
                        <a:rPr lang="ja-JP" altLang="en-US" sz="1200"/>
                        <a:t>　　</a:t>
                      </a:r>
                      <a:endParaRPr kumimoji="1"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月命星：六白金星（仕事・ルール）</a:t>
                      </a:r>
                      <a:endParaRPr lang="en-US" altLang="ja-JP" sz="1200" dirty="0"/>
                    </a:p>
                    <a:p>
                      <a:r>
                        <a:rPr lang="ja-JP" altLang="en-US" sz="1200"/>
                        <a:t>潜在意識：</a:t>
                      </a:r>
                      <a:endParaRPr lang="en-US" altLang="ja-JP" sz="1200" dirty="0"/>
                    </a:p>
                    <a:p>
                      <a:r>
                        <a:rPr lang="ja-JP" altLang="en-US" sz="1200"/>
                        <a:t>五黄土星（支配・リーダー）</a:t>
                      </a:r>
                      <a:endParaRPr lang="en-US" altLang="ja-JP" sz="1200" dirty="0"/>
                    </a:p>
                    <a:p>
                      <a:r>
                        <a:rPr lang="ja-JP" altLang="en-US" sz="1200"/>
                        <a:t>二黒土星（家庭・地道）</a:t>
                      </a:r>
                      <a:endParaRPr lang="en-US" altLang="ja-JP" sz="1200" dirty="0"/>
                    </a:p>
                  </p:txBody>
                </p:sp>
                <p:sp>
                  <p:nvSpPr>
                    <p:cNvPr id="28" name="テキスト ボックス 27">
                      <a:extLst>
                        <a:ext uri="{FF2B5EF4-FFF2-40B4-BE49-F238E27FC236}">
                          <a16:creationId xmlns:a16="http://schemas.microsoft.com/office/drawing/2014/main" id="{F9D39E5B-C222-464F-A6BE-320003F367F9}"/>
                        </a:ext>
                      </a:extLst>
                    </p:cNvPr>
                    <p:cNvSpPr txBox="1"/>
                    <p:nvPr/>
                  </p:nvSpPr>
                  <p:spPr>
                    <a:xfrm>
                      <a:off x="3995395" y="1409271"/>
                      <a:ext cx="2421093" cy="523220"/>
                    </a:xfrm>
                    <a:prstGeom prst="rect">
                      <a:avLst/>
                    </a:prstGeom>
                    <a:noFill/>
                  </p:spPr>
                  <p:txBody>
                    <a:bodyPr wrap="square" rtlCol="0">
                      <a:spAutoFit/>
                    </a:bodyPr>
                    <a:lstStyle/>
                    <a:p>
                      <a:r>
                        <a:rPr lang="en-US" altLang="ja-JP" sz="2800" b="1" dirty="0"/>
                        <a:t>6</a:t>
                      </a:r>
                      <a:r>
                        <a:rPr kumimoji="1" lang="ja-JP" altLang="en-US" sz="2800" b="1"/>
                        <a:t> </a:t>
                      </a:r>
                      <a:r>
                        <a:rPr lang="en-US" altLang="ja-JP" sz="2800" b="1" dirty="0"/>
                        <a:t>-</a:t>
                      </a:r>
                      <a:r>
                        <a:rPr kumimoji="1" lang="ja-JP" altLang="en-US" sz="2800" b="1"/>
                        <a:t> </a:t>
                      </a:r>
                      <a:r>
                        <a:rPr lang="en-US" altLang="ja-JP" sz="2800" b="1" dirty="0"/>
                        <a:t>6</a:t>
                      </a:r>
                      <a:r>
                        <a:rPr kumimoji="1" lang="ja-JP" altLang="en-US" sz="2800" b="1"/>
                        <a:t> </a:t>
                      </a:r>
                      <a:r>
                        <a:rPr lang="en-US" altLang="ja-JP" sz="2800" b="1" dirty="0"/>
                        <a:t>-</a:t>
                      </a:r>
                      <a:r>
                        <a:rPr kumimoji="1" lang="ja-JP" altLang="en-US" sz="2800" b="1"/>
                        <a:t> </a:t>
                      </a:r>
                      <a:r>
                        <a:rPr kumimoji="1" lang="en-US" altLang="ja-JP" sz="2800" b="1" dirty="0"/>
                        <a:t>5 </a:t>
                      </a:r>
                      <a:r>
                        <a:rPr lang="en-US" altLang="ja-JP" sz="2800" b="1" dirty="0"/>
                        <a:t>/ 2</a:t>
                      </a:r>
                      <a:endParaRPr kumimoji="1" lang="ja-JP" altLang="en-US" sz="2800" b="1"/>
                    </a:p>
                  </p:txBody>
                </p:sp>
              </p:grpSp>
              <p:grpSp>
                <p:nvGrpSpPr>
                  <p:cNvPr id="23" name="グループ化 22">
                    <a:extLst>
                      <a:ext uri="{FF2B5EF4-FFF2-40B4-BE49-F238E27FC236}">
                        <a16:creationId xmlns:a16="http://schemas.microsoft.com/office/drawing/2014/main" id="{17031074-B7DE-2E57-CE37-4DCFF6F20C0E}"/>
                      </a:ext>
                    </a:extLst>
                  </p:cNvPr>
                  <p:cNvGrpSpPr/>
                  <p:nvPr/>
                </p:nvGrpSpPr>
                <p:grpSpPr>
                  <a:xfrm>
                    <a:off x="4054961" y="1892886"/>
                    <a:ext cx="1438826" cy="386973"/>
                    <a:chOff x="4381501" y="373738"/>
                    <a:chExt cx="1438826" cy="386973"/>
                  </a:xfrm>
                </p:grpSpPr>
                <p:sp>
                  <p:nvSpPr>
                    <p:cNvPr id="24" name="円/楕円 23">
                      <a:extLst>
                        <a:ext uri="{FF2B5EF4-FFF2-40B4-BE49-F238E27FC236}">
                          <a16:creationId xmlns:a16="http://schemas.microsoft.com/office/drawing/2014/main" id="{BF6898BC-8D33-4506-EA22-824986F50ACE}"/>
                        </a:ext>
                      </a:extLst>
                    </p:cNvPr>
                    <p:cNvSpPr/>
                    <p:nvPr/>
                  </p:nvSpPr>
                  <p:spPr>
                    <a:xfrm>
                      <a:off x="5443198" y="373738"/>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25" name="円/楕円 24">
                      <a:extLst>
                        <a:ext uri="{FF2B5EF4-FFF2-40B4-BE49-F238E27FC236}">
                          <a16:creationId xmlns:a16="http://schemas.microsoft.com/office/drawing/2014/main" id="{EA1F3D51-3A34-7A5E-4FE8-F1EEC742B0F1}"/>
                        </a:ext>
                      </a:extLst>
                    </p:cNvPr>
                    <p:cNvSpPr/>
                    <p:nvPr/>
                  </p:nvSpPr>
                  <p:spPr>
                    <a:xfrm>
                      <a:off x="4381501" y="37971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26" name="円/楕円 25">
                      <a:extLst>
                        <a:ext uri="{FF2B5EF4-FFF2-40B4-BE49-F238E27FC236}">
                          <a16:creationId xmlns:a16="http://schemas.microsoft.com/office/drawing/2014/main" id="{6A1B72EF-124C-938E-1007-92A1DCADB201}"/>
                        </a:ext>
                      </a:extLst>
                    </p:cNvPr>
                    <p:cNvSpPr/>
                    <p:nvPr/>
                  </p:nvSpPr>
                  <p:spPr>
                    <a:xfrm>
                      <a:off x="4916397" y="373738"/>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grpSp>
            </p:grpSp>
            <p:sp>
              <p:nvSpPr>
                <p:cNvPr id="21" name="テキスト ボックス 20">
                  <a:extLst>
                    <a:ext uri="{FF2B5EF4-FFF2-40B4-BE49-F238E27FC236}">
                      <a16:creationId xmlns:a16="http://schemas.microsoft.com/office/drawing/2014/main" id="{415E2B94-C803-E166-DBCC-80DC3DEC7B71}"/>
                    </a:ext>
                  </a:extLst>
                </p:cNvPr>
                <p:cNvSpPr txBox="1"/>
                <p:nvPr/>
              </p:nvSpPr>
              <p:spPr>
                <a:xfrm>
                  <a:off x="611249" y="9027570"/>
                  <a:ext cx="5721785" cy="415498"/>
                </a:xfrm>
                <a:prstGeom prst="rect">
                  <a:avLst/>
                </a:prstGeom>
                <a:noFill/>
              </p:spPr>
              <p:txBody>
                <a:bodyPr wrap="square" rtlCol="0">
                  <a:spAutoFit/>
                </a:bodyPr>
                <a:lstStyle/>
                <a:p>
                  <a:r>
                    <a:rPr lang="ja-JP" altLang="en-US" sz="1050">
                      <a:solidFill>
                        <a:srgbClr val="FF0000"/>
                      </a:solidFill>
                    </a:rPr>
                    <a:t>非常に個性的で裏表のない性格を持つ。本質的にルールを重んじ仕事熱心。潜在意識にはリーダーシップが強く自分流な面と、家庭的で堅実な面を合わせ持つ。</a:t>
                  </a:r>
                  <a:endParaRPr lang="en-US" altLang="ja-JP" sz="1050" dirty="0">
                    <a:solidFill>
                      <a:srgbClr val="FF0000"/>
                    </a:solidFill>
                  </a:endParaRPr>
                </a:p>
              </p:txBody>
            </p:sp>
          </p:grpSp>
          <p:sp>
            <p:nvSpPr>
              <p:cNvPr id="19" name="円/楕円 18">
                <a:extLst>
                  <a:ext uri="{FF2B5EF4-FFF2-40B4-BE49-F238E27FC236}">
                    <a16:creationId xmlns:a16="http://schemas.microsoft.com/office/drawing/2014/main" id="{A24BD17F-4CD6-D296-AF0C-CBC797D793BA}"/>
                  </a:ext>
                </a:extLst>
              </p:cNvPr>
              <p:cNvSpPr/>
              <p:nvPr/>
            </p:nvSpPr>
            <p:spPr>
              <a:xfrm>
                <a:off x="5540497" y="818555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grpSp>
      </p:grpSp>
      <p:grpSp>
        <p:nvGrpSpPr>
          <p:cNvPr id="40" name="グループ化 39">
            <a:extLst>
              <a:ext uri="{FF2B5EF4-FFF2-40B4-BE49-F238E27FC236}">
                <a16:creationId xmlns:a16="http://schemas.microsoft.com/office/drawing/2014/main" id="{8AFDB9C8-D8D3-8025-B795-A092298EAAF0}"/>
              </a:ext>
            </a:extLst>
          </p:cNvPr>
          <p:cNvGrpSpPr/>
          <p:nvPr/>
        </p:nvGrpSpPr>
        <p:grpSpPr>
          <a:xfrm>
            <a:off x="608727" y="3808685"/>
            <a:ext cx="6079734" cy="1938478"/>
            <a:chOff x="608727" y="3808685"/>
            <a:chExt cx="6079734" cy="1938478"/>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9" name="グループ化 28">
              <a:extLst>
                <a:ext uri="{FF2B5EF4-FFF2-40B4-BE49-F238E27FC236}">
                  <a16:creationId xmlns:a16="http://schemas.microsoft.com/office/drawing/2014/main" id="{CFF86ED5-62D1-962C-1083-A0E39395522D}"/>
                </a:ext>
              </a:extLst>
            </p:cNvPr>
            <p:cNvGrpSpPr/>
            <p:nvPr/>
          </p:nvGrpSpPr>
          <p:grpSpPr>
            <a:xfrm>
              <a:off x="608727" y="4095975"/>
              <a:ext cx="5721785" cy="1651188"/>
              <a:chOff x="607044" y="5442449"/>
              <a:chExt cx="5721785" cy="1651188"/>
            </a:xfrm>
          </p:grpSpPr>
          <p:grpSp>
            <p:nvGrpSpPr>
              <p:cNvPr id="30" name="グループ化 29">
                <a:extLst>
                  <a:ext uri="{FF2B5EF4-FFF2-40B4-BE49-F238E27FC236}">
                    <a16:creationId xmlns:a16="http://schemas.microsoft.com/office/drawing/2014/main" id="{8DE3D7EA-BCD9-9B9A-8FEC-A4609739DF50}"/>
                  </a:ext>
                </a:extLst>
              </p:cNvPr>
              <p:cNvGrpSpPr/>
              <p:nvPr/>
            </p:nvGrpSpPr>
            <p:grpSpPr>
              <a:xfrm>
                <a:off x="607044" y="5442449"/>
                <a:ext cx="5657932" cy="1213166"/>
                <a:chOff x="654076" y="1384713"/>
                <a:chExt cx="5657932" cy="1213166"/>
              </a:xfrm>
            </p:grpSpPr>
            <p:grpSp>
              <p:nvGrpSpPr>
                <p:cNvPr id="32" name="グループ化 31">
                  <a:extLst>
                    <a:ext uri="{FF2B5EF4-FFF2-40B4-BE49-F238E27FC236}">
                      <a16:creationId xmlns:a16="http://schemas.microsoft.com/office/drawing/2014/main" id="{5019DD58-9141-C4DD-BCA9-6B732A7F74B1}"/>
                    </a:ext>
                  </a:extLst>
                </p:cNvPr>
                <p:cNvGrpSpPr/>
                <p:nvPr/>
              </p:nvGrpSpPr>
              <p:grpSpPr>
                <a:xfrm>
                  <a:off x="654076" y="1384713"/>
                  <a:ext cx="5657932" cy="1213166"/>
                  <a:chOff x="431653" y="1409702"/>
                  <a:chExt cx="5945486" cy="1213166"/>
                </a:xfrm>
              </p:grpSpPr>
              <p:sp>
                <p:nvSpPr>
                  <p:cNvPr id="38" name="テキスト ボックス 37">
                    <a:extLst>
                      <a:ext uri="{FF2B5EF4-FFF2-40B4-BE49-F238E27FC236}">
                        <a16:creationId xmlns:a16="http://schemas.microsoft.com/office/drawing/2014/main" id="{FF3EF2E2-45BD-432F-B0F9-1FA635492379}"/>
                      </a:ext>
                    </a:extLst>
                  </p:cNvPr>
                  <p:cNvSpPr txBox="1"/>
                  <p:nvPr/>
                </p:nvSpPr>
                <p:spPr>
                  <a:xfrm>
                    <a:off x="431653" y="1422539"/>
                    <a:ext cx="3157075" cy="1200329"/>
                  </a:xfrm>
                  <a:prstGeom prst="rect">
                    <a:avLst/>
                  </a:prstGeom>
                  <a:noFill/>
                </p:spPr>
                <p:txBody>
                  <a:bodyPr wrap="square" rtlCol="0">
                    <a:spAutoFit/>
                  </a:bodyPr>
                  <a:lstStyle/>
                  <a:p>
                    <a:r>
                      <a:rPr lang="ja-JP" altLang="en-US" sz="1200"/>
                      <a:t> ◯　</a:t>
                    </a:r>
                    <a:r>
                      <a:rPr lang="en-US" altLang="ja-JP" sz="1200" dirty="0"/>
                      <a:t> 2</a:t>
                    </a:r>
                    <a:r>
                      <a:rPr lang="ja-JP" altLang="en-US" sz="1200"/>
                      <a:t>・</a:t>
                    </a:r>
                    <a:r>
                      <a:rPr lang="en-US" altLang="ja-JP" sz="1200" dirty="0"/>
                      <a:t>7</a:t>
                    </a:r>
                    <a:r>
                      <a:rPr lang="ja-JP" altLang="en-US" sz="1200"/>
                      <a:t>・</a:t>
                    </a:r>
                    <a:r>
                      <a:rPr lang="en-US" altLang="ja-JP" sz="1200" dirty="0"/>
                      <a:t>8 </a:t>
                    </a:r>
                    <a:r>
                      <a:rPr lang="ja-JP" altLang="en-US" sz="1200"/>
                      <a:t>　△  </a:t>
                    </a:r>
                    <a:r>
                      <a:rPr lang="en-US" altLang="ja-JP" sz="1200" dirty="0"/>
                      <a:t>1</a:t>
                    </a:r>
                    <a:r>
                      <a:rPr lang="ja-JP" altLang="en-US" sz="1200"/>
                      <a:t>　</a:t>
                    </a:r>
                    <a:endParaRPr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月命星：五黄土星（支配・リーダー）</a:t>
                    </a:r>
                    <a:endParaRPr lang="en-US" altLang="ja-JP" sz="1200" dirty="0"/>
                  </a:p>
                  <a:p>
                    <a:r>
                      <a:rPr lang="ja-JP" altLang="en-US" sz="1200"/>
                      <a:t>潜在意識：七赤金星（快楽・合理）</a:t>
                    </a:r>
                    <a:endParaRPr kumimoji="1" lang="en-US" altLang="ja-JP" sz="1200" dirty="0"/>
                  </a:p>
                  <a:p>
                    <a:r>
                      <a:rPr lang="ja-JP" altLang="en-US" sz="1200"/>
                      <a:t>流れ：四緑木星（人気・体裁）</a:t>
                    </a:r>
                    <a:endParaRPr lang="en-US" altLang="ja-JP" sz="1200" dirty="0"/>
                  </a:p>
                </p:txBody>
              </p:sp>
              <p:sp>
                <p:nvSpPr>
                  <p:cNvPr id="39" name="テキスト ボックス 38">
                    <a:extLst>
                      <a:ext uri="{FF2B5EF4-FFF2-40B4-BE49-F238E27FC236}">
                        <a16:creationId xmlns:a16="http://schemas.microsoft.com/office/drawing/2014/main" id="{522827D2-3EAB-0D11-733A-A83C01C75D2C}"/>
                      </a:ext>
                    </a:extLst>
                  </p:cNvPr>
                  <p:cNvSpPr txBox="1"/>
                  <p:nvPr/>
                </p:nvSpPr>
                <p:spPr>
                  <a:xfrm>
                    <a:off x="3956046" y="1409702"/>
                    <a:ext cx="2421093" cy="523220"/>
                  </a:xfrm>
                  <a:prstGeom prst="rect">
                    <a:avLst/>
                  </a:prstGeom>
                  <a:noFill/>
                </p:spPr>
                <p:txBody>
                  <a:bodyPr wrap="square" rtlCol="0">
                    <a:spAutoFit/>
                  </a:bodyPr>
                  <a:lstStyle/>
                  <a:p>
                    <a:r>
                      <a:rPr lang="en-US" altLang="ja-JP" sz="2800" b="1" dirty="0"/>
                      <a:t>6</a:t>
                    </a:r>
                    <a:r>
                      <a:rPr kumimoji="1" lang="ja-JP" altLang="en-US" sz="2800" b="1"/>
                      <a:t> </a:t>
                    </a:r>
                    <a:r>
                      <a:rPr lang="en-US" altLang="ja-JP" sz="2800" b="1" dirty="0"/>
                      <a:t>-</a:t>
                    </a:r>
                    <a:r>
                      <a:rPr kumimoji="1" lang="ja-JP" altLang="en-US" sz="2800" b="1"/>
                      <a:t> </a:t>
                    </a:r>
                    <a:r>
                      <a:rPr kumimoji="1" lang="en-US" altLang="ja-JP" sz="2800" b="1" dirty="0"/>
                      <a:t>5</a:t>
                    </a:r>
                    <a:r>
                      <a:rPr kumimoji="1" lang="ja-JP" altLang="en-US" sz="2800" b="1"/>
                      <a:t> </a:t>
                    </a:r>
                    <a:r>
                      <a:rPr lang="en-US" altLang="ja-JP" sz="2800" b="1" dirty="0"/>
                      <a:t>-</a:t>
                    </a:r>
                    <a:r>
                      <a:rPr kumimoji="1" lang="ja-JP" altLang="en-US" sz="2800" b="1"/>
                      <a:t> </a:t>
                    </a:r>
                    <a:r>
                      <a:rPr lang="en-US" altLang="ja-JP" sz="2800" b="1" dirty="0"/>
                      <a:t>7</a:t>
                    </a:r>
                    <a:r>
                      <a:rPr kumimoji="1" lang="en-US" altLang="ja-JP" sz="2800" b="1" dirty="0"/>
                      <a:t> - 4</a:t>
                    </a:r>
                    <a:endParaRPr kumimoji="1" lang="ja-JP" altLang="en-US" sz="2800" b="1"/>
                  </a:p>
                </p:txBody>
              </p:sp>
            </p:grpSp>
            <p:grpSp>
              <p:nvGrpSpPr>
                <p:cNvPr id="33" name="グループ化 32">
                  <a:extLst>
                    <a:ext uri="{FF2B5EF4-FFF2-40B4-BE49-F238E27FC236}">
                      <a16:creationId xmlns:a16="http://schemas.microsoft.com/office/drawing/2014/main" id="{BBC8C0DF-8D5A-32F8-5C1B-1E46249C8566}"/>
                    </a:ext>
                  </a:extLst>
                </p:cNvPr>
                <p:cNvGrpSpPr/>
                <p:nvPr/>
              </p:nvGrpSpPr>
              <p:grpSpPr>
                <a:xfrm>
                  <a:off x="4024979" y="1883394"/>
                  <a:ext cx="1953665" cy="386973"/>
                  <a:chOff x="4363876" y="334558"/>
                  <a:chExt cx="1953665" cy="386973"/>
                </a:xfrm>
              </p:grpSpPr>
              <p:sp>
                <p:nvSpPr>
                  <p:cNvPr id="34" name="円/楕円 33">
                    <a:extLst>
                      <a:ext uri="{FF2B5EF4-FFF2-40B4-BE49-F238E27FC236}">
                        <a16:creationId xmlns:a16="http://schemas.microsoft.com/office/drawing/2014/main" id="{7BE50F61-CA7E-4075-A299-BC006825FCF6}"/>
                      </a:ext>
                    </a:extLst>
                  </p:cNvPr>
                  <p:cNvSpPr/>
                  <p:nvPr/>
                </p:nvSpPr>
                <p:spPr>
                  <a:xfrm>
                    <a:off x="5425573" y="334558"/>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35" name="円/楕円 34">
                    <a:extLst>
                      <a:ext uri="{FF2B5EF4-FFF2-40B4-BE49-F238E27FC236}">
                        <a16:creationId xmlns:a16="http://schemas.microsoft.com/office/drawing/2014/main" id="{B599FFFD-A225-D54D-D9CA-4F24590508A9}"/>
                      </a:ext>
                    </a:extLst>
                  </p:cNvPr>
                  <p:cNvSpPr/>
                  <p:nvPr/>
                </p:nvSpPr>
                <p:spPr>
                  <a:xfrm>
                    <a:off x="4363876" y="34053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36" name="円/楕円 35">
                    <a:extLst>
                      <a:ext uri="{FF2B5EF4-FFF2-40B4-BE49-F238E27FC236}">
                        <a16:creationId xmlns:a16="http://schemas.microsoft.com/office/drawing/2014/main" id="{091D1163-E6F7-5A0E-FD88-FE0640A1424D}"/>
                      </a:ext>
                    </a:extLst>
                  </p:cNvPr>
                  <p:cNvSpPr/>
                  <p:nvPr/>
                </p:nvSpPr>
                <p:spPr>
                  <a:xfrm>
                    <a:off x="4898772" y="334558"/>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37" name="円/楕円 36">
                    <a:extLst>
                      <a:ext uri="{FF2B5EF4-FFF2-40B4-BE49-F238E27FC236}">
                        <a16:creationId xmlns:a16="http://schemas.microsoft.com/office/drawing/2014/main" id="{C2011C00-A8FB-6637-2139-BF6BCE2A3D52}"/>
                      </a:ext>
                    </a:extLst>
                  </p:cNvPr>
                  <p:cNvSpPr/>
                  <p:nvPr/>
                </p:nvSpPr>
                <p:spPr>
                  <a:xfrm>
                    <a:off x="5940412" y="335193"/>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31" name="テキスト ボックス 30">
                <a:extLst>
                  <a:ext uri="{FF2B5EF4-FFF2-40B4-BE49-F238E27FC236}">
                    <a16:creationId xmlns:a16="http://schemas.microsoft.com/office/drawing/2014/main" id="{67DCB4EE-31AF-6C9F-CEB8-2BAF8AF33FA8}"/>
                  </a:ext>
                </a:extLst>
              </p:cNvPr>
              <p:cNvSpPr txBox="1"/>
              <p:nvPr/>
            </p:nvSpPr>
            <p:spPr>
              <a:xfrm>
                <a:off x="607044" y="6678139"/>
                <a:ext cx="5721785" cy="415498"/>
              </a:xfrm>
              <a:prstGeom prst="rect">
                <a:avLst/>
              </a:prstGeom>
              <a:noFill/>
            </p:spPr>
            <p:txBody>
              <a:bodyPr wrap="square" rtlCol="0">
                <a:spAutoFit/>
              </a:bodyPr>
              <a:lstStyle/>
              <a:p>
                <a:r>
                  <a:rPr lang="ja-JP" altLang="en-US" sz="1050">
                    <a:solidFill>
                      <a:srgbClr val="FF0000"/>
                    </a:solidFill>
                  </a:rPr>
                  <a:t>本質的にルールを重んじ仕事熱心。対人的にはリーダーシップが強く自分流。潜在意識には金運に恵まれドライな気質を持つ。人当たりが良く常識人。 </a:t>
                </a:r>
              </a:p>
            </p:txBody>
          </p:sp>
        </p:grpSp>
      </p:grpSp>
    </p:spTree>
    <p:extLst>
      <p:ext uri="{BB962C8B-B14F-4D97-AF65-F5344CB8AC3E}">
        <p14:creationId xmlns:p14="http://schemas.microsoft.com/office/powerpoint/2010/main" val="3950825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グループ化 39">
            <a:extLst>
              <a:ext uri="{FF2B5EF4-FFF2-40B4-BE49-F238E27FC236}">
                <a16:creationId xmlns:a16="http://schemas.microsoft.com/office/drawing/2014/main" id="{688B6605-C3AC-A83B-4E70-A928C373676F}"/>
              </a:ext>
            </a:extLst>
          </p:cNvPr>
          <p:cNvGrpSpPr/>
          <p:nvPr/>
        </p:nvGrpSpPr>
        <p:grpSpPr>
          <a:xfrm>
            <a:off x="538269" y="6930303"/>
            <a:ext cx="6150192" cy="2009025"/>
            <a:chOff x="538269" y="6930303"/>
            <a:chExt cx="6150192" cy="2009025"/>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D1A2534D-F405-0368-303F-1099AB0AAD4D}"/>
                </a:ext>
              </a:extLst>
            </p:cNvPr>
            <p:cNvGrpSpPr/>
            <p:nvPr/>
          </p:nvGrpSpPr>
          <p:grpSpPr>
            <a:xfrm>
              <a:off x="538269" y="7269442"/>
              <a:ext cx="5721785" cy="1669886"/>
              <a:chOff x="605798" y="1397550"/>
              <a:chExt cx="5721785" cy="1669886"/>
            </a:xfrm>
          </p:grpSpPr>
          <p:grpSp>
            <p:nvGrpSpPr>
              <p:cNvPr id="3" name="グループ化 2">
                <a:extLst>
                  <a:ext uri="{FF2B5EF4-FFF2-40B4-BE49-F238E27FC236}">
                    <a16:creationId xmlns:a16="http://schemas.microsoft.com/office/drawing/2014/main" id="{FDF2E94A-A4B9-74BC-92B3-105F50742864}"/>
                  </a:ext>
                </a:extLst>
              </p:cNvPr>
              <p:cNvGrpSpPr/>
              <p:nvPr/>
            </p:nvGrpSpPr>
            <p:grpSpPr>
              <a:xfrm>
                <a:off x="654076" y="1397550"/>
                <a:ext cx="5662966" cy="1200329"/>
                <a:chOff x="654076" y="1397550"/>
                <a:chExt cx="5662966" cy="1200329"/>
              </a:xfrm>
            </p:grpSpPr>
            <p:grpSp>
              <p:nvGrpSpPr>
                <p:cNvPr id="8" name="グループ化 7">
                  <a:extLst>
                    <a:ext uri="{FF2B5EF4-FFF2-40B4-BE49-F238E27FC236}">
                      <a16:creationId xmlns:a16="http://schemas.microsoft.com/office/drawing/2014/main" id="{461D8584-F5CC-BF03-BD9F-BD60F789C8B4}"/>
                    </a:ext>
                  </a:extLst>
                </p:cNvPr>
                <p:cNvGrpSpPr/>
                <p:nvPr/>
              </p:nvGrpSpPr>
              <p:grpSpPr>
                <a:xfrm>
                  <a:off x="654076" y="1397550"/>
                  <a:ext cx="5662966" cy="1200329"/>
                  <a:chOff x="431653" y="1422539"/>
                  <a:chExt cx="5950776" cy="1200329"/>
                </a:xfrm>
              </p:grpSpPr>
              <p:sp>
                <p:nvSpPr>
                  <p:cNvPr id="14" name="テキスト ボックス 13">
                    <a:extLst>
                      <a:ext uri="{FF2B5EF4-FFF2-40B4-BE49-F238E27FC236}">
                        <a16:creationId xmlns:a16="http://schemas.microsoft.com/office/drawing/2014/main" id="{497C3E8C-29DB-826E-A37A-57D78D8400FC}"/>
                      </a:ext>
                    </a:extLst>
                  </p:cNvPr>
                  <p:cNvSpPr txBox="1"/>
                  <p:nvPr/>
                </p:nvSpPr>
                <p:spPr>
                  <a:xfrm>
                    <a:off x="431653" y="1422539"/>
                    <a:ext cx="3220352"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8 </a:t>
                    </a:r>
                    <a:r>
                      <a:rPr lang="ja-JP" altLang="en-US" sz="1200"/>
                      <a:t>　△  </a:t>
                    </a:r>
                    <a:r>
                      <a:rPr lang="en-US" altLang="ja-JP" sz="1200" dirty="0"/>
                      <a:t>1</a:t>
                    </a:r>
                    <a:r>
                      <a:rPr lang="ja-JP" altLang="en-US" sz="1200"/>
                      <a:t>・</a:t>
                    </a:r>
                    <a:r>
                      <a:rPr lang="en-US" altLang="ja-JP" sz="1200" dirty="0"/>
                      <a:t>7</a:t>
                    </a:r>
                    <a:r>
                      <a:rPr lang="ja-JP" altLang="en-US" sz="1200"/>
                      <a:t>　</a:t>
                    </a:r>
                    <a:endParaRPr kumimoji="1"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月命星：九紫火星（頭脳・カリスマ）</a:t>
                    </a:r>
                    <a:endParaRPr lang="en-US" altLang="ja-JP" sz="1200" dirty="0"/>
                  </a:p>
                  <a:p>
                    <a:r>
                      <a:rPr lang="ja-JP" altLang="en-US" sz="1200"/>
                      <a:t>潜在意識：三碧木星（健康・明るさ）</a:t>
                    </a:r>
                    <a:endParaRPr kumimoji="1" lang="en-US" altLang="ja-JP" sz="1200" dirty="0"/>
                  </a:p>
                  <a:p>
                    <a:r>
                      <a:rPr lang="ja-JP" altLang="en-US" sz="1200"/>
                      <a:t>流れ：八白土星（チャンス・変化）　</a:t>
                    </a:r>
                    <a:endParaRPr lang="en-US" altLang="ja-JP" sz="1200" dirty="0"/>
                  </a:p>
                </p:txBody>
              </p:sp>
              <p:sp>
                <p:nvSpPr>
                  <p:cNvPr id="15" name="テキスト ボックス 14">
                    <a:extLst>
                      <a:ext uri="{FF2B5EF4-FFF2-40B4-BE49-F238E27FC236}">
                        <a16:creationId xmlns:a16="http://schemas.microsoft.com/office/drawing/2014/main" id="{8F122AE1-D0B2-1398-2222-87BCBA2B5CC8}"/>
                      </a:ext>
                    </a:extLst>
                  </p:cNvPr>
                  <p:cNvSpPr txBox="1"/>
                  <p:nvPr/>
                </p:nvSpPr>
                <p:spPr>
                  <a:xfrm>
                    <a:off x="3961336" y="1422539"/>
                    <a:ext cx="2421093" cy="523220"/>
                  </a:xfrm>
                  <a:prstGeom prst="rect">
                    <a:avLst/>
                  </a:prstGeom>
                  <a:noFill/>
                </p:spPr>
                <p:txBody>
                  <a:bodyPr wrap="square" rtlCol="0">
                    <a:spAutoFit/>
                  </a:bodyPr>
                  <a:lstStyle/>
                  <a:p>
                    <a:r>
                      <a:rPr lang="en-US" altLang="ja-JP" sz="2800" b="1" dirty="0"/>
                      <a:t>6</a:t>
                    </a:r>
                    <a:r>
                      <a:rPr kumimoji="1" lang="ja-JP" altLang="en-US" sz="2800" b="1"/>
                      <a:t> </a:t>
                    </a:r>
                    <a:r>
                      <a:rPr lang="en-US" altLang="ja-JP" sz="2800" b="1" dirty="0"/>
                      <a:t>-</a:t>
                    </a:r>
                    <a:r>
                      <a:rPr kumimoji="1" lang="ja-JP" altLang="en-US" sz="2800" b="1"/>
                      <a:t> </a:t>
                    </a:r>
                    <a:r>
                      <a:rPr kumimoji="1" lang="en-US" altLang="ja-JP" sz="2800" b="1" dirty="0"/>
                      <a:t>9</a:t>
                    </a:r>
                    <a:r>
                      <a:rPr kumimoji="1" lang="ja-JP" altLang="en-US" sz="2800" b="1"/>
                      <a:t> </a:t>
                    </a:r>
                    <a:r>
                      <a:rPr lang="en-US" altLang="ja-JP" sz="2800" b="1" dirty="0"/>
                      <a:t>-</a:t>
                    </a:r>
                    <a:r>
                      <a:rPr kumimoji="1" lang="ja-JP" altLang="en-US" sz="2800" b="1"/>
                      <a:t> </a:t>
                    </a:r>
                    <a:r>
                      <a:rPr kumimoji="1" lang="en-US" altLang="ja-JP" sz="2800" b="1" dirty="0"/>
                      <a:t>3 - </a:t>
                    </a:r>
                    <a:r>
                      <a:rPr lang="en-US" altLang="ja-JP" sz="2800" b="1" dirty="0"/>
                      <a:t>8</a:t>
                    </a:r>
                    <a:endParaRPr kumimoji="1" lang="ja-JP" altLang="en-US" sz="2800" b="1"/>
                  </a:p>
                </p:txBody>
              </p:sp>
            </p:grpSp>
            <p:grpSp>
              <p:nvGrpSpPr>
                <p:cNvPr id="9" name="グループ化 8">
                  <a:extLst>
                    <a:ext uri="{FF2B5EF4-FFF2-40B4-BE49-F238E27FC236}">
                      <a16:creationId xmlns:a16="http://schemas.microsoft.com/office/drawing/2014/main" id="{6C687D21-93FE-4979-10FA-1AF87C6CB17C}"/>
                    </a:ext>
                  </a:extLst>
                </p:cNvPr>
                <p:cNvGrpSpPr/>
                <p:nvPr/>
              </p:nvGrpSpPr>
              <p:grpSpPr>
                <a:xfrm>
                  <a:off x="4014768" y="1905734"/>
                  <a:ext cx="1953665" cy="386973"/>
                  <a:chOff x="4353665" y="333453"/>
                  <a:chExt cx="1953665" cy="386973"/>
                </a:xfrm>
              </p:grpSpPr>
              <p:sp>
                <p:nvSpPr>
                  <p:cNvPr id="10" name="円/楕円 9">
                    <a:extLst>
                      <a:ext uri="{FF2B5EF4-FFF2-40B4-BE49-F238E27FC236}">
                        <a16:creationId xmlns:a16="http://schemas.microsoft.com/office/drawing/2014/main" id="{6374B8FA-9908-0535-E301-60384421CF40}"/>
                      </a:ext>
                    </a:extLst>
                  </p:cNvPr>
                  <p:cNvSpPr/>
                  <p:nvPr/>
                </p:nvSpPr>
                <p:spPr>
                  <a:xfrm>
                    <a:off x="5415362" y="333453"/>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1" name="円/楕円 10">
                    <a:extLst>
                      <a:ext uri="{FF2B5EF4-FFF2-40B4-BE49-F238E27FC236}">
                        <a16:creationId xmlns:a16="http://schemas.microsoft.com/office/drawing/2014/main" id="{EEBB0EF9-B3EC-213F-1E28-7053DE0F34D4}"/>
                      </a:ext>
                    </a:extLst>
                  </p:cNvPr>
                  <p:cNvSpPr/>
                  <p:nvPr/>
                </p:nvSpPr>
                <p:spPr>
                  <a:xfrm>
                    <a:off x="4353665" y="33942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12" name="円/楕円 11">
                    <a:extLst>
                      <a:ext uri="{FF2B5EF4-FFF2-40B4-BE49-F238E27FC236}">
                        <a16:creationId xmlns:a16="http://schemas.microsoft.com/office/drawing/2014/main" id="{C0CB56DF-44AB-8183-8D97-4701EA148808}"/>
                      </a:ext>
                    </a:extLst>
                  </p:cNvPr>
                  <p:cNvSpPr/>
                  <p:nvPr/>
                </p:nvSpPr>
                <p:spPr>
                  <a:xfrm>
                    <a:off x="4888561" y="333453"/>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13" name="円/楕円 12">
                    <a:extLst>
                      <a:ext uri="{FF2B5EF4-FFF2-40B4-BE49-F238E27FC236}">
                        <a16:creationId xmlns:a16="http://schemas.microsoft.com/office/drawing/2014/main" id="{83F9FBD0-58F5-C661-113B-12E385CF459F}"/>
                      </a:ext>
                    </a:extLst>
                  </p:cNvPr>
                  <p:cNvSpPr/>
                  <p:nvPr/>
                </p:nvSpPr>
                <p:spPr>
                  <a:xfrm>
                    <a:off x="5930201" y="334088"/>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
            <p:nvSpPr>
              <p:cNvPr id="7" name="テキスト ボックス 6">
                <a:extLst>
                  <a:ext uri="{FF2B5EF4-FFF2-40B4-BE49-F238E27FC236}">
                    <a16:creationId xmlns:a16="http://schemas.microsoft.com/office/drawing/2014/main" id="{75606B8F-1BA5-4D9D-B0F1-94E4FF31E10C}"/>
                  </a:ext>
                </a:extLst>
              </p:cNvPr>
              <p:cNvSpPr txBox="1"/>
              <p:nvPr/>
            </p:nvSpPr>
            <p:spPr>
              <a:xfrm>
                <a:off x="605798" y="2651938"/>
                <a:ext cx="5721785" cy="415498"/>
              </a:xfrm>
              <a:prstGeom prst="rect">
                <a:avLst/>
              </a:prstGeom>
              <a:noFill/>
            </p:spPr>
            <p:txBody>
              <a:bodyPr wrap="square" rtlCol="0">
                <a:spAutoFit/>
              </a:bodyPr>
              <a:lstStyle/>
              <a:p>
                <a:r>
                  <a:rPr lang="ja-JP" altLang="en-US" sz="1050">
                    <a:solidFill>
                      <a:srgbClr val="FF0000"/>
                    </a:solidFill>
                  </a:rPr>
                  <a:t>本質的にルールを重んじ仕事熱心。対人的には頭脳明晰で強い信念を持つ。潜在意識には明るく前向な面がある。野心を持ちチャンスに強い。</a:t>
                </a:r>
              </a:p>
            </p:txBody>
          </p:sp>
        </p:grpSp>
      </p:grpSp>
      <p:grpSp>
        <p:nvGrpSpPr>
          <p:cNvPr id="38" name="グループ化 37">
            <a:extLst>
              <a:ext uri="{FF2B5EF4-FFF2-40B4-BE49-F238E27FC236}">
                <a16:creationId xmlns:a16="http://schemas.microsoft.com/office/drawing/2014/main" id="{B95B0437-0BA2-0FD5-DBA1-B33E8D73A36A}"/>
              </a:ext>
            </a:extLst>
          </p:cNvPr>
          <p:cNvGrpSpPr/>
          <p:nvPr/>
        </p:nvGrpSpPr>
        <p:grpSpPr>
          <a:xfrm>
            <a:off x="482888" y="687067"/>
            <a:ext cx="6205573" cy="2087684"/>
            <a:chOff x="482888" y="687067"/>
            <a:chExt cx="6205573" cy="2087684"/>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6" name="グループ化 15">
              <a:extLst>
                <a:ext uri="{FF2B5EF4-FFF2-40B4-BE49-F238E27FC236}">
                  <a16:creationId xmlns:a16="http://schemas.microsoft.com/office/drawing/2014/main" id="{536FA0F4-DEAB-42E9-4205-E9BF37E25B3C}"/>
                </a:ext>
              </a:extLst>
            </p:cNvPr>
            <p:cNvGrpSpPr/>
            <p:nvPr/>
          </p:nvGrpSpPr>
          <p:grpSpPr>
            <a:xfrm>
              <a:off x="482888" y="957450"/>
              <a:ext cx="5902209" cy="1817301"/>
              <a:chOff x="569339" y="3694555"/>
              <a:chExt cx="5902209" cy="1817301"/>
            </a:xfrm>
          </p:grpSpPr>
          <p:grpSp>
            <p:nvGrpSpPr>
              <p:cNvPr id="17" name="グループ化 16">
                <a:extLst>
                  <a:ext uri="{FF2B5EF4-FFF2-40B4-BE49-F238E27FC236}">
                    <a16:creationId xmlns:a16="http://schemas.microsoft.com/office/drawing/2014/main" id="{98AE02B2-57C8-4461-5630-B2608BDEF782}"/>
                  </a:ext>
                </a:extLst>
              </p:cNvPr>
              <p:cNvGrpSpPr/>
              <p:nvPr/>
            </p:nvGrpSpPr>
            <p:grpSpPr>
              <a:xfrm>
                <a:off x="602353" y="3694555"/>
                <a:ext cx="5663354" cy="1200329"/>
                <a:chOff x="654076" y="1397550"/>
                <a:chExt cx="5663354" cy="1200329"/>
              </a:xfrm>
            </p:grpSpPr>
            <p:grpSp>
              <p:nvGrpSpPr>
                <p:cNvPr id="19" name="グループ化 18">
                  <a:extLst>
                    <a:ext uri="{FF2B5EF4-FFF2-40B4-BE49-F238E27FC236}">
                      <a16:creationId xmlns:a16="http://schemas.microsoft.com/office/drawing/2014/main" id="{5350AA1B-B639-0668-C741-447467815D6C}"/>
                    </a:ext>
                  </a:extLst>
                </p:cNvPr>
                <p:cNvGrpSpPr/>
                <p:nvPr/>
              </p:nvGrpSpPr>
              <p:grpSpPr>
                <a:xfrm>
                  <a:off x="654076" y="1397550"/>
                  <a:ext cx="5663354" cy="1200329"/>
                  <a:chOff x="431653" y="1422539"/>
                  <a:chExt cx="5951184" cy="1200329"/>
                </a:xfrm>
              </p:grpSpPr>
              <p:sp>
                <p:nvSpPr>
                  <p:cNvPr id="25" name="テキスト ボックス 24">
                    <a:extLst>
                      <a:ext uri="{FF2B5EF4-FFF2-40B4-BE49-F238E27FC236}">
                        <a16:creationId xmlns:a16="http://schemas.microsoft.com/office/drawing/2014/main" id="{515D49A6-EA38-8377-EF05-BC49E9095877}"/>
                      </a:ext>
                    </a:extLst>
                  </p:cNvPr>
                  <p:cNvSpPr txBox="1"/>
                  <p:nvPr/>
                </p:nvSpPr>
                <p:spPr>
                  <a:xfrm>
                    <a:off x="431653" y="1422539"/>
                    <a:ext cx="3322336" cy="1200329"/>
                  </a:xfrm>
                  <a:prstGeom prst="rect">
                    <a:avLst/>
                  </a:prstGeom>
                  <a:noFill/>
                </p:spPr>
                <p:txBody>
                  <a:bodyPr wrap="square" rtlCol="0">
                    <a:spAutoFit/>
                  </a:bodyPr>
                  <a:lstStyle/>
                  <a:p>
                    <a:r>
                      <a:rPr lang="ja-JP" altLang="en-US" sz="1200"/>
                      <a:t>◯　</a:t>
                    </a:r>
                    <a:r>
                      <a:rPr lang="en-US" altLang="ja-JP" sz="1200" dirty="0"/>
                      <a:t> 1</a:t>
                    </a:r>
                    <a:r>
                      <a:rPr lang="ja-JP" altLang="en-US" sz="1200"/>
                      <a:t>・</a:t>
                    </a:r>
                    <a:r>
                      <a:rPr lang="en-US" altLang="ja-JP" sz="1200" dirty="0"/>
                      <a:t>2</a:t>
                    </a:r>
                    <a:r>
                      <a:rPr lang="ja-JP" altLang="en-US" sz="1200"/>
                      <a:t>・</a:t>
                    </a:r>
                    <a:r>
                      <a:rPr lang="en-US" altLang="ja-JP" sz="1200" dirty="0"/>
                      <a:t>8 </a:t>
                    </a:r>
                    <a:r>
                      <a:rPr lang="ja-JP" altLang="en-US" sz="1200"/>
                      <a:t>　</a:t>
                    </a:r>
                    <a:endParaRPr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月命星：七赤金星（快楽・合理） </a:t>
                    </a:r>
                    <a:endParaRPr lang="en-US" altLang="ja-JP" sz="1200" dirty="0"/>
                  </a:p>
                  <a:p>
                    <a:r>
                      <a:rPr lang="ja-JP" altLang="en-US" sz="1200"/>
                      <a:t>潜在意識：五黄土星（支配・リーダー）</a:t>
                    </a:r>
                    <a:endParaRPr kumimoji="1" lang="en-US" altLang="ja-JP" sz="1200" dirty="0"/>
                  </a:p>
                  <a:p>
                    <a:r>
                      <a:rPr lang="ja-JP" altLang="en-US" sz="1200"/>
                      <a:t>流れ：六白金星（仕事・ルール）</a:t>
                    </a:r>
                    <a:endParaRPr lang="en-US" altLang="ja-JP" sz="1200" dirty="0"/>
                  </a:p>
                </p:txBody>
              </p:sp>
              <p:sp>
                <p:nvSpPr>
                  <p:cNvPr id="26" name="テキスト ボックス 25">
                    <a:extLst>
                      <a:ext uri="{FF2B5EF4-FFF2-40B4-BE49-F238E27FC236}">
                        <a16:creationId xmlns:a16="http://schemas.microsoft.com/office/drawing/2014/main" id="{D223C7AD-99D3-55C9-4447-0FF82C1F3ACF}"/>
                      </a:ext>
                    </a:extLst>
                  </p:cNvPr>
                  <p:cNvSpPr txBox="1"/>
                  <p:nvPr/>
                </p:nvSpPr>
                <p:spPr>
                  <a:xfrm>
                    <a:off x="3961744" y="1458076"/>
                    <a:ext cx="2421093" cy="523220"/>
                  </a:xfrm>
                  <a:prstGeom prst="rect">
                    <a:avLst/>
                  </a:prstGeom>
                  <a:noFill/>
                </p:spPr>
                <p:txBody>
                  <a:bodyPr wrap="square" rtlCol="0">
                    <a:spAutoFit/>
                  </a:bodyPr>
                  <a:lstStyle/>
                  <a:p>
                    <a:r>
                      <a:rPr lang="en-US" altLang="ja-JP" sz="2800" b="1" dirty="0"/>
                      <a:t>6</a:t>
                    </a:r>
                    <a:r>
                      <a:rPr kumimoji="1" lang="ja-JP" altLang="en-US" sz="2800" b="1"/>
                      <a:t> </a:t>
                    </a:r>
                    <a:r>
                      <a:rPr lang="en-US" altLang="ja-JP" sz="2800" b="1" dirty="0"/>
                      <a:t>-</a:t>
                    </a:r>
                    <a:r>
                      <a:rPr kumimoji="1" lang="ja-JP" altLang="en-US" sz="2800" b="1"/>
                      <a:t> </a:t>
                    </a:r>
                    <a:r>
                      <a:rPr kumimoji="1" lang="en-US" altLang="ja-JP" sz="2800" b="1" dirty="0"/>
                      <a:t>7</a:t>
                    </a:r>
                    <a:r>
                      <a:rPr kumimoji="1" lang="ja-JP" altLang="en-US" sz="2800" b="1"/>
                      <a:t> </a:t>
                    </a:r>
                    <a:r>
                      <a:rPr lang="en-US" altLang="ja-JP" sz="2800" b="1" dirty="0"/>
                      <a:t>-</a:t>
                    </a:r>
                    <a:r>
                      <a:rPr kumimoji="1" lang="ja-JP" altLang="en-US" sz="2800" b="1"/>
                      <a:t> </a:t>
                    </a:r>
                    <a:r>
                      <a:rPr kumimoji="1" lang="en-US" altLang="ja-JP" sz="2800" b="1" dirty="0"/>
                      <a:t>5 - </a:t>
                    </a:r>
                    <a:r>
                      <a:rPr lang="en-US" altLang="ja-JP" sz="2800" b="1" dirty="0"/>
                      <a:t>6</a:t>
                    </a:r>
                    <a:endParaRPr kumimoji="1" lang="ja-JP" altLang="en-US" sz="2800" b="1"/>
                  </a:p>
                </p:txBody>
              </p:sp>
            </p:grpSp>
            <p:grpSp>
              <p:nvGrpSpPr>
                <p:cNvPr id="20" name="グループ化 19">
                  <a:extLst>
                    <a:ext uri="{FF2B5EF4-FFF2-40B4-BE49-F238E27FC236}">
                      <a16:creationId xmlns:a16="http://schemas.microsoft.com/office/drawing/2014/main" id="{22E0EE63-0093-F84B-5F1D-F5ECBC35A058}"/>
                    </a:ext>
                  </a:extLst>
                </p:cNvPr>
                <p:cNvGrpSpPr/>
                <p:nvPr/>
              </p:nvGrpSpPr>
              <p:grpSpPr>
                <a:xfrm>
                  <a:off x="4031267" y="1902021"/>
                  <a:ext cx="1953665" cy="386973"/>
                  <a:chOff x="4318441" y="394550"/>
                  <a:chExt cx="1953665" cy="386973"/>
                </a:xfrm>
              </p:grpSpPr>
              <p:sp>
                <p:nvSpPr>
                  <p:cNvPr id="21" name="円/楕円 20">
                    <a:extLst>
                      <a:ext uri="{FF2B5EF4-FFF2-40B4-BE49-F238E27FC236}">
                        <a16:creationId xmlns:a16="http://schemas.microsoft.com/office/drawing/2014/main" id="{275BB5BF-8554-B0AD-84E1-341BCE1525AE}"/>
                      </a:ext>
                    </a:extLst>
                  </p:cNvPr>
                  <p:cNvSpPr/>
                  <p:nvPr/>
                </p:nvSpPr>
                <p:spPr>
                  <a:xfrm>
                    <a:off x="5380138" y="394550"/>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22" name="円/楕円 21">
                    <a:extLst>
                      <a:ext uri="{FF2B5EF4-FFF2-40B4-BE49-F238E27FC236}">
                        <a16:creationId xmlns:a16="http://schemas.microsoft.com/office/drawing/2014/main" id="{6ADCB13D-CE34-D0AC-D58C-548FFA730C49}"/>
                      </a:ext>
                    </a:extLst>
                  </p:cNvPr>
                  <p:cNvSpPr/>
                  <p:nvPr/>
                </p:nvSpPr>
                <p:spPr>
                  <a:xfrm>
                    <a:off x="4318441" y="400523"/>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23" name="円/楕円 22">
                    <a:extLst>
                      <a:ext uri="{FF2B5EF4-FFF2-40B4-BE49-F238E27FC236}">
                        <a16:creationId xmlns:a16="http://schemas.microsoft.com/office/drawing/2014/main" id="{25B8FABE-02D7-059B-0C34-10EAB41ECD16}"/>
                      </a:ext>
                    </a:extLst>
                  </p:cNvPr>
                  <p:cNvSpPr/>
                  <p:nvPr/>
                </p:nvSpPr>
                <p:spPr>
                  <a:xfrm>
                    <a:off x="4853337" y="394550"/>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24" name="円/楕円 23">
                    <a:extLst>
                      <a:ext uri="{FF2B5EF4-FFF2-40B4-BE49-F238E27FC236}">
                        <a16:creationId xmlns:a16="http://schemas.microsoft.com/office/drawing/2014/main" id="{D9263539-6A8A-48E1-EF79-4C48C829B24F}"/>
                      </a:ext>
                    </a:extLst>
                  </p:cNvPr>
                  <p:cNvSpPr/>
                  <p:nvPr/>
                </p:nvSpPr>
                <p:spPr>
                  <a:xfrm>
                    <a:off x="5894977" y="395185"/>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18" name="テキスト ボックス 17">
                <a:extLst>
                  <a:ext uri="{FF2B5EF4-FFF2-40B4-BE49-F238E27FC236}">
                    <a16:creationId xmlns:a16="http://schemas.microsoft.com/office/drawing/2014/main" id="{F40B7CE4-7CD3-F9DB-B553-77F9F38CDFAB}"/>
                  </a:ext>
                </a:extLst>
              </p:cNvPr>
              <p:cNvSpPr txBox="1"/>
              <p:nvPr/>
            </p:nvSpPr>
            <p:spPr>
              <a:xfrm>
                <a:off x="569339" y="4934775"/>
                <a:ext cx="5902209" cy="577081"/>
              </a:xfrm>
              <a:prstGeom prst="rect">
                <a:avLst/>
              </a:prstGeom>
              <a:noFill/>
            </p:spPr>
            <p:txBody>
              <a:bodyPr wrap="square" rtlCol="0">
                <a:spAutoFit/>
              </a:bodyPr>
              <a:lstStyle/>
              <a:p>
                <a:r>
                  <a:rPr lang="ja-JP" altLang="en-US" sz="1050">
                    <a:solidFill>
                      <a:srgbClr val="FF0000"/>
                    </a:solidFill>
                  </a:rPr>
                  <a:t>本質的にルールを重んじ仕事熱心で、この傾向は強い。対人的には金運に恵まれドライな気質を持つ。潜在意識にはリーダーシップが強く自分流な面がある。ご先祖様とのご縁が深く、墓守役になる。</a:t>
                </a:r>
                <a:endParaRPr lang="en-US" altLang="ja-JP" sz="1050" dirty="0">
                  <a:solidFill>
                    <a:srgbClr val="FF0000"/>
                  </a:solidFill>
                </a:endParaRPr>
              </a:p>
            </p:txBody>
          </p:sp>
        </p:grpSp>
      </p:grpSp>
      <p:grpSp>
        <p:nvGrpSpPr>
          <p:cNvPr id="39" name="グループ化 38">
            <a:extLst>
              <a:ext uri="{FF2B5EF4-FFF2-40B4-BE49-F238E27FC236}">
                <a16:creationId xmlns:a16="http://schemas.microsoft.com/office/drawing/2014/main" id="{32EF4C1C-B4C1-FE13-24EC-0F244DD0CEA7}"/>
              </a:ext>
            </a:extLst>
          </p:cNvPr>
          <p:cNvGrpSpPr/>
          <p:nvPr/>
        </p:nvGrpSpPr>
        <p:grpSpPr>
          <a:xfrm>
            <a:off x="573101" y="3808685"/>
            <a:ext cx="6115360" cy="1928102"/>
            <a:chOff x="573101" y="3808685"/>
            <a:chExt cx="6115360" cy="1928102"/>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7" name="グループ化 26">
              <a:extLst>
                <a:ext uri="{FF2B5EF4-FFF2-40B4-BE49-F238E27FC236}">
                  <a16:creationId xmlns:a16="http://schemas.microsoft.com/office/drawing/2014/main" id="{8041C7DC-9097-789B-AD76-8D27F3C8B9AA}"/>
                </a:ext>
              </a:extLst>
            </p:cNvPr>
            <p:cNvGrpSpPr/>
            <p:nvPr/>
          </p:nvGrpSpPr>
          <p:grpSpPr>
            <a:xfrm>
              <a:off x="573101" y="4074856"/>
              <a:ext cx="5902209" cy="1661931"/>
              <a:chOff x="557562" y="5786717"/>
              <a:chExt cx="5902209" cy="1661931"/>
            </a:xfrm>
          </p:grpSpPr>
          <p:grpSp>
            <p:nvGrpSpPr>
              <p:cNvPr id="28" name="グループ化 27">
                <a:extLst>
                  <a:ext uri="{FF2B5EF4-FFF2-40B4-BE49-F238E27FC236}">
                    <a16:creationId xmlns:a16="http://schemas.microsoft.com/office/drawing/2014/main" id="{4A59DE2E-5B58-D78A-59AA-E796251F4D19}"/>
                  </a:ext>
                </a:extLst>
              </p:cNvPr>
              <p:cNvGrpSpPr/>
              <p:nvPr/>
            </p:nvGrpSpPr>
            <p:grpSpPr>
              <a:xfrm>
                <a:off x="557562" y="5786717"/>
                <a:ext cx="5686954" cy="1200329"/>
                <a:chOff x="654076" y="1397550"/>
                <a:chExt cx="5686954" cy="1200329"/>
              </a:xfrm>
            </p:grpSpPr>
            <p:grpSp>
              <p:nvGrpSpPr>
                <p:cNvPr id="30" name="グループ化 29">
                  <a:extLst>
                    <a:ext uri="{FF2B5EF4-FFF2-40B4-BE49-F238E27FC236}">
                      <a16:creationId xmlns:a16="http://schemas.microsoft.com/office/drawing/2014/main" id="{5016BD5E-F1F4-7A14-7C06-674F7CA57E99}"/>
                    </a:ext>
                  </a:extLst>
                </p:cNvPr>
                <p:cNvGrpSpPr/>
                <p:nvPr/>
              </p:nvGrpSpPr>
              <p:grpSpPr>
                <a:xfrm>
                  <a:off x="654076" y="1397550"/>
                  <a:ext cx="5686954" cy="1200329"/>
                  <a:chOff x="431653" y="1422539"/>
                  <a:chExt cx="5975983" cy="1200329"/>
                </a:xfrm>
              </p:grpSpPr>
              <p:sp>
                <p:nvSpPr>
                  <p:cNvPr id="36" name="テキスト ボックス 35">
                    <a:extLst>
                      <a:ext uri="{FF2B5EF4-FFF2-40B4-BE49-F238E27FC236}">
                        <a16:creationId xmlns:a16="http://schemas.microsoft.com/office/drawing/2014/main" id="{4FE486B2-0A6C-A423-D7AE-624A55C94F10}"/>
                      </a:ext>
                    </a:extLst>
                  </p:cNvPr>
                  <p:cNvSpPr txBox="1"/>
                  <p:nvPr/>
                </p:nvSpPr>
                <p:spPr>
                  <a:xfrm>
                    <a:off x="431653" y="1422539"/>
                    <a:ext cx="3121698"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7</a:t>
                    </a:r>
                    <a:r>
                      <a:rPr lang="ja-JP" altLang="en-US" sz="1200"/>
                      <a:t>　△ </a:t>
                    </a:r>
                    <a:r>
                      <a:rPr lang="en-US" altLang="ja-JP" sz="1200" dirty="0"/>
                      <a:t>1</a:t>
                    </a:r>
                    <a:r>
                      <a:rPr lang="ja-JP" altLang="en-US" sz="1200"/>
                      <a:t>　</a:t>
                    </a:r>
                    <a:endParaRPr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月命星：八白土星（チャンス・変化）</a:t>
                    </a:r>
                    <a:endParaRPr lang="en-US" altLang="ja-JP" sz="1200" dirty="0"/>
                  </a:p>
                  <a:p>
                    <a:r>
                      <a:rPr lang="ja-JP" altLang="en-US" sz="1200"/>
                      <a:t>潜在意識：四緑木星（人気・体裁）</a:t>
                    </a:r>
                    <a:endParaRPr kumimoji="1" lang="en-US" altLang="ja-JP" sz="1200" dirty="0"/>
                  </a:p>
                  <a:p>
                    <a:r>
                      <a:rPr lang="ja-JP" altLang="en-US" sz="1200"/>
                      <a:t>流れ：七赤金星（快楽・合理） </a:t>
                    </a:r>
                    <a:endParaRPr lang="en-US" altLang="ja-JP" sz="1200" dirty="0"/>
                  </a:p>
                </p:txBody>
              </p:sp>
              <p:sp>
                <p:nvSpPr>
                  <p:cNvPr id="37" name="テキスト ボックス 36">
                    <a:extLst>
                      <a:ext uri="{FF2B5EF4-FFF2-40B4-BE49-F238E27FC236}">
                        <a16:creationId xmlns:a16="http://schemas.microsoft.com/office/drawing/2014/main" id="{77F7A180-088E-3575-FA3F-F027E66D4AC9}"/>
                      </a:ext>
                    </a:extLst>
                  </p:cNvPr>
                  <p:cNvSpPr txBox="1"/>
                  <p:nvPr/>
                </p:nvSpPr>
                <p:spPr>
                  <a:xfrm>
                    <a:off x="3986543" y="1477263"/>
                    <a:ext cx="2421093" cy="523220"/>
                  </a:xfrm>
                  <a:prstGeom prst="rect">
                    <a:avLst/>
                  </a:prstGeom>
                  <a:noFill/>
                </p:spPr>
                <p:txBody>
                  <a:bodyPr wrap="square" rtlCol="0">
                    <a:spAutoFit/>
                  </a:bodyPr>
                  <a:lstStyle/>
                  <a:p>
                    <a:r>
                      <a:rPr lang="en-US" altLang="ja-JP" sz="2800" b="1" dirty="0"/>
                      <a:t>6</a:t>
                    </a:r>
                    <a:r>
                      <a:rPr kumimoji="1" lang="ja-JP" altLang="en-US" sz="2800" b="1"/>
                      <a:t> </a:t>
                    </a:r>
                    <a:r>
                      <a:rPr lang="en-US" altLang="ja-JP" sz="2800" b="1" dirty="0"/>
                      <a:t>-</a:t>
                    </a:r>
                    <a:r>
                      <a:rPr kumimoji="1" lang="ja-JP" altLang="en-US" sz="2800" b="1"/>
                      <a:t> </a:t>
                    </a:r>
                    <a:r>
                      <a:rPr lang="en-US" altLang="ja-JP" sz="2800" b="1" dirty="0"/>
                      <a:t>8</a:t>
                    </a:r>
                    <a:r>
                      <a:rPr kumimoji="1" lang="ja-JP" altLang="en-US" sz="2800" b="1"/>
                      <a:t> </a:t>
                    </a:r>
                    <a:r>
                      <a:rPr lang="en-US" altLang="ja-JP" sz="2800" b="1" dirty="0"/>
                      <a:t>-</a:t>
                    </a:r>
                    <a:r>
                      <a:rPr kumimoji="1" lang="ja-JP" altLang="en-US" sz="2800" b="1"/>
                      <a:t> </a:t>
                    </a:r>
                    <a:r>
                      <a:rPr lang="en-US" altLang="ja-JP" sz="2800" b="1" dirty="0"/>
                      <a:t>4</a:t>
                    </a:r>
                    <a:r>
                      <a:rPr kumimoji="1" lang="en-US" altLang="ja-JP" sz="2800" b="1" dirty="0"/>
                      <a:t> - 7</a:t>
                    </a:r>
                    <a:endParaRPr kumimoji="1" lang="ja-JP" altLang="en-US" sz="2800" b="1"/>
                  </a:p>
                </p:txBody>
              </p:sp>
            </p:grpSp>
            <p:grpSp>
              <p:nvGrpSpPr>
                <p:cNvPr id="31" name="グループ化 30">
                  <a:extLst>
                    <a:ext uri="{FF2B5EF4-FFF2-40B4-BE49-F238E27FC236}">
                      <a16:creationId xmlns:a16="http://schemas.microsoft.com/office/drawing/2014/main" id="{5B157033-97F0-A4C7-6780-D059C6B11BCB}"/>
                    </a:ext>
                  </a:extLst>
                </p:cNvPr>
                <p:cNvGrpSpPr/>
                <p:nvPr/>
              </p:nvGrpSpPr>
              <p:grpSpPr>
                <a:xfrm>
                  <a:off x="4036768" y="1944617"/>
                  <a:ext cx="1953665" cy="386973"/>
                  <a:chOff x="4363308" y="395781"/>
                  <a:chExt cx="1953665" cy="386973"/>
                </a:xfrm>
              </p:grpSpPr>
              <p:sp>
                <p:nvSpPr>
                  <p:cNvPr id="32" name="円/楕円 31">
                    <a:extLst>
                      <a:ext uri="{FF2B5EF4-FFF2-40B4-BE49-F238E27FC236}">
                        <a16:creationId xmlns:a16="http://schemas.microsoft.com/office/drawing/2014/main" id="{A0C0F3F6-796A-DE88-EE42-ACCD48464E4B}"/>
                      </a:ext>
                    </a:extLst>
                  </p:cNvPr>
                  <p:cNvSpPr/>
                  <p:nvPr/>
                </p:nvSpPr>
                <p:spPr>
                  <a:xfrm>
                    <a:off x="5425005" y="39578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33" name="円/楕円 32">
                    <a:extLst>
                      <a:ext uri="{FF2B5EF4-FFF2-40B4-BE49-F238E27FC236}">
                        <a16:creationId xmlns:a16="http://schemas.microsoft.com/office/drawing/2014/main" id="{EB5E4968-FE11-9B8A-6DA8-E260D254EEFF}"/>
                      </a:ext>
                    </a:extLst>
                  </p:cNvPr>
                  <p:cNvSpPr/>
                  <p:nvPr/>
                </p:nvSpPr>
                <p:spPr>
                  <a:xfrm>
                    <a:off x="4363308" y="401754"/>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34" name="円/楕円 33">
                    <a:extLst>
                      <a:ext uri="{FF2B5EF4-FFF2-40B4-BE49-F238E27FC236}">
                        <a16:creationId xmlns:a16="http://schemas.microsoft.com/office/drawing/2014/main" id="{8A97C6EF-6423-F7D8-F083-0D52797B09DB}"/>
                      </a:ext>
                    </a:extLst>
                  </p:cNvPr>
                  <p:cNvSpPr/>
                  <p:nvPr/>
                </p:nvSpPr>
                <p:spPr>
                  <a:xfrm>
                    <a:off x="4898204" y="39578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35" name="円/楕円 34">
                    <a:extLst>
                      <a:ext uri="{FF2B5EF4-FFF2-40B4-BE49-F238E27FC236}">
                        <a16:creationId xmlns:a16="http://schemas.microsoft.com/office/drawing/2014/main" id="{DCBC13FC-8DF9-86F0-B135-0F3AAE1C7F51}"/>
                      </a:ext>
                    </a:extLst>
                  </p:cNvPr>
                  <p:cNvSpPr/>
                  <p:nvPr/>
                </p:nvSpPr>
                <p:spPr>
                  <a:xfrm>
                    <a:off x="5939844" y="39641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29" name="テキスト ボックス 28">
                <a:extLst>
                  <a:ext uri="{FF2B5EF4-FFF2-40B4-BE49-F238E27FC236}">
                    <a16:creationId xmlns:a16="http://schemas.microsoft.com/office/drawing/2014/main" id="{07A3773A-4AE7-9C46-D652-881057D74C9D}"/>
                  </a:ext>
                </a:extLst>
              </p:cNvPr>
              <p:cNvSpPr txBox="1"/>
              <p:nvPr/>
            </p:nvSpPr>
            <p:spPr>
              <a:xfrm>
                <a:off x="557562" y="7033150"/>
                <a:ext cx="5902209" cy="415498"/>
              </a:xfrm>
              <a:prstGeom prst="rect">
                <a:avLst/>
              </a:prstGeom>
              <a:noFill/>
            </p:spPr>
            <p:txBody>
              <a:bodyPr wrap="square" rtlCol="0">
                <a:spAutoFit/>
              </a:bodyPr>
              <a:lstStyle/>
              <a:p>
                <a:r>
                  <a:rPr lang="ja-JP" altLang="en-US" sz="1050">
                    <a:solidFill>
                      <a:srgbClr val="FF0000"/>
                    </a:solidFill>
                  </a:rPr>
                  <a:t>本質的にルールを重んじ仕事熱心。対人的には野心が強くチャンスに強い傾向も持つ。潜在意識には人当たりが良く常識的な面がある。金運に恵まれドライな気質も持つ。</a:t>
                </a:r>
                <a:endParaRPr lang="en-US" altLang="ja-JP" sz="1050" dirty="0">
                  <a:solidFill>
                    <a:srgbClr val="FF0000"/>
                  </a:solidFill>
                </a:endParaRPr>
              </a:p>
            </p:txBody>
          </p:sp>
        </p:grpSp>
      </p:grpSp>
    </p:spTree>
    <p:extLst>
      <p:ext uri="{BB962C8B-B14F-4D97-AF65-F5344CB8AC3E}">
        <p14:creationId xmlns:p14="http://schemas.microsoft.com/office/powerpoint/2010/main" val="2041348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グループ化 39">
            <a:extLst>
              <a:ext uri="{FF2B5EF4-FFF2-40B4-BE49-F238E27FC236}">
                <a16:creationId xmlns:a16="http://schemas.microsoft.com/office/drawing/2014/main" id="{5E0DFB11-FD89-420C-27EE-E5948F142D0A}"/>
              </a:ext>
            </a:extLst>
          </p:cNvPr>
          <p:cNvGrpSpPr/>
          <p:nvPr/>
        </p:nvGrpSpPr>
        <p:grpSpPr>
          <a:xfrm>
            <a:off x="471968" y="6930303"/>
            <a:ext cx="6216493" cy="1975028"/>
            <a:chOff x="471968" y="6930303"/>
            <a:chExt cx="6216493" cy="1975028"/>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DA957B0B-DBF6-BD1A-4AE2-81A22132F53B}"/>
                </a:ext>
              </a:extLst>
            </p:cNvPr>
            <p:cNvGrpSpPr/>
            <p:nvPr/>
          </p:nvGrpSpPr>
          <p:grpSpPr>
            <a:xfrm>
              <a:off x="471968" y="7244351"/>
              <a:ext cx="5747340" cy="1660980"/>
              <a:chOff x="491416" y="7851429"/>
              <a:chExt cx="5747340" cy="1660980"/>
            </a:xfrm>
          </p:grpSpPr>
          <p:grpSp>
            <p:nvGrpSpPr>
              <p:cNvPr id="3" name="グループ化 2">
                <a:extLst>
                  <a:ext uri="{FF2B5EF4-FFF2-40B4-BE49-F238E27FC236}">
                    <a16:creationId xmlns:a16="http://schemas.microsoft.com/office/drawing/2014/main" id="{F6B62FDE-8FD0-A96C-7091-B7C615A5DD91}"/>
                  </a:ext>
                </a:extLst>
              </p:cNvPr>
              <p:cNvGrpSpPr/>
              <p:nvPr/>
            </p:nvGrpSpPr>
            <p:grpSpPr>
              <a:xfrm>
                <a:off x="534920" y="7851429"/>
                <a:ext cx="5703836" cy="1208853"/>
                <a:chOff x="654077" y="1389026"/>
                <a:chExt cx="5703836" cy="1208853"/>
              </a:xfrm>
            </p:grpSpPr>
            <p:grpSp>
              <p:nvGrpSpPr>
                <p:cNvPr id="8" name="グループ化 7">
                  <a:extLst>
                    <a:ext uri="{FF2B5EF4-FFF2-40B4-BE49-F238E27FC236}">
                      <a16:creationId xmlns:a16="http://schemas.microsoft.com/office/drawing/2014/main" id="{2E1FDABB-83DA-1046-84A9-6B687FA92EDD}"/>
                    </a:ext>
                  </a:extLst>
                </p:cNvPr>
                <p:cNvGrpSpPr/>
                <p:nvPr/>
              </p:nvGrpSpPr>
              <p:grpSpPr>
                <a:xfrm>
                  <a:off x="654077" y="1389026"/>
                  <a:ext cx="5703836" cy="1208853"/>
                  <a:chOff x="431654" y="1414015"/>
                  <a:chExt cx="5993723" cy="1208853"/>
                </a:xfrm>
              </p:grpSpPr>
              <p:sp>
                <p:nvSpPr>
                  <p:cNvPr id="14" name="テキスト ボックス 13">
                    <a:extLst>
                      <a:ext uri="{FF2B5EF4-FFF2-40B4-BE49-F238E27FC236}">
                        <a16:creationId xmlns:a16="http://schemas.microsoft.com/office/drawing/2014/main" id="{603ADA69-B95F-2ADE-6F94-CE44AC06CDD0}"/>
                      </a:ext>
                    </a:extLst>
                  </p:cNvPr>
                  <p:cNvSpPr txBox="1"/>
                  <p:nvPr/>
                </p:nvSpPr>
                <p:spPr>
                  <a:xfrm>
                    <a:off x="431654" y="1422539"/>
                    <a:ext cx="2867600" cy="1200329"/>
                  </a:xfrm>
                  <a:prstGeom prst="rect">
                    <a:avLst/>
                  </a:prstGeom>
                  <a:noFill/>
                </p:spPr>
                <p:txBody>
                  <a:bodyPr wrap="square" rtlCol="0">
                    <a:spAutoFit/>
                  </a:bodyPr>
                  <a:lstStyle/>
                  <a:p>
                    <a:r>
                      <a:rPr lang="ja-JP" altLang="en-US" sz="1200"/>
                      <a:t>◯　</a:t>
                    </a:r>
                    <a:r>
                      <a:rPr lang="en-US" altLang="ja-JP" sz="1200" dirty="0"/>
                      <a:t> 1 </a:t>
                    </a:r>
                    <a:r>
                      <a:rPr lang="ja-JP" altLang="en-US" sz="1200"/>
                      <a:t>　△  </a:t>
                    </a:r>
                    <a:r>
                      <a:rPr lang="en-US" altLang="ja-JP" sz="1200" dirty="0"/>
                      <a:t>2</a:t>
                    </a:r>
                    <a:r>
                      <a:rPr lang="ja-JP" altLang="en-US" sz="1200"/>
                      <a:t>・</a:t>
                    </a:r>
                    <a:r>
                      <a:rPr lang="en-US" altLang="ja-JP" sz="1200" dirty="0"/>
                      <a:t>6</a:t>
                    </a:r>
                    <a:r>
                      <a:rPr lang="ja-JP" altLang="en-US" sz="1200"/>
                      <a:t>・</a:t>
                    </a:r>
                    <a:r>
                      <a:rPr lang="en-US" altLang="ja-JP" sz="1200" dirty="0"/>
                      <a:t>8</a:t>
                    </a:r>
                    <a:r>
                      <a:rPr lang="ja-JP" altLang="en-US" sz="1200"/>
                      <a:t>　</a:t>
                    </a:r>
                    <a:endParaRPr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月命星：三碧木星（健康・明るさ）</a:t>
                    </a:r>
                    <a:endParaRPr lang="en-US" altLang="ja-JP" sz="1200" dirty="0"/>
                  </a:p>
                  <a:p>
                    <a:r>
                      <a:rPr lang="ja-JP" altLang="en-US" sz="1200"/>
                      <a:t>潜在意識：二黒土星（家庭・地道）</a:t>
                    </a:r>
                    <a:endParaRPr kumimoji="1" lang="en-US" altLang="ja-JP" sz="1200" dirty="0"/>
                  </a:p>
                  <a:p>
                    <a:r>
                      <a:rPr lang="ja-JP" altLang="en-US" sz="1200"/>
                      <a:t>流れ：一白水星（人情・アイデア）</a:t>
                    </a:r>
                    <a:endParaRPr lang="en-US" altLang="ja-JP" sz="1200" dirty="0"/>
                  </a:p>
                </p:txBody>
              </p:sp>
              <p:sp>
                <p:nvSpPr>
                  <p:cNvPr id="15" name="テキスト ボックス 14">
                    <a:extLst>
                      <a:ext uri="{FF2B5EF4-FFF2-40B4-BE49-F238E27FC236}">
                        <a16:creationId xmlns:a16="http://schemas.microsoft.com/office/drawing/2014/main" id="{560C447E-0D42-2BEB-C09A-D4339DE931B7}"/>
                      </a:ext>
                    </a:extLst>
                  </p:cNvPr>
                  <p:cNvSpPr txBox="1"/>
                  <p:nvPr/>
                </p:nvSpPr>
                <p:spPr>
                  <a:xfrm>
                    <a:off x="4004284" y="1414015"/>
                    <a:ext cx="2421093" cy="523220"/>
                  </a:xfrm>
                  <a:prstGeom prst="rect">
                    <a:avLst/>
                  </a:prstGeom>
                  <a:noFill/>
                </p:spPr>
                <p:txBody>
                  <a:bodyPr wrap="square" rtlCol="0">
                    <a:spAutoFit/>
                  </a:bodyPr>
                  <a:lstStyle/>
                  <a:p>
                    <a:r>
                      <a:rPr kumimoji="1" lang="en-US" altLang="ja-JP" sz="2800" b="1" dirty="0"/>
                      <a:t>7</a:t>
                    </a:r>
                    <a:r>
                      <a:rPr kumimoji="1" lang="ja-JP" altLang="en-US" sz="2800" b="1"/>
                      <a:t> </a:t>
                    </a:r>
                    <a:r>
                      <a:rPr lang="en-US" altLang="ja-JP" sz="2800" b="1" dirty="0"/>
                      <a:t>-</a:t>
                    </a:r>
                    <a:r>
                      <a:rPr kumimoji="1" lang="ja-JP" altLang="en-US" sz="2800" b="1"/>
                      <a:t> </a:t>
                    </a:r>
                    <a:r>
                      <a:rPr kumimoji="1" lang="en-US" altLang="ja-JP" sz="2800" b="1" dirty="0"/>
                      <a:t>3</a:t>
                    </a:r>
                    <a:r>
                      <a:rPr kumimoji="1" lang="ja-JP" altLang="en-US" sz="2800" b="1"/>
                      <a:t> </a:t>
                    </a:r>
                    <a:r>
                      <a:rPr lang="en-US" altLang="ja-JP" sz="2800" b="1" dirty="0"/>
                      <a:t>-</a:t>
                    </a:r>
                    <a:r>
                      <a:rPr kumimoji="1" lang="ja-JP" altLang="en-US" sz="2800" b="1"/>
                      <a:t> </a:t>
                    </a:r>
                    <a:r>
                      <a:rPr kumimoji="1" lang="en-US" altLang="ja-JP" sz="2800" b="1" dirty="0"/>
                      <a:t>2 - 1</a:t>
                    </a:r>
                    <a:endParaRPr kumimoji="1" lang="ja-JP" altLang="en-US" sz="2800" b="1"/>
                  </a:p>
                </p:txBody>
              </p:sp>
            </p:grpSp>
            <p:grpSp>
              <p:nvGrpSpPr>
                <p:cNvPr id="9" name="グループ化 8">
                  <a:extLst>
                    <a:ext uri="{FF2B5EF4-FFF2-40B4-BE49-F238E27FC236}">
                      <a16:creationId xmlns:a16="http://schemas.microsoft.com/office/drawing/2014/main" id="{8BFFB48D-AFF5-5CF7-35E7-D4D36D154A28}"/>
                    </a:ext>
                  </a:extLst>
                </p:cNvPr>
                <p:cNvGrpSpPr/>
                <p:nvPr/>
              </p:nvGrpSpPr>
              <p:grpSpPr>
                <a:xfrm>
                  <a:off x="4106493" y="1884848"/>
                  <a:ext cx="1953665" cy="386973"/>
                  <a:chOff x="4433033" y="319890"/>
                  <a:chExt cx="1953665" cy="386973"/>
                </a:xfrm>
              </p:grpSpPr>
              <p:sp>
                <p:nvSpPr>
                  <p:cNvPr id="10" name="円/楕円 9">
                    <a:extLst>
                      <a:ext uri="{FF2B5EF4-FFF2-40B4-BE49-F238E27FC236}">
                        <a16:creationId xmlns:a16="http://schemas.microsoft.com/office/drawing/2014/main" id="{F29ED1CA-1D30-6E46-F9F6-80C06DDF8AA4}"/>
                      </a:ext>
                    </a:extLst>
                  </p:cNvPr>
                  <p:cNvSpPr/>
                  <p:nvPr/>
                </p:nvSpPr>
                <p:spPr>
                  <a:xfrm>
                    <a:off x="5494730" y="319890"/>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11" name="円/楕円 10">
                    <a:extLst>
                      <a:ext uri="{FF2B5EF4-FFF2-40B4-BE49-F238E27FC236}">
                        <a16:creationId xmlns:a16="http://schemas.microsoft.com/office/drawing/2014/main" id="{10290AF2-49C0-4DB3-C0B1-3A379C56FC9E}"/>
                      </a:ext>
                    </a:extLst>
                  </p:cNvPr>
                  <p:cNvSpPr/>
                  <p:nvPr/>
                </p:nvSpPr>
                <p:spPr>
                  <a:xfrm>
                    <a:off x="4433033" y="325863"/>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12" name="円/楕円 11">
                    <a:extLst>
                      <a:ext uri="{FF2B5EF4-FFF2-40B4-BE49-F238E27FC236}">
                        <a16:creationId xmlns:a16="http://schemas.microsoft.com/office/drawing/2014/main" id="{13688D30-58DB-FD8F-0A1F-DEB4496977B3}"/>
                      </a:ext>
                    </a:extLst>
                  </p:cNvPr>
                  <p:cNvSpPr/>
                  <p:nvPr/>
                </p:nvSpPr>
                <p:spPr>
                  <a:xfrm>
                    <a:off x="4967929" y="319890"/>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13" name="円/楕円 12">
                    <a:extLst>
                      <a:ext uri="{FF2B5EF4-FFF2-40B4-BE49-F238E27FC236}">
                        <a16:creationId xmlns:a16="http://schemas.microsoft.com/office/drawing/2014/main" id="{4659114F-C149-F66A-70C2-55050205A18C}"/>
                      </a:ext>
                    </a:extLst>
                  </p:cNvPr>
                  <p:cNvSpPr/>
                  <p:nvPr/>
                </p:nvSpPr>
                <p:spPr>
                  <a:xfrm>
                    <a:off x="6009569" y="320525"/>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endParaRPr kumimoji="1" lang="en-US" altLang="ja-JP" dirty="0">
                      <a:solidFill>
                        <a:schemeClr val="tx1"/>
                      </a:solidFill>
                    </a:endParaRPr>
                  </a:p>
                </p:txBody>
              </p:sp>
            </p:grpSp>
          </p:grpSp>
          <p:sp>
            <p:nvSpPr>
              <p:cNvPr id="7" name="テキスト ボックス 6">
                <a:extLst>
                  <a:ext uri="{FF2B5EF4-FFF2-40B4-BE49-F238E27FC236}">
                    <a16:creationId xmlns:a16="http://schemas.microsoft.com/office/drawing/2014/main" id="{14906364-B053-F286-80F4-961C1307E2D6}"/>
                  </a:ext>
                </a:extLst>
              </p:cNvPr>
              <p:cNvSpPr txBox="1"/>
              <p:nvPr/>
            </p:nvSpPr>
            <p:spPr>
              <a:xfrm>
                <a:off x="491416" y="9096911"/>
                <a:ext cx="5721785" cy="415498"/>
              </a:xfrm>
              <a:prstGeom prst="rect">
                <a:avLst/>
              </a:prstGeom>
              <a:noFill/>
            </p:spPr>
            <p:txBody>
              <a:bodyPr wrap="square" rtlCol="0">
                <a:spAutoFit/>
              </a:bodyPr>
              <a:lstStyle/>
              <a:p>
                <a:r>
                  <a:rPr lang="ja-JP" altLang="en-US" sz="1050">
                    <a:solidFill>
                      <a:srgbClr val="FF0000"/>
                    </a:solidFill>
                  </a:rPr>
                  <a:t>本質的に金運に恵まれドライな気質を持つ。対人的には明るく前向き。潜在意識には家庭的で堅実な面がある。人情に厚く人に優しく、悩みやすい。</a:t>
                </a:r>
              </a:p>
            </p:txBody>
          </p:sp>
        </p:grpSp>
      </p:grpSp>
      <p:grpSp>
        <p:nvGrpSpPr>
          <p:cNvPr id="38" name="グループ化 37">
            <a:extLst>
              <a:ext uri="{FF2B5EF4-FFF2-40B4-BE49-F238E27FC236}">
                <a16:creationId xmlns:a16="http://schemas.microsoft.com/office/drawing/2014/main" id="{6BAC4EF8-B21A-B59A-3DE7-390964D4C059}"/>
              </a:ext>
            </a:extLst>
          </p:cNvPr>
          <p:cNvGrpSpPr/>
          <p:nvPr/>
        </p:nvGrpSpPr>
        <p:grpSpPr>
          <a:xfrm>
            <a:off x="611996" y="687067"/>
            <a:ext cx="6076465" cy="1916227"/>
            <a:chOff x="611996" y="687067"/>
            <a:chExt cx="6076465" cy="1916227"/>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6" name="グループ化 15">
              <a:extLst>
                <a:ext uri="{FF2B5EF4-FFF2-40B4-BE49-F238E27FC236}">
                  <a16:creationId xmlns:a16="http://schemas.microsoft.com/office/drawing/2014/main" id="{E1F3F8C9-B1E2-BD53-72FB-CD256B1532FD}"/>
                </a:ext>
              </a:extLst>
            </p:cNvPr>
            <p:cNvGrpSpPr/>
            <p:nvPr/>
          </p:nvGrpSpPr>
          <p:grpSpPr>
            <a:xfrm>
              <a:off x="611996" y="963472"/>
              <a:ext cx="5721785" cy="1639822"/>
              <a:chOff x="643318" y="3824759"/>
              <a:chExt cx="5721785" cy="1639822"/>
            </a:xfrm>
          </p:grpSpPr>
          <p:grpSp>
            <p:nvGrpSpPr>
              <p:cNvPr id="17" name="グループ化 16">
                <a:extLst>
                  <a:ext uri="{FF2B5EF4-FFF2-40B4-BE49-F238E27FC236}">
                    <a16:creationId xmlns:a16="http://schemas.microsoft.com/office/drawing/2014/main" id="{CFCCB455-79B9-B431-DF31-687C12FFBC5E}"/>
                  </a:ext>
                </a:extLst>
              </p:cNvPr>
              <p:cNvGrpSpPr/>
              <p:nvPr/>
            </p:nvGrpSpPr>
            <p:grpSpPr>
              <a:xfrm>
                <a:off x="654609" y="3824759"/>
                <a:ext cx="5653323" cy="1214949"/>
                <a:chOff x="654076" y="1382930"/>
                <a:chExt cx="5653323" cy="1214949"/>
              </a:xfrm>
            </p:grpSpPr>
            <p:grpSp>
              <p:nvGrpSpPr>
                <p:cNvPr id="19" name="グループ化 18">
                  <a:extLst>
                    <a:ext uri="{FF2B5EF4-FFF2-40B4-BE49-F238E27FC236}">
                      <a16:creationId xmlns:a16="http://schemas.microsoft.com/office/drawing/2014/main" id="{0E887DB5-EF24-04EC-F5D6-C649CB44E373}"/>
                    </a:ext>
                  </a:extLst>
                </p:cNvPr>
                <p:cNvGrpSpPr/>
                <p:nvPr/>
              </p:nvGrpSpPr>
              <p:grpSpPr>
                <a:xfrm>
                  <a:off x="654076" y="1382930"/>
                  <a:ext cx="5653323" cy="1214949"/>
                  <a:chOff x="431653" y="1407919"/>
                  <a:chExt cx="5940643" cy="1214949"/>
                </a:xfrm>
              </p:grpSpPr>
              <p:sp>
                <p:nvSpPr>
                  <p:cNvPr id="25" name="テキスト ボックス 24">
                    <a:extLst>
                      <a:ext uri="{FF2B5EF4-FFF2-40B4-BE49-F238E27FC236}">
                        <a16:creationId xmlns:a16="http://schemas.microsoft.com/office/drawing/2014/main" id="{A04625B8-24CD-C7E3-1B15-EFFF6B7D4CE1}"/>
                      </a:ext>
                    </a:extLst>
                  </p:cNvPr>
                  <p:cNvSpPr txBox="1"/>
                  <p:nvPr/>
                </p:nvSpPr>
                <p:spPr>
                  <a:xfrm>
                    <a:off x="431653" y="1422539"/>
                    <a:ext cx="3087492" cy="1200329"/>
                  </a:xfrm>
                  <a:prstGeom prst="rect">
                    <a:avLst/>
                  </a:prstGeom>
                  <a:noFill/>
                </p:spPr>
                <p:txBody>
                  <a:bodyPr wrap="square" rtlCol="0">
                    <a:spAutoFit/>
                  </a:bodyPr>
                  <a:lstStyle/>
                  <a:p>
                    <a:r>
                      <a:rPr lang="ja-JP" altLang="en-US" sz="1200"/>
                      <a:t>◯　</a:t>
                    </a:r>
                    <a:r>
                      <a:rPr lang="en-US" altLang="ja-JP" sz="1200" dirty="0"/>
                      <a:t> 6 </a:t>
                    </a:r>
                    <a:r>
                      <a:rPr lang="ja-JP" altLang="en-US" sz="1200"/>
                      <a:t>　△  </a:t>
                    </a:r>
                    <a:r>
                      <a:rPr lang="en-US" altLang="ja-JP" sz="1200" dirty="0"/>
                      <a:t>2</a:t>
                    </a:r>
                    <a:r>
                      <a:rPr lang="ja-JP" altLang="en-US" sz="1200"/>
                      <a:t>・</a:t>
                    </a:r>
                    <a:r>
                      <a:rPr lang="en-US" altLang="ja-JP" sz="1200" dirty="0"/>
                      <a:t>8</a:t>
                    </a:r>
                    <a:r>
                      <a:rPr lang="ja-JP" altLang="en-US" sz="1200"/>
                      <a:t>　</a:t>
                    </a:r>
                    <a:endParaRPr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月命星：一白水星（人情・アイデア）</a:t>
                    </a:r>
                    <a:endParaRPr lang="en-US" altLang="ja-JP" sz="1200" dirty="0"/>
                  </a:p>
                  <a:p>
                    <a:r>
                      <a:rPr lang="ja-JP" altLang="en-US" sz="1200"/>
                      <a:t>潜在意識：四緑木星（人気・体裁）</a:t>
                    </a:r>
                    <a:endParaRPr kumimoji="1" lang="en-US" altLang="ja-JP" sz="1200" dirty="0"/>
                  </a:p>
                  <a:p>
                    <a:r>
                      <a:rPr lang="ja-JP" altLang="en-US" sz="1200"/>
                      <a:t>流れ：八白土星（チャンス・変化）</a:t>
                    </a:r>
                  </a:p>
                </p:txBody>
              </p:sp>
              <p:sp>
                <p:nvSpPr>
                  <p:cNvPr id="26" name="テキスト ボックス 25">
                    <a:extLst>
                      <a:ext uri="{FF2B5EF4-FFF2-40B4-BE49-F238E27FC236}">
                        <a16:creationId xmlns:a16="http://schemas.microsoft.com/office/drawing/2014/main" id="{49B04A0B-B71C-70D4-615D-B7AB6A89173E}"/>
                      </a:ext>
                    </a:extLst>
                  </p:cNvPr>
                  <p:cNvSpPr txBox="1"/>
                  <p:nvPr/>
                </p:nvSpPr>
                <p:spPr>
                  <a:xfrm>
                    <a:off x="3951203" y="1407919"/>
                    <a:ext cx="2421093" cy="523220"/>
                  </a:xfrm>
                  <a:prstGeom prst="rect">
                    <a:avLst/>
                  </a:prstGeom>
                  <a:noFill/>
                </p:spPr>
                <p:txBody>
                  <a:bodyPr wrap="square" rtlCol="0">
                    <a:spAutoFit/>
                  </a:bodyPr>
                  <a:lstStyle/>
                  <a:p>
                    <a:r>
                      <a:rPr kumimoji="1" lang="en-US" altLang="ja-JP" sz="2800" b="1" dirty="0"/>
                      <a:t>7</a:t>
                    </a:r>
                    <a:r>
                      <a:rPr kumimoji="1" lang="ja-JP" altLang="en-US" sz="2800" b="1"/>
                      <a:t> </a:t>
                    </a:r>
                    <a:r>
                      <a:rPr lang="en-US" altLang="ja-JP" sz="2800" b="1" dirty="0"/>
                      <a:t>-</a:t>
                    </a:r>
                    <a:r>
                      <a:rPr kumimoji="1" lang="ja-JP" altLang="en-US" sz="2800" b="1"/>
                      <a:t> </a:t>
                    </a:r>
                    <a:r>
                      <a:rPr kumimoji="1" lang="en-US" altLang="ja-JP" sz="2800" b="1" dirty="0"/>
                      <a:t>1</a:t>
                    </a:r>
                    <a:r>
                      <a:rPr kumimoji="1" lang="ja-JP" altLang="en-US" sz="2800" b="1"/>
                      <a:t> </a:t>
                    </a:r>
                    <a:r>
                      <a:rPr lang="en-US" altLang="ja-JP" sz="2800" b="1" dirty="0"/>
                      <a:t>-</a:t>
                    </a:r>
                    <a:r>
                      <a:rPr kumimoji="1" lang="ja-JP" altLang="en-US" sz="2800" b="1"/>
                      <a:t> </a:t>
                    </a:r>
                    <a:r>
                      <a:rPr kumimoji="1" lang="en-US" altLang="ja-JP" sz="2800" b="1" dirty="0"/>
                      <a:t>4 - 8</a:t>
                    </a:r>
                    <a:endParaRPr kumimoji="1" lang="ja-JP" altLang="en-US" sz="2800" b="1"/>
                  </a:p>
                </p:txBody>
              </p:sp>
            </p:grpSp>
            <p:grpSp>
              <p:nvGrpSpPr>
                <p:cNvPr id="20" name="グループ化 19">
                  <a:extLst>
                    <a:ext uri="{FF2B5EF4-FFF2-40B4-BE49-F238E27FC236}">
                      <a16:creationId xmlns:a16="http://schemas.microsoft.com/office/drawing/2014/main" id="{9A46ADE6-5733-A1B9-FE12-812677009CCE}"/>
                    </a:ext>
                  </a:extLst>
                </p:cNvPr>
                <p:cNvGrpSpPr/>
                <p:nvPr/>
              </p:nvGrpSpPr>
              <p:grpSpPr>
                <a:xfrm>
                  <a:off x="4005164" y="1887614"/>
                  <a:ext cx="1953665" cy="386973"/>
                  <a:chOff x="4292338" y="366067"/>
                  <a:chExt cx="1953665" cy="386973"/>
                </a:xfrm>
              </p:grpSpPr>
              <p:sp>
                <p:nvSpPr>
                  <p:cNvPr id="21" name="円/楕円 20">
                    <a:extLst>
                      <a:ext uri="{FF2B5EF4-FFF2-40B4-BE49-F238E27FC236}">
                        <a16:creationId xmlns:a16="http://schemas.microsoft.com/office/drawing/2014/main" id="{E48C628D-D91A-7B6F-98B3-FFA343B82273}"/>
                      </a:ext>
                    </a:extLst>
                  </p:cNvPr>
                  <p:cNvSpPr/>
                  <p:nvPr/>
                </p:nvSpPr>
                <p:spPr>
                  <a:xfrm>
                    <a:off x="5354035" y="366067"/>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22" name="円/楕円 21">
                    <a:extLst>
                      <a:ext uri="{FF2B5EF4-FFF2-40B4-BE49-F238E27FC236}">
                        <a16:creationId xmlns:a16="http://schemas.microsoft.com/office/drawing/2014/main" id="{1C7B0437-EE9A-A542-E89B-1AC9AD6590BB}"/>
                      </a:ext>
                    </a:extLst>
                  </p:cNvPr>
                  <p:cNvSpPr/>
                  <p:nvPr/>
                </p:nvSpPr>
                <p:spPr>
                  <a:xfrm>
                    <a:off x="4292338" y="372040"/>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23" name="円/楕円 22">
                    <a:extLst>
                      <a:ext uri="{FF2B5EF4-FFF2-40B4-BE49-F238E27FC236}">
                        <a16:creationId xmlns:a16="http://schemas.microsoft.com/office/drawing/2014/main" id="{A5C1E45F-3734-942E-1145-69D5381AB3FD}"/>
                      </a:ext>
                    </a:extLst>
                  </p:cNvPr>
                  <p:cNvSpPr/>
                  <p:nvPr/>
                </p:nvSpPr>
                <p:spPr>
                  <a:xfrm>
                    <a:off x="4827234" y="366067"/>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24" name="円/楕円 23">
                    <a:extLst>
                      <a:ext uri="{FF2B5EF4-FFF2-40B4-BE49-F238E27FC236}">
                        <a16:creationId xmlns:a16="http://schemas.microsoft.com/office/drawing/2014/main" id="{FEB2D320-9793-076D-3773-00490968087A}"/>
                      </a:ext>
                    </a:extLst>
                  </p:cNvPr>
                  <p:cNvSpPr/>
                  <p:nvPr/>
                </p:nvSpPr>
                <p:spPr>
                  <a:xfrm>
                    <a:off x="5868874" y="366702"/>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
            <p:nvSpPr>
              <p:cNvPr id="18" name="テキスト ボックス 17">
                <a:extLst>
                  <a:ext uri="{FF2B5EF4-FFF2-40B4-BE49-F238E27FC236}">
                    <a16:creationId xmlns:a16="http://schemas.microsoft.com/office/drawing/2014/main" id="{417035DC-80C8-6064-93CF-55369BB5CF09}"/>
                  </a:ext>
                </a:extLst>
              </p:cNvPr>
              <p:cNvSpPr txBox="1"/>
              <p:nvPr/>
            </p:nvSpPr>
            <p:spPr>
              <a:xfrm>
                <a:off x="643318" y="5049083"/>
                <a:ext cx="5721785" cy="415498"/>
              </a:xfrm>
              <a:prstGeom prst="rect">
                <a:avLst/>
              </a:prstGeom>
              <a:noFill/>
            </p:spPr>
            <p:txBody>
              <a:bodyPr wrap="square" rtlCol="0">
                <a:spAutoFit/>
              </a:bodyPr>
              <a:lstStyle/>
              <a:p>
                <a:r>
                  <a:rPr lang="ja-JP" altLang="en-US" sz="1050">
                    <a:solidFill>
                      <a:srgbClr val="FF0000"/>
                    </a:solidFill>
                  </a:rPr>
                  <a:t>本質的に金運に恵まれドライな気質を持つ。 対人的には人情に厚く人に優しい。潜在意識には人当たりが良く常識的な面を持つ。野心が強くチャンスに強い。</a:t>
                </a:r>
              </a:p>
            </p:txBody>
          </p:sp>
        </p:grpSp>
      </p:grpSp>
      <p:grpSp>
        <p:nvGrpSpPr>
          <p:cNvPr id="39" name="グループ化 38">
            <a:extLst>
              <a:ext uri="{FF2B5EF4-FFF2-40B4-BE49-F238E27FC236}">
                <a16:creationId xmlns:a16="http://schemas.microsoft.com/office/drawing/2014/main" id="{3D12D3C4-4EB8-F40E-48C0-E7AAA1173FB8}"/>
              </a:ext>
            </a:extLst>
          </p:cNvPr>
          <p:cNvGrpSpPr/>
          <p:nvPr/>
        </p:nvGrpSpPr>
        <p:grpSpPr>
          <a:xfrm>
            <a:off x="486932" y="3808685"/>
            <a:ext cx="6201529" cy="1891496"/>
            <a:chOff x="486932" y="3808685"/>
            <a:chExt cx="6201529" cy="1891496"/>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7" name="グループ化 26">
              <a:extLst>
                <a:ext uri="{FF2B5EF4-FFF2-40B4-BE49-F238E27FC236}">
                  <a16:creationId xmlns:a16="http://schemas.microsoft.com/office/drawing/2014/main" id="{226161BD-F8B8-E602-8F4F-A380681EEBC4}"/>
                </a:ext>
              </a:extLst>
            </p:cNvPr>
            <p:cNvGrpSpPr/>
            <p:nvPr/>
          </p:nvGrpSpPr>
          <p:grpSpPr>
            <a:xfrm>
              <a:off x="486932" y="4076005"/>
              <a:ext cx="5721785" cy="1624176"/>
              <a:chOff x="482127" y="5849666"/>
              <a:chExt cx="5721785" cy="1624176"/>
            </a:xfrm>
          </p:grpSpPr>
          <p:grpSp>
            <p:nvGrpSpPr>
              <p:cNvPr id="28" name="グループ化 27">
                <a:extLst>
                  <a:ext uri="{FF2B5EF4-FFF2-40B4-BE49-F238E27FC236}">
                    <a16:creationId xmlns:a16="http://schemas.microsoft.com/office/drawing/2014/main" id="{E6B03CBB-A7C1-1958-50CC-4AE3BF56DE91}"/>
                  </a:ext>
                </a:extLst>
              </p:cNvPr>
              <p:cNvGrpSpPr/>
              <p:nvPr/>
            </p:nvGrpSpPr>
            <p:grpSpPr>
              <a:xfrm>
                <a:off x="503256" y="5849666"/>
                <a:ext cx="5697299" cy="1200329"/>
                <a:chOff x="654076" y="1397550"/>
                <a:chExt cx="5697299" cy="1200329"/>
              </a:xfrm>
            </p:grpSpPr>
            <p:grpSp>
              <p:nvGrpSpPr>
                <p:cNvPr id="30" name="グループ化 29">
                  <a:extLst>
                    <a:ext uri="{FF2B5EF4-FFF2-40B4-BE49-F238E27FC236}">
                      <a16:creationId xmlns:a16="http://schemas.microsoft.com/office/drawing/2014/main" id="{228DAAFB-13D7-33C2-2A8A-DF8C38404EC6}"/>
                    </a:ext>
                  </a:extLst>
                </p:cNvPr>
                <p:cNvGrpSpPr/>
                <p:nvPr/>
              </p:nvGrpSpPr>
              <p:grpSpPr>
                <a:xfrm>
                  <a:off x="654076" y="1397550"/>
                  <a:ext cx="5697299" cy="1200329"/>
                  <a:chOff x="431653" y="1422539"/>
                  <a:chExt cx="5986854" cy="1200329"/>
                </a:xfrm>
              </p:grpSpPr>
              <p:sp>
                <p:nvSpPr>
                  <p:cNvPr id="36" name="テキスト ボックス 35">
                    <a:extLst>
                      <a:ext uri="{FF2B5EF4-FFF2-40B4-BE49-F238E27FC236}">
                        <a16:creationId xmlns:a16="http://schemas.microsoft.com/office/drawing/2014/main" id="{D9985215-022A-5B19-F675-146D86D3E43C}"/>
                      </a:ext>
                    </a:extLst>
                  </p:cNvPr>
                  <p:cNvSpPr txBox="1"/>
                  <p:nvPr/>
                </p:nvSpPr>
                <p:spPr>
                  <a:xfrm>
                    <a:off x="431653" y="1422539"/>
                    <a:ext cx="3314354" cy="1200329"/>
                  </a:xfrm>
                  <a:prstGeom prst="rect">
                    <a:avLst/>
                  </a:prstGeom>
                  <a:noFill/>
                </p:spPr>
                <p:txBody>
                  <a:bodyPr wrap="square" rtlCol="0">
                    <a:spAutoFit/>
                  </a:bodyPr>
                  <a:lstStyle/>
                  <a:p>
                    <a:r>
                      <a:rPr lang="ja-JP" altLang="en-US" sz="1200"/>
                      <a:t>◯　</a:t>
                    </a:r>
                    <a:r>
                      <a:rPr lang="en-US" altLang="ja-JP" sz="1200" dirty="0"/>
                      <a:t> 8</a:t>
                    </a:r>
                    <a:r>
                      <a:rPr lang="ja-JP" altLang="en-US" sz="1200"/>
                      <a:t>・</a:t>
                    </a:r>
                    <a:r>
                      <a:rPr lang="en-US" altLang="ja-JP" sz="1200" dirty="0"/>
                      <a:t>6</a:t>
                    </a:r>
                    <a:r>
                      <a:rPr lang="ja-JP" altLang="en-US" sz="1200"/>
                      <a:t>　△  </a:t>
                    </a:r>
                    <a:r>
                      <a:rPr lang="en-US" altLang="ja-JP" sz="1200" dirty="0"/>
                      <a:t>1</a:t>
                    </a:r>
                    <a:r>
                      <a:rPr lang="ja-JP" altLang="en-US" sz="1200"/>
                      <a:t>　</a:t>
                    </a:r>
                    <a:endParaRPr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月命星：二黒土星（家庭・地道）</a:t>
                    </a:r>
                    <a:endParaRPr lang="en-US" altLang="ja-JP" sz="1200" dirty="0"/>
                  </a:p>
                  <a:p>
                    <a:r>
                      <a:rPr lang="ja-JP" altLang="en-US" sz="1200"/>
                      <a:t>潜在意識：三碧木星（健康・明るさ）</a:t>
                    </a:r>
                    <a:endParaRPr kumimoji="1" lang="en-US" altLang="ja-JP" sz="1200" dirty="0"/>
                  </a:p>
                  <a:p>
                    <a:r>
                      <a:rPr lang="ja-JP" altLang="en-US" sz="1200"/>
                      <a:t>流れ：九紫火星（頭脳・カリスマ）</a:t>
                    </a:r>
                    <a:endParaRPr lang="en-US" altLang="ja-JP" sz="1200" dirty="0"/>
                  </a:p>
                </p:txBody>
              </p:sp>
              <p:sp>
                <p:nvSpPr>
                  <p:cNvPr id="37" name="テキスト ボックス 36">
                    <a:extLst>
                      <a:ext uri="{FF2B5EF4-FFF2-40B4-BE49-F238E27FC236}">
                        <a16:creationId xmlns:a16="http://schemas.microsoft.com/office/drawing/2014/main" id="{9E02A7F1-961E-DDAD-9E20-BAEE74313561}"/>
                      </a:ext>
                    </a:extLst>
                  </p:cNvPr>
                  <p:cNvSpPr txBox="1"/>
                  <p:nvPr/>
                </p:nvSpPr>
                <p:spPr>
                  <a:xfrm>
                    <a:off x="3997414" y="1422539"/>
                    <a:ext cx="2421093" cy="523220"/>
                  </a:xfrm>
                  <a:prstGeom prst="rect">
                    <a:avLst/>
                  </a:prstGeom>
                  <a:noFill/>
                </p:spPr>
                <p:txBody>
                  <a:bodyPr wrap="square" rtlCol="0">
                    <a:spAutoFit/>
                  </a:bodyPr>
                  <a:lstStyle/>
                  <a:p>
                    <a:r>
                      <a:rPr kumimoji="1" lang="en-US" altLang="ja-JP" sz="2800" b="1" dirty="0"/>
                      <a:t>7</a:t>
                    </a:r>
                    <a:r>
                      <a:rPr kumimoji="1" lang="ja-JP" altLang="en-US" sz="2800" b="1"/>
                      <a:t> </a:t>
                    </a:r>
                    <a:r>
                      <a:rPr lang="en-US" altLang="ja-JP" sz="2800" b="1" dirty="0"/>
                      <a:t>-</a:t>
                    </a:r>
                    <a:r>
                      <a:rPr kumimoji="1" lang="ja-JP" altLang="en-US" sz="2800" b="1"/>
                      <a:t> </a:t>
                    </a:r>
                    <a:r>
                      <a:rPr lang="en-US" altLang="ja-JP" sz="2800" b="1" dirty="0"/>
                      <a:t>2</a:t>
                    </a:r>
                    <a:r>
                      <a:rPr kumimoji="1" lang="ja-JP" altLang="en-US" sz="2800" b="1"/>
                      <a:t> </a:t>
                    </a:r>
                    <a:r>
                      <a:rPr lang="en-US" altLang="ja-JP" sz="2800" b="1" dirty="0"/>
                      <a:t>-</a:t>
                    </a:r>
                    <a:r>
                      <a:rPr kumimoji="1" lang="ja-JP" altLang="en-US" sz="2800" b="1"/>
                      <a:t> </a:t>
                    </a:r>
                    <a:r>
                      <a:rPr lang="en-US" altLang="ja-JP" sz="2800" b="1" dirty="0"/>
                      <a:t>3</a:t>
                    </a:r>
                    <a:r>
                      <a:rPr kumimoji="1" lang="en-US" altLang="ja-JP" sz="2800" b="1" dirty="0"/>
                      <a:t> - </a:t>
                    </a:r>
                    <a:r>
                      <a:rPr lang="en-US" altLang="ja-JP" sz="2800" b="1" dirty="0"/>
                      <a:t>9</a:t>
                    </a:r>
                    <a:endParaRPr kumimoji="1" lang="ja-JP" altLang="en-US" sz="2800" b="1"/>
                  </a:p>
                </p:txBody>
              </p:sp>
            </p:grpSp>
            <p:grpSp>
              <p:nvGrpSpPr>
                <p:cNvPr id="31" name="グループ化 30">
                  <a:extLst>
                    <a:ext uri="{FF2B5EF4-FFF2-40B4-BE49-F238E27FC236}">
                      <a16:creationId xmlns:a16="http://schemas.microsoft.com/office/drawing/2014/main" id="{6E7C228C-9304-E470-3F22-3B0D63582794}"/>
                    </a:ext>
                  </a:extLst>
                </p:cNvPr>
                <p:cNvGrpSpPr/>
                <p:nvPr/>
              </p:nvGrpSpPr>
              <p:grpSpPr>
                <a:xfrm>
                  <a:off x="4120861" y="1916796"/>
                  <a:ext cx="1953665" cy="386973"/>
                  <a:chOff x="4408035" y="397648"/>
                  <a:chExt cx="1953665" cy="386973"/>
                </a:xfrm>
              </p:grpSpPr>
              <p:sp>
                <p:nvSpPr>
                  <p:cNvPr id="32" name="円/楕円 31">
                    <a:extLst>
                      <a:ext uri="{FF2B5EF4-FFF2-40B4-BE49-F238E27FC236}">
                        <a16:creationId xmlns:a16="http://schemas.microsoft.com/office/drawing/2014/main" id="{C67E6855-BE9C-0577-7CA4-369898F34D26}"/>
                      </a:ext>
                    </a:extLst>
                  </p:cNvPr>
                  <p:cNvSpPr/>
                  <p:nvPr/>
                </p:nvSpPr>
                <p:spPr>
                  <a:xfrm>
                    <a:off x="5469732" y="397648"/>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33" name="円/楕円 32">
                    <a:extLst>
                      <a:ext uri="{FF2B5EF4-FFF2-40B4-BE49-F238E27FC236}">
                        <a16:creationId xmlns:a16="http://schemas.microsoft.com/office/drawing/2014/main" id="{1AE57BBB-DABA-882C-9065-C93249D20522}"/>
                      </a:ext>
                    </a:extLst>
                  </p:cNvPr>
                  <p:cNvSpPr/>
                  <p:nvPr/>
                </p:nvSpPr>
                <p:spPr>
                  <a:xfrm>
                    <a:off x="4408035" y="40362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34" name="円/楕円 33">
                    <a:extLst>
                      <a:ext uri="{FF2B5EF4-FFF2-40B4-BE49-F238E27FC236}">
                        <a16:creationId xmlns:a16="http://schemas.microsoft.com/office/drawing/2014/main" id="{3361433A-BC9D-FF45-B105-B1E3349DD1B1}"/>
                      </a:ext>
                    </a:extLst>
                  </p:cNvPr>
                  <p:cNvSpPr/>
                  <p:nvPr/>
                </p:nvSpPr>
                <p:spPr>
                  <a:xfrm>
                    <a:off x="4942931" y="397648"/>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35" name="円/楕円 34">
                    <a:extLst>
                      <a:ext uri="{FF2B5EF4-FFF2-40B4-BE49-F238E27FC236}">
                        <a16:creationId xmlns:a16="http://schemas.microsoft.com/office/drawing/2014/main" id="{112F1AD2-3E13-2BA5-AEAD-5708CDF247FE}"/>
                      </a:ext>
                    </a:extLst>
                  </p:cNvPr>
                  <p:cNvSpPr/>
                  <p:nvPr/>
                </p:nvSpPr>
                <p:spPr>
                  <a:xfrm>
                    <a:off x="5984571" y="398283"/>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en-US" altLang="ja-JP" dirty="0">
                      <a:solidFill>
                        <a:schemeClr val="tx1"/>
                      </a:solidFill>
                    </a:endParaRPr>
                  </a:p>
                </p:txBody>
              </p:sp>
            </p:grpSp>
          </p:grpSp>
          <p:sp>
            <p:nvSpPr>
              <p:cNvPr id="29" name="テキスト ボックス 28">
                <a:extLst>
                  <a:ext uri="{FF2B5EF4-FFF2-40B4-BE49-F238E27FC236}">
                    <a16:creationId xmlns:a16="http://schemas.microsoft.com/office/drawing/2014/main" id="{546CE17C-E548-1976-DD53-55E46BE77B21}"/>
                  </a:ext>
                </a:extLst>
              </p:cNvPr>
              <p:cNvSpPr txBox="1"/>
              <p:nvPr/>
            </p:nvSpPr>
            <p:spPr>
              <a:xfrm>
                <a:off x="482127" y="7058344"/>
                <a:ext cx="5721785" cy="415498"/>
              </a:xfrm>
              <a:prstGeom prst="rect">
                <a:avLst/>
              </a:prstGeom>
              <a:noFill/>
            </p:spPr>
            <p:txBody>
              <a:bodyPr wrap="square" rtlCol="0">
                <a:spAutoFit/>
              </a:bodyPr>
              <a:lstStyle/>
              <a:p>
                <a:r>
                  <a:rPr lang="ja-JP" altLang="en-US" sz="1050">
                    <a:solidFill>
                      <a:srgbClr val="FF0000"/>
                    </a:solidFill>
                  </a:rPr>
                  <a:t>本質的に金運に恵まれドライな気質を持つ。対人的には家庭的で堅実。潜在意識には前向きで明るい面がある。強い信念とプライドを合わせ持つ。</a:t>
                </a:r>
              </a:p>
            </p:txBody>
          </p:sp>
        </p:grpSp>
      </p:grpSp>
    </p:spTree>
    <p:extLst>
      <p:ext uri="{BB962C8B-B14F-4D97-AF65-F5344CB8AC3E}">
        <p14:creationId xmlns:p14="http://schemas.microsoft.com/office/powerpoint/2010/main" val="1341243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グループ化 15">
            <a:extLst>
              <a:ext uri="{FF2B5EF4-FFF2-40B4-BE49-F238E27FC236}">
                <a16:creationId xmlns:a16="http://schemas.microsoft.com/office/drawing/2014/main" id="{D2D272A9-1D5B-34DE-82EE-B97D8861577E}"/>
              </a:ext>
            </a:extLst>
          </p:cNvPr>
          <p:cNvGrpSpPr/>
          <p:nvPr/>
        </p:nvGrpSpPr>
        <p:grpSpPr>
          <a:xfrm>
            <a:off x="501376" y="760915"/>
            <a:ext cx="6217160" cy="2095756"/>
            <a:chOff x="501376" y="7339833"/>
            <a:chExt cx="6217160" cy="2095756"/>
          </a:xfrm>
        </p:grpSpPr>
        <p:grpSp>
          <p:nvGrpSpPr>
            <p:cNvPr id="4" name="グループ化 3">
              <a:extLst>
                <a:ext uri="{FF2B5EF4-FFF2-40B4-BE49-F238E27FC236}">
                  <a16:creationId xmlns:a16="http://schemas.microsoft.com/office/drawing/2014/main" id="{4965A59E-DDAC-42CC-C97E-7419276953F1}"/>
                </a:ext>
              </a:extLst>
            </p:cNvPr>
            <p:cNvGrpSpPr/>
            <p:nvPr/>
          </p:nvGrpSpPr>
          <p:grpSpPr>
            <a:xfrm>
              <a:off x="501376" y="7709295"/>
              <a:ext cx="5760474" cy="1726294"/>
              <a:chOff x="579126" y="3454320"/>
              <a:chExt cx="5760474" cy="1726294"/>
            </a:xfrm>
          </p:grpSpPr>
          <p:grpSp>
            <p:nvGrpSpPr>
              <p:cNvPr id="5" name="グループ化 4">
                <a:extLst>
                  <a:ext uri="{FF2B5EF4-FFF2-40B4-BE49-F238E27FC236}">
                    <a16:creationId xmlns:a16="http://schemas.microsoft.com/office/drawing/2014/main" id="{7DE88502-7D10-413B-3CED-6C55AF79211A}"/>
                  </a:ext>
                </a:extLst>
              </p:cNvPr>
              <p:cNvGrpSpPr/>
              <p:nvPr/>
            </p:nvGrpSpPr>
            <p:grpSpPr>
              <a:xfrm>
                <a:off x="579126" y="3454320"/>
                <a:ext cx="5760474" cy="1272155"/>
                <a:chOff x="654076" y="1325724"/>
                <a:chExt cx="5760474" cy="1272155"/>
              </a:xfrm>
            </p:grpSpPr>
            <p:grpSp>
              <p:nvGrpSpPr>
                <p:cNvPr id="7" name="グループ化 6">
                  <a:extLst>
                    <a:ext uri="{FF2B5EF4-FFF2-40B4-BE49-F238E27FC236}">
                      <a16:creationId xmlns:a16="http://schemas.microsoft.com/office/drawing/2014/main" id="{8F716814-42EE-1E83-C803-AED2ED1BB856}"/>
                    </a:ext>
                  </a:extLst>
                </p:cNvPr>
                <p:cNvGrpSpPr/>
                <p:nvPr/>
              </p:nvGrpSpPr>
              <p:grpSpPr>
                <a:xfrm>
                  <a:off x="654076" y="1325724"/>
                  <a:ext cx="5760474" cy="1272155"/>
                  <a:chOff x="431653" y="1350713"/>
                  <a:chExt cx="6053240" cy="1272155"/>
                </a:xfrm>
              </p:grpSpPr>
              <p:sp>
                <p:nvSpPr>
                  <p:cNvPr id="13" name="テキスト ボックス 12">
                    <a:extLst>
                      <a:ext uri="{FF2B5EF4-FFF2-40B4-BE49-F238E27FC236}">
                        <a16:creationId xmlns:a16="http://schemas.microsoft.com/office/drawing/2014/main" id="{498BA62C-670B-D2CB-FC9A-22D224347066}"/>
                      </a:ext>
                    </a:extLst>
                  </p:cNvPr>
                  <p:cNvSpPr txBox="1"/>
                  <p:nvPr/>
                </p:nvSpPr>
                <p:spPr>
                  <a:xfrm>
                    <a:off x="431653" y="1422539"/>
                    <a:ext cx="3112407" cy="1200329"/>
                  </a:xfrm>
                  <a:prstGeom prst="rect">
                    <a:avLst/>
                  </a:prstGeom>
                  <a:noFill/>
                </p:spPr>
                <p:txBody>
                  <a:bodyPr wrap="square" rtlCol="0">
                    <a:spAutoFit/>
                  </a:bodyPr>
                  <a:lstStyle/>
                  <a:p>
                    <a:r>
                      <a:rPr lang="ja-JP" altLang="en-US" sz="1200"/>
                      <a:t>◯　</a:t>
                    </a:r>
                    <a:r>
                      <a:rPr lang="en-US" altLang="ja-JP" sz="1200" dirty="0"/>
                      <a:t> 3</a:t>
                    </a:r>
                    <a:r>
                      <a:rPr lang="ja-JP" altLang="en-US" sz="1200"/>
                      <a:t>　△　</a:t>
                    </a:r>
                    <a:r>
                      <a:rPr lang="en-US" altLang="ja-JP" sz="1200" dirty="0"/>
                      <a:t>6</a:t>
                    </a:r>
                    <a:r>
                      <a:rPr lang="ja-JP" altLang="en-US" sz="1200"/>
                      <a:t>・</a:t>
                    </a:r>
                    <a:r>
                      <a:rPr lang="en-US" altLang="ja-JP" sz="1200" dirty="0"/>
                      <a:t>7</a:t>
                    </a:r>
                    <a:r>
                      <a:rPr lang="ja-JP" altLang="en-US" sz="1200"/>
                      <a:t>　</a:t>
                    </a:r>
                    <a:endParaRPr kumimoji="1" lang="en-US" altLang="ja-JP" sz="1200" dirty="0"/>
                  </a:p>
                  <a:p>
                    <a:endParaRPr lang="en-US" altLang="ja-JP" sz="1200" dirty="0"/>
                  </a:p>
                  <a:p>
                    <a:r>
                      <a:rPr lang="ja-JP" altLang="en-US" sz="1200"/>
                      <a:t>本命星：</a:t>
                    </a:r>
                    <a:r>
                      <a:rPr kumimoji="1" lang="ja-JP" altLang="en-US" sz="1200"/>
                      <a:t>一白水星</a:t>
                    </a:r>
                    <a:r>
                      <a:rPr lang="ja-JP" altLang="en-US" sz="1200"/>
                      <a:t>（人情・アイデア）</a:t>
                    </a:r>
                    <a:endParaRPr kumimoji="1" lang="en-US" altLang="ja-JP" sz="1200" dirty="0"/>
                  </a:p>
                  <a:p>
                    <a:r>
                      <a:rPr lang="ja-JP" altLang="en-US" sz="1200"/>
                      <a:t>月命星：四緑木星（人気・体裁）</a:t>
                    </a:r>
                    <a:endParaRPr lang="en-US" altLang="ja-JP" sz="1200" dirty="0"/>
                  </a:p>
                  <a:p>
                    <a:r>
                      <a:rPr lang="ja-JP" altLang="en-US" sz="1200"/>
                      <a:t>潜在意識：七赤金星（快楽・合理） </a:t>
                    </a:r>
                    <a:endParaRPr kumimoji="1" lang="en-US" altLang="ja-JP" sz="1200" dirty="0"/>
                  </a:p>
                  <a:p>
                    <a:r>
                      <a:rPr lang="ja-JP" altLang="en-US" sz="1200"/>
                      <a:t>流れ；八白土星（チャンス・変化）</a:t>
                    </a:r>
                    <a:endParaRPr lang="en-US" altLang="ja-JP" sz="1200" dirty="0"/>
                  </a:p>
                </p:txBody>
              </p:sp>
              <p:sp>
                <p:nvSpPr>
                  <p:cNvPr id="14" name="テキスト ボックス 13">
                    <a:extLst>
                      <a:ext uri="{FF2B5EF4-FFF2-40B4-BE49-F238E27FC236}">
                        <a16:creationId xmlns:a16="http://schemas.microsoft.com/office/drawing/2014/main" id="{4960DD6B-4FB3-D5A6-9B65-0138EBFC8D1C}"/>
                      </a:ext>
                    </a:extLst>
                  </p:cNvPr>
                  <p:cNvSpPr txBox="1"/>
                  <p:nvPr/>
                </p:nvSpPr>
                <p:spPr>
                  <a:xfrm>
                    <a:off x="3960592" y="1350713"/>
                    <a:ext cx="2524301" cy="523220"/>
                  </a:xfrm>
                  <a:prstGeom prst="rect">
                    <a:avLst/>
                  </a:prstGeom>
                  <a:noFill/>
                </p:spPr>
                <p:txBody>
                  <a:bodyPr wrap="square" rtlCol="0">
                    <a:spAutoFit/>
                  </a:bodyPr>
                  <a:lstStyle/>
                  <a:p>
                    <a:r>
                      <a:rPr kumimoji="1" lang="en-US" altLang="ja-JP" sz="2800" b="1" dirty="0"/>
                      <a:t>1</a:t>
                    </a:r>
                    <a:r>
                      <a:rPr kumimoji="1" lang="ja-JP" altLang="en-US" sz="2800" b="1"/>
                      <a:t> </a:t>
                    </a:r>
                    <a:r>
                      <a:rPr lang="en-US" altLang="ja-JP" sz="2800" b="1" dirty="0"/>
                      <a:t>-</a:t>
                    </a:r>
                    <a:r>
                      <a:rPr kumimoji="1" lang="ja-JP" altLang="en-US" sz="2800" b="1"/>
                      <a:t> </a:t>
                    </a:r>
                    <a:r>
                      <a:rPr lang="en-US" altLang="ja-JP" sz="2800" b="1" dirty="0"/>
                      <a:t>4</a:t>
                    </a:r>
                    <a:r>
                      <a:rPr kumimoji="1" lang="ja-JP" altLang="en-US" sz="2800" b="1"/>
                      <a:t> </a:t>
                    </a:r>
                    <a:r>
                      <a:rPr lang="en-US" altLang="ja-JP" sz="2800" b="1" dirty="0"/>
                      <a:t>-</a:t>
                    </a:r>
                    <a:r>
                      <a:rPr kumimoji="1" lang="ja-JP" altLang="en-US" sz="2800" b="1"/>
                      <a:t> </a:t>
                    </a:r>
                    <a:r>
                      <a:rPr lang="en-US" altLang="ja-JP" sz="2800" b="1" dirty="0"/>
                      <a:t>7</a:t>
                    </a:r>
                    <a:r>
                      <a:rPr kumimoji="1" lang="en-US" altLang="ja-JP" sz="2800" b="1" dirty="0"/>
                      <a:t> - 8</a:t>
                    </a:r>
                    <a:endParaRPr kumimoji="1" lang="ja-JP" altLang="en-US" sz="2800" b="1"/>
                  </a:p>
                </p:txBody>
              </p:sp>
            </p:grpSp>
            <p:grpSp>
              <p:nvGrpSpPr>
                <p:cNvPr id="8" name="グループ化 7">
                  <a:extLst>
                    <a:ext uri="{FF2B5EF4-FFF2-40B4-BE49-F238E27FC236}">
                      <a16:creationId xmlns:a16="http://schemas.microsoft.com/office/drawing/2014/main" id="{0E8022DE-79FF-1FAE-CFEE-C4AAC0BFB7BF}"/>
                    </a:ext>
                  </a:extLst>
                </p:cNvPr>
                <p:cNvGrpSpPr/>
                <p:nvPr/>
              </p:nvGrpSpPr>
              <p:grpSpPr>
                <a:xfrm>
                  <a:off x="4012338" y="1775168"/>
                  <a:ext cx="2056019" cy="411909"/>
                  <a:chOff x="4338878" y="210210"/>
                  <a:chExt cx="2056019" cy="411909"/>
                </a:xfrm>
              </p:grpSpPr>
              <p:sp>
                <p:nvSpPr>
                  <p:cNvPr id="9" name="円/楕円 8">
                    <a:extLst>
                      <a:ext uri="{FF2B5EF4-FFF2-40B4-BE49-F238E27FC236}">
                        <a16:creationId xmlns:a16="http://schemas.microsoft.com/office/drawing/2014/main" id="{86AF13C3-2D12-408C-3968-4FB4237C25A0}"/>
                      </a:ext>
                    </a:extLst>
                  </p:cNvPr>
                  <p:cNvSpPr/>
                  <p:nvPr/>
                </p:nvSpPr>
                <p:spPr>
                  <a:xfrm>
                    <a:off x="5463968" y="24111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10" name="円/楕円 9">
                    <a:extLst>
                      <a:ext uri="{FF2B5EF4-FFF2-40B4-BE49-F238E27FC236}">
                        <a16:creationId xmlns:a16="http://schemas.microsoft.com/office/drawing/2014/main" id="{D88BC7F4-7FB8-67B1-0019-8CD7BE276342}"/>
                      </a:ext>
                    </a:extLst>
                  </p:cNvPr>
                  <p:cNvSpPr/>
                  <p:nvPr/>
                </p:nvSpPr>
                <p:spPr>
                  <a:xfrm>
                    <a:off x="4338878" y="225664"/>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11" name="円/楕円 10">
                    <a:extLst>
                      <a:ext uri="{FF2B5EF4-FFF2-40B4-BE49-F238E27FC236}">
                        <a16:creationId xmlns:a16="http://schemas.microsoft.com/office/drawing/2014/main" id="{4DC378C4-438A-EED4-74FF-EB3FB9CD7FE4}"/>
                      </a:ext>
                    </a:extLst>
                  </p:cNvPr>
                  <p:cNvSpPr/>
                  <p:nvPr/>
                </p:nvSpPr>
                <p:spPr>
                  <a:xfrm>
                    <a:off x="4915227" y="210210"/>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12" name="円/楕円 11">
                    <a:extLst>
                      <a:ext uri="{FF2B5EF4-FFF2-40B4-BE49-F238E27FC236}">
                        <a16:creationId xmlns:a16="http://schemas.microsoft.com/office/drawing/2014/main" id="{F91C8874-1ABD-8BDF-1BCB-AFB5F6307B6F}"/>
                      </a:ext>
                    </a:extLst>
                  </p:cNvPr>
                  <p:cNvSpPr/>
                  <p:nvPr/>
                </p:nvSpPr>
                <p:spPr>
                  <a:xfrm>
                    <a:off x="6017768" y="225664"/>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grpSp>
          </p:grpSp>
          <p:sp>
            <p:nvSpPr>
              <p:cNvPr id="6" name="テキスト ボックス 5">
                <a:extLst>
                  <a:ext uri="{FF2B5EF4-FFF2-40B4-BE49-F238E27FC236}">
                    <a16:creationId xmlns:a16="http://schemas.microsoft.com/office/drawing/2014/main" id="{D892833C-37D4-D798-23E3-AE90B93345A8}"/>
                  </a:ext>
                </a:extLst>
              </p:cNvPr>
              <p:cNvSpPr txBox="1"/>
              <p:nvPr/>
            </p:nvSpPr>
            <p:spPr>
              <a:xfrm>
                <a:off x="617815" y="4765116"/>
                <a:ext cx="5721785" cy="415498"/>
              </a:xfrm>
              <a:prstGeom prst="rect">
                <a:avLst/>
              </a:prstGeom>
              <a:noFill/>
            </p:spPr>
            <p:txBody>
              <a:bodyPr wrap="square" rtlCol="0">
                <a:spAutoFit/>
              </a:bodyPr>
              <a:lstStyle/>
              <a:p>
                <a:r>
                  <a:rPr lang="ja-JP" altLang="en-US" sz="1050">
                    <a:solidFill>
                      <a:srgbClr val="FF0000"/>
                    </a:solidFill>
                  </a:rPr>
                  <a:t>本質的に人情に厚く、人に優しい。対人的には人当たりが良く常識人。潜在意識には金運に恵まれドライな気質を持つ。野心が強くチャンスに強い。</a:t>
                </a:r>
                <a:endParaRPr lang="en-US" altLang="ja-JP" sz="1050" dirty="0">
                  <a:solidFill>
                    <a:srgbClr val="FF0000"/>
                  </a:solidFill>
                </a:endParaRPr>
              </a:p>
            </p:txBody>
          </p:sp>
        </p:grpSp>
        <p:sp>
          <p:nvSpPr>
            <p:cNvPr id="15" name="テキスト ボックス 14">
              <a:extLst>
                <a:ext uri="{FF2B5EF4-FFF2-40B4-BE49-F238E27FC236}">
                  <a16:creationId xmlns:a16="http://schemas.microsoft.com/office/drawing/2014/main" id="{97E9309B-2C63-7BED-7705-867C3D9B1162}"/>
                </a:ext>
              </a:extLst>
            </p:cNvPr>
            <p:cNvSpPr txBox="1"/>
            <p:nvPr/>
          </p:nvSpPr>
          <p:spPr>
            <a:xfrm>
              <a:off x="3250920" y="733983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grpSp>
        <p:nvGrpSpPr>
          <p:cNvPr id="40" name="グループ化 39">
            <a:extLst>
              <a:ext uri="{FF2B5EF4-FFF2-40B4-BE49-F238E27FC236}">
                <a16:creationId xmlns:a16="http://schemas.microsoft.com/office/drawing/2014/main" id="{D5F9396B-FD89-FEDE-41BB-0A75439D0638}"/>
              </a:ext>
            </a:extLst>
          </p:cNvPr>
          <p:cNvGrpSpPr/>
          <p:nvPr/>
        </p:nvGrpSpPr>
        <p:grpSpPr>
          <a:xfrm>
            <a:off x="540065" y="3771309"/>
            <a:ext cx="6125677" cy="1935654"/>
            <a:chOff x="590880" y="3371506"/>
            <a:chExt cx="6125677" cy="1935654"/>
          </a:xfrm>
        </p:grpSpPr>
        <p:grpSp>
          <p:nvGrpSpPr>
            <p:cNvPr id="28" name="グループ化 27">
              <a:extLst>
                <a:ext uri="{FF2B5EF4-FFF2-40B4-BE49-F238E27FC236}">
                  <a16:creationId xmlns:a16="http://schemas.microsoft.com/office/drawing/2014/main" id="{31981CF2-1EC3-7D93-3E7C-8BC1F4DE2C7D}"/>
                </a:ext>
              </a:extLst>
            </p:cNvPr>
            <p:cNvGrpSpPr/>
            <p:nvPr/>
          </p:nvGrpSpPr>
          <p:grpSpPr>
            <a:xfrm>
              <a:off x="590880" y="3640489"/>
              <a:ext cx="5738566" cy="1666671"/>
              <a:chOff x="564136" y="5394123"/>
              <a:chExt cx="5738566" cy="1666671"/>
            </a:xfrm>
          </p:grpSpPr>
          <p:grpSp>
            <p:nvGrpSpPr>
              <p:cNvPr id="29" name="グループ化 28">
                <a:extLst>
                  <a:ext uri="{FF2B5EF4-FFF2-40B4-BE49-F238E27FC236}">
                    <a16:creationId xmlns:a16="http://schemas.microsoft.com/office/drawing/2014/main" id="{322A7628-41AC-F756-9F33-5159261C459C}"/>
                  </a:ext>
                </a:extLst>
              </p:cNvPr>
              <p:cNvGrpSpPr/>
              <p:nvPr/>
            </p:nvGrpSpPr>
            <p:grpSpPr>
              <a:xfrm>
                <a:off x="564136" y="5394123"/>
                <a:ext cx="5712441" cy="1251086"/>
                <a:chOff x="564136" y="5394123"/>
                <a:chExt cx="5712441" cy="1251086"/>
              </a:xfrm>
            </p:grpSpPr>
            <p:grpSp>
              <p:nvGrpSpPr>
                <p:cNvPr id="31" name="グループ化 30">
                  <a:extLst>
                    <a:ext uri="{FF2B5EF4-FFF2-40B4-BE49-F238E27FC236}">
                      <a16:creationId xmlns:a16="http://schemas.microsoft.com/office/drawing/2014/main" id="{A00C1CC8-16D5-61F1-C521-C94C79E9D672}"/>
                    </a:ext>
                  </a:extLst>
                </p:cNvPr>
                <p:cNvGrpSpPr/>
                <p:nvPr/>
              </p:nvGrpSpPr>
              <p:grpSpPr>
                <a:xfrm>
                  <a:off x="564136" y="5394123"/>
                  <a:ext cx="5712441" cy="1251086"/>
                  <a:chOff x="431654" y="1371782"/>
                  <a:chExt cx="6002766" cy="1251086"/>
                </a:xfrm>
              </p:grpSpPr>
              <p:sp>
                <p:nvSpPr>
                  <p:cNvPr id="37" name="テキスト ボックス 36">
                    <a:extLst>
                      <a:ext uri="{FF2B5EF4-FFF2-40B4-BE49-F238E27FC236}">
                        <a16:creationId xmlns:a16="http://schemas.microsoft.com/office/drawing/2014/main" id="{F9548D88-D9ED-7BC8-3BE7-44DB3610F844}"/>
                      </a:ext>
                    </a:extLst>
                  </p:cNvPr>
                  <p:cNvSpPr txBox="1"/>
                  <p:nvPr/>
                </p:nvSpPr>
                <p:spPr>
                  <a:xfrm>
                    <a:off x="431654" y="1422539"/>
                    <a:ext cx="3017582" cy="1200329"/>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7</a:t>
                    </a:r>
                    <a:r>
                      <a:rPr lang="ja-JP" altLang="en-US" sz="1200"/>
                      <a:t>　△　</a:t>
                    </a:r>
                    <a:r>
                      <a:rPr lang="en-US" altLang="ja-JP" sz="1200" dirty="0"/>
                      <a:t>3</a:t>
                    </a:r>
                    <a:r>
                      <a:rPr lang="ja-JP" altLang="en-US" sz="1200"/>
                      <a:t>・</a:t>
                    </a:r>
                    <a:r>
                      <a:rPr lang="en-US" altLang="ja-JP" sz="1200" dirty="0"/>
                      <a:t>4</a:t>
                    </a:r>
                    <a:r>
                      <a:rPr lang="ja-JP" altLang="en-US" sz="1200"/>
                      <a:t>　</a:t>
                    </a:r>
                    <a:endParaRPr kumimoji="1" lang="en-US" altLang="ja-JP" sz="1200" dirty="0"/>
                  </a:p>
                  <a:p>
                    <a:endParaRPr lang="en-US" altLang="ja-JP" sz="1200" dirty="0"/>
                  </a:p>
                  <a:p>
                    <a:r>
                      <a:rPr lang="ja-JP" altLang="en-US" sz="1200"/>
                      <a:t>本命星：</a:t>
                    </a:r>
                    <a:r>
                      <a:rPr kumimoji="1" lang="ja-JP" altLang="en-US" sz="1200"/>
                      <a:t>一白水星</a:t>
                    </a:r>
                    <a:r>
                      <a:rPr lang="ja-JP" altLang="en-US" sz="1200"/>
                      <a:t>（人情・アイデア）</a:t>
                    </a:r>
                    <a:endParaRPr kumimoji="1" lang="en-US" altLang="ja-JP" sz="1200" dirty="0"/>
                  </a:p>
                  <a:p>
                    <a:r>
                      <a:rPr lang="ja-JP" altLang="en-US" sz="1200"/>
                      <a:t>月命星：五黄土星（支配・リーダー）</a:t>
                    </a:r>
                    <a:endParaRPr lang="en-US" altLang="ja-JP" sz="1200" dirty="0"/>
                  </a:p>
                  <a:p>
                    <a:r>
                      <a:rPr lang="ja-JP" altLang="en-US" sz="1200"/>
                      <a:t>潜在意識：六白金星（仕事・ルール）</a:t>
                    </a:r>
                    <a:endParaRPr kumimoji="1" lang="en-US" altLang="ja-JP" sz="1200" dirty="0"/>
                  </a:p>
                  <a:p>
                    <a:r>
                      <a:rPr lang="ja-JP" altLang="en-US" sz="1200"/>
                      <a:t>流れ：九紫火星（頭脳・カリスマ）</a:t>
                    </a:r>
                    <a:endParaRPr lang="en-US" altLang="ja-JP" sz="1200" dirty="0"/>
                  </a:p>
                </p:txBody>
              </p:sp>
              <p:sp>
                <p:nvSpPr>
                  <p:cNvPr id="38" name="テキスト ボックス 37">
                    <a:extLst>
                      <a:ext uri="{FF2B5EF4-FFF2-40B4-BE49-F238E27FC236}">
                        <a16:creationId xmlns:a16="http://schemas.microsoft.com/office/drawing/2014/main" id="{96648C0D-F231-2065-809B-11058C96D1B0}"/>
                      </a:ext>
                    </a:extLst>
                  </p:cNvPr>
                  <p:cNvSpPr txBox="1"/>
                  <p:nvPr/>
                </p:nvSpPr>
                <p:spPr>
                  <a:xfrm>
                    <a:off x="3969292" y="1371782"/>
                    <a:ext cx="2465128" cy="523220"/>
                  </a:xfrm>
                  <a:prstGeom prst="rect">
                    <a:avLst/>
                  </a:prstGeom>
                  <a:noFill/>
                </p:spPr>
                <p:txBody>
                  <a:bodyPr wrap="square" rtlCol="0">
                    <a:spAutoFit/>
                  </a:bodyPr>
                  <a:lstStyle/>
                  <a:p>
                    <a:r>
                      <a:rPr kumimoji="1" lang="en-US" altLang="ja-JP" sz="2800" b="1" dirty="0"/>
                      <a:t>1</a:t>
                    </a:r>
                    <a:r>
                      <a:rPr kumimoji="1" lang="ja-JP" altLang="en-US" sz="2800" b="1"/>
                      <a:t> </a:t>
                    </a:r>
                    <a:r>
                      <a:rPr lang="en-US" altLang="ja-JP" sz="2800" b="1" dirty="0"/>
                      <a:t>-</a:t>
                    </a:r>
                    <a:r>
                      <a:rPr kumimoji="1" lang="ja-JP" altLang="en-US" sz="2800" b="1"/>
                      <a:t> </a:t>
                    </a:r>
                    <a:r>
                      <a:rPr kumimoji="1" lang="en-US" altLang="ja-JP" sz="2800" b="1" dirty="0"/>
                      <a:t>5</a:t>
                    </a:r>
                    <a:r>
                      <a:rPr kumimoji="1" lang="ja-JP" altLang="en-US" sz="2800" b="1"/>
                      <a:t> </a:t>
                    </a:r>
                    <a:r>
                      <a:rPr lang="en-US" altLang="ja-JP" sz="2800" b="1" dirty="0"/>
                      <a:t>-</a:t>
                    </a:r>
                    <a:r>
                      <a:rPr kumimoji="1" lang="ja-JP" altLang="en-US" sz="2800" b="1"/>
                      <a:t> </a:t>
                    </a:r>
                    <a:r>
                      <a:rPr kumimoji="1" lang="en-US" altLang="ja-JP" sz="2800" b="1" dirty="0"/>
                      <a:t>6 - 9</a:t>
                    </a:r>
                    <a:endParaRPr kumimoji="1" lang="ja-JP" altLang="en-US" sz="2800" b="1"/>
                  </a:p>
                </p:txBody>
              </p:sp>
            </p:grpSp>
            <p:grpSp>
              <p:nvGrpSpPr>
                <p:cNvPr id="32" name="グループ化 31">
                  <a:extLst>
                    <a:ext uri="{FF2B5EF4-FFF2-40B4-BE49-F238E27FC236}">
                      <a16:creationId xmlns:a16="http://schemas.microsoft.com/office/drawing/2014/main" id="{B52DAB27-7068-B997-9F37-134B6608A77B}"/>
                    </a:ext>
                  </a:extLst>
                </p:cNvPr>
                <p:cNvGrpSpPr/>
                <p:nvPr/>
              </p:nvGrpSpPr>
              <p:grpSpPr>
                <a:xfrm>
                  <a:off x="3922865" y="5862889"/>
                  <a:ext cx="2046119" cy="405171"/>
                  <a:chOff x="4299980" y="294012"/>
                  <a:chExt cx="2046119" cy="405171"/>
                </a:xfrm>
              </p:grpSpPr>
              <p:sp>
                <p:nvSpPr>
                  <p:cNvPr id="33" name="円/楕円 32">
                    <a:extLst>
                      <a:ext uri="{FF2B5EF4-FFF2-40B4-BE49-F238E27FC236}">
                        <a16:creationId xmlns:a16="http://schemas.microsoft.com/office/drawing/2014/main" id="{C448F41A-4024-DC70-03C0-68B8BE6617D6}"/>
                      </a:ext>
                    </a:extLst>
                  </p:cNvPr>
                  <p:cNvSpPr/>
                  <p:nvPr/>
                </p:nvSpPr>
                <p:spPr>
                  <a:xfrm>
                    <a:off x="5434931" y="318183"/>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34" name="円/楕円 33">
                    <a:extLst>
                      <a:ext uri="{FF2B5EF4-FFF2-40B4-BE49-F238E27FC236}">
                        <a16:creationId xmlns:a16="http://schemas.microsoft.com/office/drawing/2014/main" id="{533AACEA-67D8-8A2A-C1EA-356440B7544F}"/>
                      </a:ext>
                    </a:extLst>
                  </p:cNvPr>
                  <p:cNvSpPr/>
                  <p:nvPr/>
                </p:nvSpPr>
                <p:spPr>
                  <a:xfrm>
                    <a:off x="4299980" y="294012"/>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35" name="円/楕円 34">
                    <a:extLst>
                      <a:ext uri="{FF2B5EF4-FFF2-40B4-BE49-F238E27FC236}">
                        <a16:creationId xmlns:a16="http://schemas.microsoft.com/office/drawing/2014/main" id="{77DBA51A-C67E-9711-8545-3942072ADDBC}"/>
                      </a:ext>
                    </a:extLst>
                  </p:cNvPr>
                  <p:cNvSpPr/>
                  <p:nvPr/>
                </p:nvSpPr>
                <p:spPr>
                  <a:xfrm>
                    <a:off x="4865673" y="318183"/>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36" name="円/楕円 35">
                    <a:extLst>
                      <a:ext uri="{FF2B5EF4-FFF2-40B4-BE49-F238E27FC236}">
                        <a16:creationId xmlns:a16="http://schemas.microsoft.com/office/drawing/2014/main" id="{6003EBC3-45F1-5969-4EB6-B04BB167D392}"/>
                      </a:ext>
                    </a:extLst>
                  </p:cNvPr>
                  <p:cNvSpPr/>
                  <p:nvPr/>
                </p:nvSpPr>
                <p:spPr>
                  <a:xfrm>
                    <a:off x="5968970" y="307710"/>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grpSp>
          </p:grpSp>
          <p:sp>
            <p:nvSpPr>
              <p:cNvPr id="30" name="テキスト ボックス 29">
                <a:extLst>
                  <a:ext uri="{FF2B5EF4-FFF2-40B4-BE49-F238E27FC236}">
                    <a16:creationId xmlns:a16="http://schemas.microsoft.com/office/drawing/2014/main" id="{A1C76E33-90D2-188F-10EA-5488796B8608}"/>
                  </a:ext>
                </a:extLst>
              </p:cNvPr>
              <p:cNvSpPr txBox="1"/>
              <p:nvPr/>
            </p:nvSpPr>
            <p:spPr>
              <a:xfrm>
                <a:off x="580917" y="6645296"/>
                <a:ext cx="5721785" cy="415498"/>
              </a:xfrm>
              <a:prstGeom prst="rect">
                <a:avLst/>
              </a:prstGeom>
              <a:noFill/>
            </p:spPr>
            <p:txBody>
              <a:bodyPr wrap="square" rtlCol="0">
                <a:spAutoFit/>
              </a:bodyPr>
              <a:lstStyle/>
              <a:p>
                <a:r>
                  <a:rPr lang="ja-JP" altLang="en-US" sz="1050">
                    <a:solidFill>
                      <a:srgbClr val="FF0000"/>
                    </a:solidFill>
                  </a:rPr>
                  <a:t>本質的に人情に厚く、人に優しい。対人的には強いリーダーシップを持ち、自分流。潜在意識には仕事熱心でルールを重んじる傾向があり、頭脳明晰で強い信念を持つ。</a:t>
                </a:r>
                <a:endParaRPr lang="en-US" altLang="ja-JP" sz="1050" dirty="0">
                  <a:solidFill>
                    <a:srgbClr val="FF0000"/>
                  </a:solidFill>
                </a:endParaRPr>
              </a:p>
            </p:txBody>
          </p:sp>
        </p:grpSp>
        <p:sp>
          <p:nvSpPr>
            <p:cNvPr id="39" name="テキスト ボックス 38">
              <a:extLst>
                <a:ext uri="{FF2B5EF4-FFF2-40B4-BE49-F238E27FC236}">
                  <a16:creationId xmlns:a16="http://schemas.microsoft.com/office/drawing/2014/main" id="{141280C3-3A38-8BD4-62E0-4CCD1CE66124}"/>
                </a:ext>
              </a:extLst>
            </p:cNvPr>
            <p:cNvSpPr txBox="1"/>
            <p:nvPr/>
          </p:nvSpPr>
          <p:spPr>
            <a:xfrm>
              <a:off x="3248941" y="3371506"/>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grpSp>
        <p:nvGrpSpPr>
          <p:cNvPr id="42" name="グループ化 41">
            <a:extLst>
              <a:ext uri="{FF2B5EF4-FFF2-40B4-BE49-F238E27FC236}">
                <a16:creationId xmlns:a16="http://schemas.microsoft.com/office/drawing/2014/main" id="{671D19C6-015D-6612-3D8F-9C49FF0AC971}"/>
              </a:ext>
            </a:extLst>
          </p:cNvPr>
          <p:cNvGrpSpPr/>
          <p:nvPr/>
        </p:nvGrpSpPr>
        <p:grpSpPr>
          <a:xfrm>
            <a:off x="616544" y="6824851"/>
            <a:ext cx="6070970" cy="1907128"/>
            <a:chOff x="616544" y="6824851"/>
            <a:chExt cx="6070970" cy="1907128"/>
          </a:xfrm>
        </p:grpSpPr>
        <p:grpSp>
          <p:nvGrpSpPr>
            <p:cNvPr id="17" name="グループ化 16">
              <a:extLst>
                <a:ext uri="{FF2B5EF4-FFF2-40B4-BE49-F238E27FC236}">
                  <a16:creationId xmlns:a16="http://schemas.microsoft.com/office/drawing/2014/main" id="{BC07A0A4-23DC-4786-6BE7-914F736DCEFF}"/>
                </a:ext>
              </a:extLst>
            </p:cNvPr>
            <p:cNvGrpSpPr/>
            <p:nvPr/>
          </p:nvGrpSpPr>
          <p:grpSpPr>
            <a:xfrm>
              <a:off x="616544" y="7139469"/>
              <a:ext cx="5829134" cy="1592510"/>
              <a:chOff x="607882" y="7858307"/>
              <a:chExt cx="5829134" cy="1592510"/>
            </a:xfrm>
          </p:grpSpPr>
          <p:grpSp>
            <p:nvGrpSpPr>
              <p:cNvPr id="18" name="グループ化 17">
                <a:extLst>
                  <a:ext uri="{FF2B5EF4-FFF2-40B4-BE49-F238E27FC236}">
                    <a16:creationId xmlns:a16="http://schemas.microsoft.com/office/drawing/2014/main" id="{C186AF75-4010-12EF-11C1-8C57FD9C45B0}"/>
                  </a:ext>
                </a:extLst>
              </p:cNvPr>
              <p:cNvGrpSpPr/>
              <p:nvPr/>
            </p:nvGrpSpPr>
            <p:grpSpPr>
              <a:xfrm>
                <a:off x="609106" y="7858307"/>
                <a:ext cx="5827910" cy="1384995"/>
                <a:chOff x="609106" y="7858307"/>
                <a:chExt cx="5827910" cy="1384995"/>
              </a:xfrm>
            </p:grpSpPr>
            <p:grpSp>
              <p:nvGrpSpPr>
                <p:cNvPr id="20" name="グループ化 19">
                  <a:extLst>
                    <a:ext uri="{FF2B5EF4-FFF2-40B4-BE49-F238E27FC236}">
                      <a16:creationId xmlns:a16="http://schemas.microsoft.com/office/drawing/2014/main" id="{9E54DB40-FC60-E455-FBFC-3DD69C1B6E19}"/>
                    </a:ext>
                  </a:extLst>
                </p:cNvPr>
                <p:cNvGrpSpPr/>
                <p:nvPr/>
              </p:nvGrpSpPr>
              <p:grpSpPr>
                <a:xfrm>
                  <a:off x="609106" y="7858307"/>
                  <a:ext cx="5827910" cy="1384995"/>
                  <a:chOff x="431653" y="1422539"/>
                  <a:chExt cx="6124103" cy="1384995"/>
                </a:xfrm>
              </p:grpSpPr>
              <p:sp>
                <p:nvSpPr>
                  <p:cNvPr id="26" name="テキスト ボックス 25">
                    <a:extLst>
                      <a:ext uri="{FF2B5EF4-FFF2-40B4-BE49-F238E27FC236}">
                        <a16:creationId xmlns:a16="http://schemas.microsoft.com/office/drawing/2014/main" id="{403EC8B4-6C81-29F5-263A-6BD4A359CA43}"/>
                      </a:ext>
                    </a:extLst>
                  </p:cNvPr>
                  <p:cNvSpPr txBox="1"/>
                  <p:nvPr/>
                </p:nvSpPr>
                <p:spPr>
                  <a:xfrm>
                    <a:off x="431653" y="1422539"/>
                    <a:ext cx="3234931" cy="1384995"/>
                  </a:xfrm>
                  <a:prstGeom prst="rect">
                    <a:avLst/>
                  </a:prstGeom>
                  <a:noFill/>
                </p:spPr>
                <p:txBody>
                  <a:bodyPr wrap="square" rtlCol="0">
                    <a:spAutoFit/>
                  </a:bodyPr>
                  <a:lstStyle/>
                  <a:p>
                    <a:r>
                      <a:rPr lang="ja-JP" altLang="en-US" sz="1200"/>
                      <a:t>◯　</a:t>
                    </a:r>
                    <a:r>
                      <a:rPr lang="en-US" altLang="ja-JP" sz="1200" dirty="0"/>
                      <a:t> 7</a:t>
                    </a:r>
                    <a:r>
                      <a:rPr lang="ja-JP" altLang="en-US" sz="1200"/>
                      <a:t>　△　</a:t>
                    </a:r>
                    <a:r>
                      <a:rPr lang="en-US" altLang="ja-JP" sz="1200" dirty="0"/>
                      <a:t>3</a:t>
                    </a:r>
                    <a:r>
                      <a:rPr lang="ja-JP" altLang="en-US" sz="1200"/>
                      <a:t>・</a:t>
                    </a:r>
                    <a:r>
                      <a:rPr lang="en-US" altLang="ja-JP" sz="1200" dirty="0"/>
                      <a:t>4</a:t>
                    </a:r>
                    <a:endParaRPr kumimoji="1" lang="en-US" altLang="ja-JP" sz="1200" dirty="0"/>
                  </a:p>
                  <a:p>
                    <a:endParaRPr lang="en-US" altLang="ja-JP" sz="1200" dirty="0"/>
                  </a:p>
                  <a:p>
                    <a:r>
                      <a:rPr lang="ja-JP" altLang="en-US" sz="1200"/>
                      <a:t>本命星：</a:t>
                    </a:r>
                    <a:r>
                      <a:rPr kumimoji="1" lang="ja-JP" altLang="en-US" sz="1200"/>
                      <a:t>一白水星</a:t>
                    </a:r>
                    <a:r>
                      <a:rPr lang="ja-JP" altLang="en-US" sz="1200"/>
                      <a:t>（人情・アイデア）</a:t>
                    </a:r>
                    <a:endParaRPr kumimoji="1" lang="en-US" altLang="ja-JP" sz="1200" dirty="0"/>
                  </a:p>
                  <a:p>
                    <a:r>
                      <a:rPr lang="ja-JP" altLang="en-US" sz="1200"/>
                      <a:t>月命星：六白金星（仕事・ルール）</a:t>
                    </a:r>
                    <a:endParaRPr lang="en-US" altLang="ja-JP" sz="1200" dirty="0"/>
                  </a:p>
                  <a:p>
                    <a:r>
                      <a:rPr lang="ja-JP" altLang="en-US" sz="1200"/>
                      <a:t>潜在意識：五黄土星（支配・リーダー）</a:t>
                    </a:r>
                    <a:endParaRPr kumimoji="1" lang="en-US" altLang="ja-JP" sz="1200" dirty="0"/>
                  </a:p>
                  <a:p>
                    <a:r>
                      <a:rPr lang="ja-JP" altLang="en-US" sz="1200"/>
                      <a:t>流れ：一白水星（人情・アイデア）</a:t>
                    </a:r>
                    <a:endParaRPr lang="en-US" altLang="ja-JP" sz="1200" dirty="0"/>
                  </a:p>
                  <a:p>
                    <a:endParaRPr lang="en-US" altLang="ja-JP" sz="1200" dirty="0"/>
                  </a:p>
                </p:txBody>
              </p:sp>
              <p:sp>
                <p:nvSpPr>
                  <p:cNvPr id="27" name="テキスト ボックス 26">
                    <a:extLst>
                      <a:ext uri="{FF2B5EF4-FFF2-40B4-BE49-F238E27FC236}">
                        <a16:creationId xmlns:a16="http://schemas.microsoft.com/office/drawing/2014/main" id="{410CD101-97EC-7545-862B-534BC2735522}"/>
                      </a:ext>
                    </a:extLst>
                  </p:cNvPr>
                  <p:cNvSpPr txBox="1"/>
                  <p:nvPr/>
                </p:nvSpPr>
                <p:spPr>
                  <a:xfrm>
                    <a:off x="3989853" y="1424865"/>
                    <a:ext cx="2565903" cy="523220"/>
                  </a:xfrm>
                  <a:prstGeom prst="rect">
                    <a:avLst/>
                  </a:prstGeom>
                  <a:noFill/>
                </p:spPr>
                <p:txBody>
                  <a:bodyPr wrap="square" rtlCol="0">
                    <a:spAutoFit/>
                  </a:bodyPr>
                  <a:lstStyle/>
                  <a:p>
                    <a:r>
                      <a:rPr kumimoji="1" lang="en-US" altLang="ja-JP" sz="2800" b="1" dirty="0"/>
                      <a:t>1</a:t>
                    </a:r>
                    <a:r>
                      <a:rPr kumimoji="1" lang="ja-JP" altLang="en-US" sz="2800" b="1"/>
                      <a:t> </a:t>
                    </a:r>
                    <a:r>
                      <a:rPr lang="en-US" altLang="ja-JP" sz="2800" b="1" dirty="0"/>
                      <a:t>-</a:t>
                    </a:r>
                    <a:r>
                      <a:rPr kumimoji="1" lang="ja-JP" altLang="en-US" sz="2800" b="1"/>
                      <a:t> </a:t>
                    </a:r>
                    <a:r>
                      <a:rPr kumimoji="1" lang="en-US" altLang="ja-JP" sz="2800" b="1" dirty="0"/>
                      <a:t>6</a:t>
                    </a:r>
                    <a:r>
                      <a:rPr kumimoji="1" lang="ja-JP" altLang="en-US" sz="2800" b="1"/>
                      <a:t> </a:t>
                    </a:r>
                    <a:r>
                      <a:rPr lang="en-US" altLang="ja-JP" sz="2800" b="1" dirty="0"/>
                      <a:t>-</a:t>
                    </a:r>
                    <a:r>
                      <a:rPr kumimoji="1" lang="ja-JP" altLang="en-US" sz="2800" b="1"/>
                      <a:t> </a:t>
                    </a:r>
                    <a:r>
                      <a:rPr kumimoji="1" lang="en-US" altLang="ja-JP" sz="2800" b="1" dirty="0"/>
                      <a:t>5 - </a:t>
                    </a:r>
                    <a:r>
                      <a:rPr lang="en-US" altLang="ja-JP" sz="2800" b="1" dirty="0"/>
                      <a:t>1</a:t>
                    </a:r>
                    <a:endParaRPr kumimoji="1" lang="ja-JP" altLang="en-US" sz="2800" b="1"/>
                  </a:p>
                </p:txBody>
              </p:sp>
            </p:grpSp>
            <p:grpSp>
              <p:nvGrpSpPr>
                <p:cNvPr id="21" name="グループ化 20">
                  <a:extLst>
                    <a:ext uri="{FF2B5EF4-FFF2-40B4-BE49-F238E27FC236}">
                      <a16:creationId xmlns:a16="http://schemas.microsoft.com/office/drawing/2014/main" id="{38E58E7F-BEA0-46FA-DA9A-183D08814F84}"/>
                    </a:ext>
                  </a:extLst>
                </p:cNvPr>
                <p:cNvGrpSpPr/>
                <p:nvPr/>
              </p:nvGrpSpPr>
              <p:grpSpPr>
                <a:xfrm>
                  <a:off x="3975550" y="8318824"/>
                  <a:ext cx="2060231" cy="416373"/>
                  <a:chOff x="4307694" y="275721"/>
                  <a:chExt cx="2060231" cy="416373"/>
                </a:xfrm>
              </p:grpSpPr>
              <p:sp>
                <p:nvSpPr>
                  <p:cNvPr id="22" name="円/楕円 21">
                    <a:extLst>
                      <a:ext uri="{FF2B5EF4-FFF2-40B4-BE49-F238E27FC236}">
                        <a16:creationId xmlns:a16="http://schemas.microsoft.com/office/drawing/2014/main" id="{DB44D39E-FC10-E096-7FFE-9DCCA6DDE903}"/>
                      </a:ext>
                    </a:extLst>
                  </p:cNvPr>
                  <p:cNvSpPr/>
                  <p:nvPr/>
                </p:nvSpPr>
                <p:spPr>
                  <a:xfrm>
                    <a:off x="5448735" y="30220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23" name="円/楕円 22">
                    <a:extLst>
                      <a:ext uri="{FF2B5EF4-FFF2-40B4-BE49-F238E27FC236}">
                        <a16:creationId xmlns:a16="http://schemas.microsoft.com/office/drawing/2014/main" id="{74CD3F9E-7261-4E80-3FAE-487142A88D75}"/>
                      </a:ext>
                    </a:extLst>
                  </p:cNvPr>
                  <p:cNvSpPr/>
                  <p:nvPr/>
                </p:nvSpPr>
                <p:spPr>
                  <a:xfrm>
                    <a:off x="4307694" y="281437"/>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24" name="円/楕円 23">
                    <a:extLst>
                      <a:ext uri="{FF2B5EF4-FFF2-40B4-BE49-F238E27FC236}">
                        <a16:creationId xmlns:a16="http://schemas.microsoft.com/office/drawing/2014/main" id="{DBFFD2B3-BE85-FB13-3399-7B300F2139A0}"/>
                      </a:ext>
                    </a:extLst>
                  </p:cNvPr>
                  <p:cNvSpPr/>
                  <p:nvPr/>
                </p:nvSpPr>
                <p:spPr>
                  <a:xfrm>
                    <a:off x="4882909" y="27572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25" name="円/楕円 24">
                    <a:extLst>
                      <a:ext uri="{FF2B5EF4-FFF2-40B4-BE49-F238E27FC236}">
                        <a16:creationId xmlns:a16="http://schemas.microsoft.com/office/drawing/2014/main" id="{03C46289-559B-A5D4-1F38-9B90C578F0BF}"/>
                      </a:ext>
                    </a:extLst>
                  </p:cNvPr>
                  <p:cNvSpPr/>
                  <p:nvPr/>
                </p:nvSpPr>
                <p:spPr>
                  <a:xfrm>
                    <a:off x="5990796" y="311094"/>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grpSp>
          </p:grpSp>
          <p:sp>
            <p:nvSpPr>
              <p:cNvPr id="19" name="テキスト ボックス 18">
                <a:extLst>
                  <a:ext uri="{FF2B5EF4-FFF2-40B4-BE49-F238E27FC236}">
                    <a16:creationId xmlns:a16="http://schemas.microsoft.com/office/drawing/2014/main" id="{983E7093-D232-6B11-5E42-FD406280EE67}"/>
                  </a:ext>
                </a:extLst>
              </p:cNvPr>
              <p:cNvSpPr txBox="1"/>
              <p:nvPr/>
            </p:nvSpPr>
            <p:spPr>
              <a:xfrm>
                <a:off x="607882" y="9035319"/>
                <a:ext cx="5721785" cy="415498"/>
              </a:xfrm>
              <a:prstGeom prst="rect">
                <a:avLst/>
              </a:prstGeom>
              <a:noFill/>
            </p:spPr>
            <p:txBody>
              <a:bodyPr wrap="square" rtlCol="0">
                <a:spAutoFit/>
              </a:bodyPr>
              <a:lstStyle/>
              <a:p>
                <a:r>
                  <a:rPr lang="ja-JP" altLang="en-US" sz="1050">
                    <a:solidFill>
                      <a:srgbClr val="FF0000"/>
                    </a:solidFill>
                  </a:rPr>
                  <a:t>本質的に人情に厚く人に優しくこの傾向は強い。対人的には仕事熱心でルールを重んじる。潜在意識にはリーダーシップが強く自分流な面がある。悩みやすい。</a:t>
                </a:r>
              </a:p>
            </p:txBody>
          </p:sp>
        </p:grpSp>
        <p:sp>
          <p:nvSpPr>
            <p:cNvPr id="41" name="テキスト ボックス 40">
              <a:extLst>
                <a:ext uri="{FF2B5EF4-FFF2-40B4-BE49-F238E27FC236}">
                  <a16:creationId xmlns:a16="http://schemas.microsoft.com/office/drawing/2014/main" id="{6E8AD81D-B954-5FC4-B2A2-BB74A3691DB3}"/>
                </a:ext>
              </a:extLst>
            </p:cNvPr>
            <p:cNvSpPr txBox="1"/>
            <p:nvPr/>
          </p:nvSpPr>
          <p:spPr>
            <a:xfrm>
              <a:off x="3219898" y="6824851"/>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spTree>
    <p:extLst>
      <p:ext uri="{BB962C8B-B14F-4D97-AF65-F5344CB8AC3E}">
        <p14:creationId xmlns:p14="http://schemas.microsoft.com/office/powerpoint/2010/main" val="1732205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グループ化 15">
            <a:extLst>
              <a:ext uri="{FF2B5EF4-FFF2-40B4-BE49-F238E27FC236}">
                <a16:creationId xmlns:a16="http://schemas.microsoft.com/office/drawing/2014/main" id="{F131B374-F9B5-7323-CA84-BF17390CD2E0}"/>
              </a:ext>
            </a:extLst>
          </p:cNvPr>
          <p:cNvGrpSpPr/>
          <p:nvPr/>
        </p:nvGrpSpPr>
        <p:grpSpPr>
          <a:xfrm>
            <a:off x="476156" y="687067"/>
            <a:ext cx="6212305" cy="1971246"/>
            <a:chOff x="476156" y="687067"/>
            <a:chExt cx="6212305" cy="1971246"/>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AB3B0C71-4335-B994-A50E-A3B717B73453}"/>
                </a:ext>
              </a:extLst>
            </p:cNvPr>
            <p:cNvGrpSpPr/>
            <p:nvPr/>
          </p:nvGrpSpPr>
          <p:grpSpPr>
            <a:xfrm>
              <a:off x="476156" y="1025247"/>
              <a:ext cx="5721785" cy="1633066"/>
              <a:chOff x="592773" y="3783054"/>
              <a:chExt cx="5721785" cy="1633066"/>
            </a:xfrm>
          </p:grpSpPr>
          <p:grpSp>
            <p:nvGrpSpPr>
              <p:cNvPr id="3" name="グループ化 2">
                <a:extLst>
                  <a:ext uri="{FF2B5EF4-FFF2-40B4-BE49-F238E27FC236}">
                    <a16:creationId xmlns:a16="http://schemas.microsoft.com/office/drawing/2014/main" id="{6573C6FF-8B71-B432-89AF-5FA02AA2001C}"/>
                  </a:ext>
                </a:extLst>
              </p:cNvPr>
              <p:cNvGrpSpPr/>
              <p:nvPr/>
            </p:nvGrpSpPr>
            <p:grpSpPr>
              <a:xfrm>
                <a:off x="592773" y="3783054"/>
                <a:ext cx="5683777" cy="1217568"/>
                <a:chOff x="654076" y="1380311"/>
                <a:chExt cx="5683777" cy="1217568"/>
              </a:xfrm>
            </p:grpSpPr>
            <p:grpSp>
              <p:nvGrpSpPr>
                <p:cNvPr id="8" name="グループ化 7">
                  <a:extLst>
                    <a:ext uri="{FF2B5EF4-FFF2-40B4-BE49-F238E27FC236}">
                      <a16:creationId xmlns:a16="http://schemas.microsoft.com/office/drawing/2014/main" id="{838787DE-70DA-F330-9737-5E803FB7F4DC}"/>
                    </a:ext>
                  </a:extLst>
                </p:cNvPr>
                <p:cNvGrpSpPr/>
                <p:nvPr/>
              </p:nvGrpSpPr>
              <p:grpSpPr>
                <a:xfrm>
                  <a:off x="654076" y="1380311"/>
                  <a:ext cx="5683777" cy="1217568"/>
                  <a:chOff x="431653" y="1405300"/>
                  <a:chExt cx="5972645" cy="1217568"/>
                </a:xfrm>
              </p:grpSpPr>
              <p:sp>
                <p:nvSpPr>
                  <p:cNvPr id="14" name="テキスト ボックス 13">
                    <a:extLst>
                      <a:ext uri="{FF2B5EF4-FFF2-40B4-BE49-F238E27FC236}">
                        <a16:creationId xmlns:a16="http://schemas.microsoft.com/office/drawing/2014/main" id="{54EFEBBD-E91A-CAE8-0550-37CE4F5D1832}"/>
                      </a:ext>
                    </a:extLst>
                  </p:cNvPr>
                  <p:cNvSpPr txBox="1"/>
                  <p:nvPr/>
                </p:nvSpPr>
                <p:spPr>
                  <a:xfrm>
                    <a:off x="431653" y="1422539"/>
                    <a:ext cx="3099121" cy="1200329"/>
                  </a:xfrm>
                  <a:prstGeom prst="rect">
                    <a:avLst/>
                  </a:prstGeom>
                  <a:noFill/>
                </p:spPr>
                <p:txBody>
                  <a:bodyPr wrap="square" rtlCol="0">
                    <a:spAutoFit/>
                  </a:bodyPr>
                  <a:lstStyle/>
                  <a:p>
                    <a:r>
                      <a:rPr lang="ja-JP" altLang="en-US" sz="1200"/>
                      <a:t>◯　</a:t>
                    </a:r>
                    <a:r>
                      <a:rPr lang="en-US" altLang="ja-JP" sz="1200" dirty="0"/>
                      <a:t> 1 </a:t>
                    </a:r>
                    <a:r>
                      <a:rPr lang="ja-JP" altLang="en-US" sz="1200"/>
                      <a:t>　△  </a:t>
                    </a:r>
                    <a:r>
                      <a:rPr lang="en-US" altLang="ja-JP" sz="1200" dirty="0"/>
                      <a:t>2</a:t>
                    </a:r>
                    <a:r>
                      <a:rPr lang="ja-JP" altLang="en-US" sz="1200"/>
                      <a:t>・</a:t>
                    </a:r>
                    <a:r>
                      <a:rPr lang="en-US" altLang="ja-JP" sz="1200" dirty="0"/>
                      <a:t>6</a:t>
                    </a:r>
                    <a:r>
                      <a:rPr lang="ja-JP" altLang="en-US" sz="1200"/>
                      <a:t>・</a:t>
                    </a:r>
                    <a:r>
                      <a:rPr lang="en-US" altLang="ja-JP" sz="1200" dirty="0"/>
                      <a:t>8</a:t>
                    </a:r>
                    <a:r>
                      <a:rPr lang="ja-JP" altLang="en-US" sz="1200"/>
                      <a:t>　</a:t>
                    </a:r>
                    <a:endParaRPr kumimoji="1"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月命星：四緑木星（人気・体裁）</a:t>
                    </a:r>
                    <a:endParaRPr lang="en-US" altLang="ja-JP" sz="1200" dirty="0"/>
                  </a:p>
                  <a:p>
                    <a:r>
                      <a:rPr lang="ja-JP" altLang="en-US" sz="1200"/>
                      <a:t>潜在意識：一白水星（人情・アイデア）</a:t>
                    </a:r>
                    <a:endParaRPr kumimoji="1" lang="en-US" altLang="ja-JP" sz="1200" dirty="0"/>
                  </a:p>
                  <a:p>
                    <a:r>
                      <a:rPr lang="ja-JP" altLang="en-US" sz="1200"/>
                      <a:t>流れ：二黒土星（家庭・地道）</a:t>
                    </a:r>
                    <a:endParaRPr lang="en-US" altLang="ja-JP" sz="1200" dirty="0"/>
                  </a:p>
                </p:txBody>
              </p:sp>
              <p:sp>
                <p:nvSpPr>
                  <p:cNvPr id="15" name="テキスト ボックス 14">
                    <a:extLst>
                      <a:ext uri="{FF2B5EF4-FFF2-40B4-BE49-F238E27FC236}">
                        <a16:creationId xmlns:a16="http://schemas.microsoft.com/office/drawing/2014/main" id="{39409460-C66D-A77F-7738-9F1C3EE64DFA}"/>
                      </a:ext>
                    </a:extLst>
                  </p:cNvPr>
                  <p:cNvSpPr txBox="1"/>
                  <p:nvPr/>
                </p:nvSpPr>
                <p:spPr>
                  <a:xfrm>
                    <a:off x="3983205" y="1405300"/>
                    <a:ext cx="2421093" cy="523220"/>
                  </a:xfrm>
                  <a:prstGeom prst="rect">
                    <a:avLst/>
                  </a:prstGeom>
                  <a:noFill/>
                </p:spPr>
                <p:txBody>
                  <a:bodyPr wrap="square" rtlCol="0">
                    <a:spAutoFit/>
                  </a:bodyPr>
                  <a:lstStyle/>
                  <a:p>
                    <a:r>
                      <a:rPr kumimoji="1" lang="en-US" altLang="ja-JP" sz="2800" b="1" dirty="0"/>
                      <a:t>7</a:t>
                    </a:r>
                    <a:r>
                      <a:rPr kumimoji="1" lang="ja-JP" altLang="en-US" sz="2800" b="1"/>
                      <a:t> </a:t>
                    </a:r>
                    <a:r>
                      <a:rPr lang="en-US" altLang="ja-JP" sz="2800" b="1" dirty="0"/>
                      <a:t>-</a:t>
                    </a:r>
                    <a:r>
                      <a:rPr kumimoji="1" lang="ja-JP" altLang="en-US" sz="2800" b="1"/>
                      <a:t> </a:t>
                    </a:r>
                    <a:r>
                      <a:rPr lang="en-US" altLang="ja-JP" sz="2800" b="1" dirty="0"/>
                      <a:t>4</a:t>
                    </a:r>
                    <a:r>
                      <a:rPr kumimoji="1" lang="ja-JP" altLang="en-US" sz="2800" b="1"/>
                      <a:t> </a:t>
                    </a:r>
                    <a:r>
                      <a:rPr lang="en-US" altLang="ja-JP" sz="2800" b="1" dirty="0"/>
                      <a:t>-</a:t>
                    </a:r>
                    <a:r>
                      <a:rPr kumimoji="1" lang="ja-JP" altLang="en-US" sz="2800" b="1"/>
                      <a:t> </a:t>
                    </a:r>
                    <a:r>
                      <a:rPr lang="en-US" altLang="ja-JP" sz="2800" b="1" dirty="0"/>
                      <a:t>1</a:t>
                    </a:r>
                    <a:r>
                      <a:rPr kumimoji="1" lang="en-US" altLang="ja-JP" sz="2800" b="1" dirty="0"/>
                      <a:t> - </a:t>
                    </a:r>
                    <a:r>
                      <a:rPr lang="en-US" altLang="ja-JP" sz="2800" b="1" dirty="0"/>
                      <a:t>2</a:t>
                    </a:r>
                    <a:endParaRPr kumimoji="1" lang="ja-JP" altLang="en-US" sz="2800" b="1"/>
                  </a:p>
                </p:txBody>
              </p:sp>
            </p:grpSp>
            <p:grpSp>
              <p:nvGrpSpPr>
                <p:cNvPr id="9" name="グループ化 8">
                  <a:extLst>
                    <a:ext uri="{FF2B5EF4-FFF2-40B4-BE49-F238E27FC236}">
                      <a16:creationId xmlns:a16="http://schemas.microsoft.com/office/drawing/2014/main" id="{9712931C-E74E-72E7-9253-ABD558CEA583}"/>
                    </a:ext>
                  </a:extLst>
                </p:cNvPr>
                <p:cNvGrpSpPr/>
                <p:nvPr/>
              </p:nvGrpSpPr>
              <p:grpSpPr>
                <a:xfrm>
                  <a:off x="4091274" y="1898544"/>
                  <a:ext cx="1953665" cy="386973"/>
                  <a:chOff x="4430171" y="363116"/>
                  <a:chExt cx="1953665" cy="386973"/>
                </a:xfrm>
              </p:grpSpPr>
              <p:sp>
                <p:nvSpPr>
                  <p:cNvPr id="10" name="円/楕円 9">
                    <a:extLst>
                      <a:ext uri="{FF2B5EF4-FFF2-40B4-BE49-F238E27FC236}">
                        <a16:creationId xmlns:a16="http://schemas.microsoft.com/office/drawing/2014/main" id="{67FD62D4-EC6E-FAA7-BEBC-2E7BC4EF0607}"/>
                      </a:ext>
                    </a:extLst>
                  </p:cNvPr>
                  <p:cNvSpPr/>
                  <p:nvPr/>
                </p:nvSpPr>
                <p:spPr>
                  <a:xfrm>
                    <a:off x="5491868" y="36311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11" name="円/楕円 10">
                    <a:extLst>
                      <a:ext uri="{FF2B5EF4-FFF2-40B4-BE49-F238E27FC236}">
                        <a16:creationId xmlns:a16="http://schemas.microsoft.com/office/drawing/2014/main" id="{66881DB4-5A0B-D6EE-7315-02A0F33A7828}"/>
                      </a:ext>
                    </a:extLst>
                  </p:cNvPr>
                  <p:cNvSpPr/>
                  <p:nvPr/>
                </p:nvSpPr>
                <p:spPr>
                  <a:xfrm>
                    <a:off x="4430171" y="36908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12" name="円/楕円 11">
                    <a:extLst>
                      <a:ext uri="{FF2B5EF4-FFF2-40B4-BE49-F238E27FC236}">
                        <a16:creationId xmlns:a16="http://schemas.microsoft.com/office/drawing/2014/main" id="{6B1CB8F8-21D0-37C1-3129-483D50ADCC02}"/>
                      </a:ext>
                    </a:extLst>
                  </p:cNvPr>
                  <p:cNvSpPr/>
                  <p:nvPr/>
                </p:nvSpPr>
                <p:spPr>
                  <a:xfrm>
                    <a:off x="4965067" y="36311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13" name="円/楕円 12">
                    <a:extLst>
                      <a:ext uri="{FF2B5EF4-FFF2-40B4-BE49-F238E27FC236}">
                        <a16:creationId xmlns:a16="http://schemas.microsoft.com/office/drawing/2014/main" id="{A9584EF9-AD2D-E348-83AF-DC36E273C0F3}"/>
                      </a:ext>
                    </a:extLst>
                  </p:cNvPr>
                  <p:cNvSpPr/>
                  <p:nvPr/>
                </p:nvSpPr>
                <p:spPr>
                  <a:xfrm>
                    <a:off x="6006707" y="36375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grpSp>
          </p:grpSp>
          <p:sp>
            <p:nvSpPr>
              <p:cNvPr id="7" name="テキスト ボックス 6">
                <a:extLst>
                  <a:ext uri="{FF2B5EF4-FFF2-40B4-BE49-F238E27FC236}">
                    <a16:creationId xmlns:a16="http://schemas.microsoft.com/office/drawing/2014/main" id="{94760A6A-4D2D-18D2-AC18-DF61043BED49}"/>
                  </a:ext>
                </a:extLst>
              </p:cNvPr>
              <p:cNvSpPr txBox="1"/>
              <p:nvPr/>
            </p:nvSpPr>
            <p:spPr>
              <a:xfrm>
                <a:off x="592773" y="5000622"/>
                <a:ext cx="5721785" cy="415498"/>
              </a:xfrm>
              <a:prstGeom prst="rect">
                <a:avLst/>
              </a:prstGeom>
              <a:noFill/>
            </p:spPr>
            <p:txBody>
              <a:bodyPr wrap="square" rtlCol="0">
                <a:spAutoFit/>
              </a:bodyPr>
              <a:lstStyle/>
              <a:p>
                <a:r>
                  <a:rPr lang="ja-JP" altLang="en-US" sz="1050">
                    <a:solidFill>
                      <a:srgbClr val="FF0000"/>
                    </a:solidFill>
                  </a:rPr>
                  <a:t>本質的に金運に恵まれドライな気質を持つ。対人的には人当たりが良く常識人。潜在意識には人情に厚く人に優しい面がある。家庭的で堅実。</a:t>
                </a:r>
              </a:p>
            </p:txBody>
          </p:sp>
        </p:grpSp>
      </p:grpSp>
      <p:grpSp>
        <p:nvGrpSpPr>
          <p:cNvPr id="40" name="グループ化 39">
            <a:extLst>
              <a:ext uri="{FF2B5EF4-FFF2-40B4-BE49-F238E27FC236}">
                <a16:creationId xmlns:a16="http://schemas.microsoft.com/office/drawing/2014/main" id="{2AC44AF1-C4CC-2DCE-3D72-A58AD421D72F}"/>
              </a:ext>
            </a:extLst>
          </p:cNvPr>
          <p:cNvGrpSpPr/>
          <p:nvPr/>
        </p:nvGrpSpPr>
        <p:grpSpPr>
          <a:xfrm>
            <a:off x="422659" y="6930303"/>
            <a:ext cx="6265802" cy="1982717"/>
            <a:chOff x="422659" y="6930303"/>
            <a:chExt cx="6265802" cy="1982717"/>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7" name="グループ化 16">
              <a:extLst>
                <a:ext uri="{FF2B5EF4-FFF2-40B4-BE49-F238E27FC236}">
                  <a16:creationId xmlns:a16="http://schemas.microsoft.com/office/drawing/2014/main" id="{E63449B7-F184-B1EA-2E67-6535E113948B}"/>
                </a:ext>
              </a:extLst>
            </p:cNvPr>
            <p:cNvGrpSpPr/>
            <p:nvPr/>
          </p:nvGrpSpPr>
          <p:grpSpPr>
            <a:xfrm>
              <a:off x="422659" y="7234325"/>
              <a:ext cx="5721785" cy="1678695"/>
              <a:chOff x="540279" y="7625923"/>
              <a:chExt cx="5721785" cy="1678695"/>
            </a:xfrm>
          </p:grpSpPr>
          <p:grpSp>
            <p:nvGrpSpPr>
              <p:cNvPr id="18" name="グループ化 17">
                <a:extLst>
                  <a:ext uri="{FF2B5EF4-FFF2-40B4-BE49-F238E27FC236}">
                    <a16:creationId xmlns:a16="http://schemas.microsoft.com/office/drawing/2014/main" id="{62875F00-C875-5647-3D09-1F571C32C02C}"/>
                  </a:ext>
                </a:extLst>
              </p:cNvPr>
              <p:cNvGrpSpPr/>
              <p:nvPr/>
            </p:nvGrpSpPr>
            <p:grpSpPr>
              <a:xfrm>
                <a:off x="585070" y="7625923"/>
                <a:ext cx="5676994" cy="1222854"/>
                <a:chOff x="654076" y="1375025"/>
                <a:chExt cx="5676994" cy="1222854"/>
              </a:xfrm>
            </p:grpSpPr>
            <p:grpSp>
              <p:nvGrpSpPr>
                <p:cNvPr id="20" name="グループ化 19">
                  <a:extLst>
                    <a:ext uri="{FF2B5EF4-FFF2-40B4-BE49-F238E27FC236}">
                      <a16:creationId xmlns:a16="http://schemas.microsoft.com/office/drawing/2014/main" id="{E6618218-ED3D-F8E9-B571-E7B5CE319FF1}"/>
                    </a:ext>
                  </a:extLst>
                </p:cNvPr>
                <p:cNvGrpSpPr/>
                <p:nvPr/>
              </p:nvGrpSpPr>
              <p:grpSpPr>
                <a:xfrm>
                  <a:off x="654076" y="1375025"/>
                  <a:ext cx="5676994" cy="1222854"/>
                  <a:chOff x="431653" y="1400014"/>
                  <a:chExt cx="5965517" cy="1222854"/>
                </a:xfrm>
              </p:grpSpPr>
              <p:sp>
                <p:nvSpPr>
                  <p:cNvPr id="26" name="テキスト ボックス 25">
                    <a:extLst>
                      <a:ext uri="{FF2B5EF4-FFF2-40B4-BE49-F238E27FC236}">
                        <a16:creationId xmlns:a16="http://schemas.microsoft.com/office/drawing/2014/main" id="{95E06AC2-2010-E631-BFBA-69654EABB1AA}"/>
                      </a:ext>
                    </a:extLst>
                  </p:cNvPr>
                  <p:cNvSpPr txBox="1"/>
                  <p:nvPr/>
                </p:nvSpPr>
                <p:spPr>
                  <a:xfrm>
                    <a:off x="431653" y="1422539"/>
                    <a:ext cx="3107216" cy="1200329"/>
                  </a:xfrm>
                  <a:prstGeom prst="rect">
                    <a:avLst/>
                  </a:prstGeom>
                  <a:noFill/>
                </p:spPr>
                <p:txBody>
                  <a:bodyPr wrap="square" rtlCol="0">
                    <a:spAutoFit/>
                  </a:bodyPr>
                  <a:lstStyle/>
                  <a:p>
                    <a:r>
                      <a:rPr lang="ja-JP" altLang="en-US" sz="1200"/>
                      <a:t>◯　</a:t>
                    </a:r>
                    <a:r>
                      <a:rPr lang="en-US" altLang="ja-JP" sz="1200" dirty="0"/>
                      <a:t> 1 </a:t>
                    </a:r>
                    <a:r>
                      <a:rPr lang="ja-JP" altLang="en-US" sz="1200"/>
                      <a:t>・ </a:t>
                    </a:r>
                    <a:r>
                      <a:rPr lang="en-US" altLang="ja-JP" sz="1200" dirty="0"/>
                      <a:t>2</a:t>
                    </a:r>
                    <a:r>
                      <a:rPr lang="ja-JP" altLang="en-US" sz="1200"/>
                      <a:t>・</a:t>
                    </a:r>
                    <a:r>
                      <a:rPr lang="en-US" altLang="ja-JP" sz="1200" dirty="0"/>
                      <a:t>8</a:t>
                    </a:r>
                    <a:r>
                      <a:rPr lang="ja-JP" altLang="en-US" sz="1200"/>
                      <a:t>　</a:t>
                    </a:r>
                    <a:endParaRPr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月命星：六白金星（仕事・ルール）</a:t>
                    </a:r>
                    <a:endParaRPr lang="en-US" altLang="ja-JP" sz="1200" dirty="0"/>
                  </a:p>
                  <a:p>
                    <a:r>
                      <a:rPr lang="ja-JP" altLang="en-US" sz="1200"/>
                      <a:t>潜在意識：八白土星（チャンス・変化）</a:t>
                    </a:r>
                    <a:endParaRPr kumimoji="1" lang="en-US" altLang="ja-JP" sz="1200" dirty="0"/>
                  </a:p>
                  <a:p>
                    <a:r>
                      <a:rPr lang="ja-JP" altLang="en-US" sz="1200"/>
                      <a:t>流れ：四緑木星（人気・体裁）</a:t>
                    </a:r>
                    <a:endParaRPr lang="en-US" altLang="ja-JP" sz="1200" dirty="0"/>
                  </a:p>
                </p:txBody>
              </p:sp>
              <p:sp>
                <p:nvSpPr>
                  <p:cNvPr id="27" name="テキスト ボックス 26">
                    <a:extLst>
                      <a:ext uri="{FF2B5EF4-FFF2-40B4-BE49-F238E27FC236}">
                        <a16:creationId xmlns:a16="http://schemas.microsoft.com/office/drawing/2014/main" id="{E72A5A5C-7102-0F4C-EB7C-6D4C17A36F4F}"/>
                      </a:ext>
                    </a:extLst>
                  </p:cNvPr>
                  <p:cNvSpPr txBox="1"/>
                  <p:nvPr/>
                </p:nvSpPr>
                <p:spPr>
                  <a:xfrm>
                    <a:off x="3976077" y="1400014"/>
                    <a:ext cx="2421093" cy="523220"/>
                  </a:xfrm>
                  <a:prstGeom prst="rect">
                    <a:avLst/>
                  </a:prstGeom>
                  <a:noFill/>
                </p:spPr>
                <p:txBody>
                  <a:bodyPr wrap="square" rtlCol="0">
                    <a:spAutoFit/>
                  </a:bodyPr>
                  <a:lstStyle/>
                  <a:p>
                    <a:r>
                      <a:rPr kumimoji="1" lang="en-US" altLang="ja-JP" sz="2800" b="1" dirty="0"/>
                      <a:t>7</a:t>
                    </a:r>
                    <a:r>
                      <a:rPr kumimoji="1" lang="ja-JP" altLang="en-US" sz="2800" b="1"/>
                      <a:t> </a:t>
                    </a:r>
                    <a:r>
                      <a:rPr lang="en-US" altLang="ja-JP" sz="2800" b="1" dirty="0"/>
                      <a:t>-</a:t>
                    </a:r>
                    <a:r>
                      <a:rPr kumimoji="1" lang="ja-JP" altLang="en-US" sz="2800" b="1"/>
                      <a:t> </a:t>
                    </a:r>
                    <a:r>
                      <a:rPr lang="en-US" altLang="ja-JP" sz="2800" b="1" dirty="0"/>
                      <a:t>6</a:t>
                    </a:r>
                    <a:r>
                      <a:rPr kumimoji="1" lang="ja-JP" altLang="en-US" sz="2800" b="1"/>
                      <a:t> </a:t>
                    </a:r>
                    <a:r>
                      <a:rPr lang="en-US" altLang="ja-JP" sz="2800" b="1" dirty="0"/>
                      <a:t>-</a:t>
                    </a:r>
                    <a:r>
                      <a:rPr kumimoji="1" lang="ja-JP" altLang="en-US" sz="2800" b="1"/>
                      <a:t> </a:t>
                    </a:r>
                    <a:r>
                      <a:rPr lang="en-US" altLang="ja-JP" sz="2800" b="1" dirty="0"/>
                      <a:t>8</a:t>
                    </a:r>
                    <a:r>
                      <a:rPr kumimoji="1" lang="en-US" altLang="ja-JP" sz="2800" b="1" dirty="0"/>
                      <a:t> - </a:t>
                    </a:r>
                    <a:r>
                      <a:rPr lang="en-US" altLang="ja-JP" sz="2800" b="1" dirty="0"/>
                      <a:t>4</a:t>
                    </a:r>
                    <a:endParaRPr kumimoji="1" lang="ja-JP" altLang="en-US" sz="2800" b="1"/>
                  </a:p>
                </p:txBody>
              </p:sp>
            </p:grpSp>
            <p:grpSp>
              <p:nvGrpSpPr>
                <p:cNvPr id="21" name="グループ化 20">
                  <a:extLst>
                    <a:ext uri="{FF2B5EF4-FFF2-40B4-BE49-F238E27FC236}">
                      <a16:creationId xmlns:a16="http://schemas.microsoft.com/office/drawing/2014/main" id="{E4902558-1D1E-2152-F355-9C6E98054F61}"/>
                    </a:ext>
                  </a:extLst>
                </p:cNvPr>
                <p:cNvGrpSpPr/>
                <p:nvPr/>
              </p:nvGrpSpPr>
              <p:grpSpPr>
                <a:xfrm>
                  <a:off x="4054312" y="1893426"/>
                  <a:ext cx="1953665" cy="386973"/>
                  <a:chOff x="4393209" y="344590"/>
                  <a:chExt cx="1953665" cy="386973"/>
                </a:xfrm>
              </p:grpSpPr>
              <p:sp>
                <p:nvSpPr>
                  <p:cNvPr id="22" name="円/楕円 21">
                    <a:extLst>
                      <a:ext uri="{FF2B5EF4-FFF2-40B4-BE49-F238E27FC236}">
                        <a16:creationId xmlns:a16="http://schemas.microsoft.com/office/drawing/2014/main" id="{93510DA7-5C46-A2F1-4387-CCA68481AA4D}"/>
                      </a:ext>
                    </a:extLst>
                  </p:cNvPr>
                  <p:cNvSpPr/>
                  <p:nvPr/>
                </p:nvSpPr>
                <p:spPr>
                  <a:xfrm>
                    <a:off x="5454906" y="344590"/>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23" name="円/楕円 22">
                    <a:extLst>
                      <a:ext uri="{FF2B5EF4-FFF2-40B4-BE49-F238E27FC236}">
                        <a16:creationId xmlns:a16="http://schemas.microsoft.com/office/drawing/2014/main" id="{A569B84D-DF99-2661-01CB-FF3CAFBA2843}"/>
                      </a:ext>
                    </a:extLst>
                  </p:cNvPr>
                  <p:cNvSpPr/>
                  <p:nvPr/>
                </p:nvSpPr>
                <p:spPr>
                  <a:xfrm>
                    <a:off x="4393209" y="350563"/>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24" name="円/楕円 23">
                    <a:extLst>
                      <a:ext uri="{FF2B5EF4-FFF2-40B4-BE49-F238E27FC236}">
                        <a16:creationId xmlns:a16="http://schemas.microsoft.com/office/drawing/2014/main" id="{6F7696D7-D105-1786-4337-242604CA6565}"/>
                      </a:ext>
                    </a:extLst>
                  </p:cNvPr>
                  <p:cNvSpPr/>
                  <p:nvPr/>
                </p:nvSpPr>
                <p:spPr>
                  <a:xfrm>
                    <a:off x="4928105" y="344590"/>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25" name="円/楕円 24">
                    <a:extLst>
                      <a:ext uri="{FF2B5EF4-FFF2-40B4-BE49-F238E27FC236}">
                        <a16:creationId xmlns:a16="http://schemas.microsoft.com/office/drawing/2014/main" id="{46FC3F4F-1F66-6F4D-0550-E84B8E89DE7B}"/>
                      </a:ext>
                    </a:extLst>
                  </p:cNvPr>
                  <p:cNvSpPr/>
                  <p:nvPr/>
                </p:nvSpPr>
                <p:spPr>
                  <a:xfrm>
                    <a:off x="5969745" y="345225"/>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19" name="テキスト ボックス 18">
                <a:extLst>
                  <a:ext uri="{FF2B5EF4-FFF2-40B4-BE49-F238E27FC236}">
                    <a16:creationId xmlns:a16="http://schemas.microsoft.com/office/drawing/2014/main" id="{F5492CD5-993B-2A3C-1AC3-297986114866}"/>
                  </a:ext>
                </a:extLst>
              </p:cNvPr>
              <p:cNvSpPr txBox="1"/>
              <p:nvPr/>
            </p:nvSpPr>
            <p:spPr>
              <a:xfrm>
                <a:off x="540279" y="8889120"/>
                <a:ext cx="5721785" cy="415498"/>
              </a:xfrm>
              <a:prstGeom prst="rect">
                <a:avLst/>
              </a:prstGeom>
              <a:noFill/>
            </p:spPr>
            <p:txBody>
              <a:bodyPr wrap="square" rtlCol="0">
                <a:spAutoFit/>
              </a:bodyPr>
              <a:lstStyle/>
              <a:p>
                <a:r>
                  <a:rPr lang="ja-JP" altLang="en-US" sz="1050">
                    <a:solidFill>
                      <a:srgbClr val="FF0000"/>
                    </a:solidFill>
                  </a:rPr>
                  <a:t>本質的に金運に恵まれドライな気質を持つ。対人的にはルールを重んじ仕事熱心。潜在意識には本質的に野心が強くチャンスに強い面を持つ。人当たりが良く常識人。 </a:t>
                </a:r>
              </a:p>
            </p:txBody>
          </p:sp>
        </p:grpSp>
      </p:grpSp>
      <p:grpSp>
        <p:nvGrpSpPr>
          <p:cNvPr id="39" name="グループ化 38">
            <a:extLst>
              <a:ext uri="{FF2B5EF4-FFF2-40B4-BE49-F238E27FC236}">
                <a16:creationId xmlns:a16="http://schemas.microsoft.com/office/drawing/2014/main" id="{7574FA28-8124-E01E-B78F-A8F8F9D217AF}"/>
              </a:ext>
            </a:extLst>
          </p:cNvPr>
          <p:cNvGrpSpPr/>
          <p:nvPr/>
        </p:nvGrpSpPr>
        <p:grpSpPr>
          <a:xfrm>
            <a:off x="417906" y="3808685"/>
            <a:ext cx="6270555" cy="2101096"/>
            <a:chOff x="417906" y="3808685"/>
            <a:chExt cx="6270555" cy="2101096"/>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8" name="グループ化 27">
              <a:extLst>
                <a:ext uri="{FF2B5EF4-FFF2-40B4-BE49-F238E27FC236}">
                  <a16:creationId xmlns:a16="http://schemas.microsoft.com/office/drawing/2014/main" id="{4E4FFBD8-38D0-B97F-0DB7-FF5A98310D2C}"/>
                </a:ext>
              </a:extLst>
            </p:cNvPr>
            <p:cNvGrpSpPr/>
            <p:nvPr/>
          </p:nvGrpSpPr>
          <p:grpSpPr>
            <a:xfrm>
              <a:off x="417906" y="4120424"/>
              <a:ext cx="5721785" cy="1789357"/>
              <a:chOff x="534919" y="5533140"/>
              <a:chExt cx="5721785" cy="1789357"/>
            </a:xfrm>
          </p:grpSpPr>
          <p:grpSp>
            <p:nvGrpSpPr>
              <p:cNvPr id="29" name="グループ化 28">
                <a:extLst>
                  <a:ext uri="{FF2B5EF4-FFF2-40B4-BE49-F238E27FC236}">
                    <a16:creationId xmlns:a16="http://schemas.microsoft.com/office/drawing/2014/main" id="{62BDF344-B23C-F2FB-B557-058FC1B5E50A}"/>
                  </a:ext>
                </a:extLst>
              </p:cNvPr>
              <p:cNvGrpSpPr/>
              <p:nvPr/>
            </p:nvGrpSpPr>
            <p:grpSpPr>
              <a:xfrm>
                <a:off x="534919" y="5533140"/>
                <a:ext cx="5687425" cy="1200329"/>
                <a:chOff x="654076" y="1397550"/>
                <a:chExt cx="5687425" cy="1200329"/>
              </a:xfrm>
            </p:grpSpPr>
            <p:grpSp>
              <p:nvGrpSpPr>
                <p:cNvPr id="31" name="グループ化 30">
                  <a:extLst>
                    <a:ext uri="{FF2B5EF4-FFF2-40B4-BE49-F238E27FC236}">
                      <a16:creationId xmlns:a16="http://schemas.microsoft.com/office/drawing/2014/main" id="{C33B4CF9-1936-8C9C-FB82-279980D98B9D}"/>
                    </a:ext>
                  </a:extLst>
                </p:cNvPr>
                <p:cNvGrpSpPr/>
                <p:nvPr/>
              </p:nvGrpSpPr>
              <p:grpSpPr>
                <a:xfrm>
                  <a:off x="654076" y="1397550"/>
                  <a:ext cx="5687425" cy="1200329"/>
                  <a:chOff x="431653" y="1422539"/>
                  <a:chExt cx="5976478" cy="1200329"/>
                </a:xfrm>
              </p:grpSpPr>
              <p:sp>
                <p:nvSpPr>
                  <p:cNvPr id="37" name="テキスト ボックス 36">
                    <a:extLst>
                      <a:ext uri="{FF2B5EF4-FFF2-40B4-BE49-F238E27FC236}">
                        <a16:creationId xmlns:a16="http://schemas.microsoft.com/office/drawing/2014/main" id="{B4384B64-3BE2-9DC7-8694-0FF7049BB665}"/>
                      </a:ext>
                    </a:extLst>
                  </p:cNvPr>
                  <p:cNvSpPr txBox="1"/>
                  <p:nvPr/>
                </p:nvSpPr>
                <p:spPr>
                  <a:xfrm>
                    <a:off x="431653" y="1422539"/>
                    <a:ext cx="3159917"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6</a:t>
                    </a:r>
                    <a:r>
                      <a:rPr lang="ja-JP" altLang="en-US" sz="1200"/>
                      <a:t>・</a:t>
                    </a:r>
                    <a:r>
                      <a:rPr lang="en-US" altLang="ja-JP" sz="1200" dirty="0"/>
                      <a:t>8 </a:t>
                    </a:r>
                    <a:r>
                      <a:rPr lang="ja-JP" altLang="en-US" sz="1200"/>
                      <a:t>　△  </a:t>
                    </a:r>
                    <a:r>
                      <a:rPr lang="en-US" altLang="ja-JP" sz="1200" dirty="0"/>
                      <a:t>1</a:t>
                    </a:r>
                    <a:r>
                      <a:rPr lang="ja-JP" altLang="en-US" sz="1200"/>
                      <a:t>　</a:t>
                    </a:r>
                    <a:endParaRPr kumimoji="1"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月命星：五黄土星（支配・リーダー）</a:t>
                    </a:r>
                    <a:endParaRPr lang="en-US" altLang="ja-JP" sz="1200" dirty="0"/>
                  </a:p>
                  <a:p>
                    <a:r>
                      <a:rPr lang="ja-JP" altLang="en-US" sz="1200"/>
                      <a:t>潜在意識：九紫火星（頭脳・カリスマ）</a:t>
                    </a:r>
                    <a:endParaRPr kumimoji="1" lang="en-US" altLang="ja-JP" sz="1200" dirty="0"/>
                  </a:p>
                  <a:p>
                    <a:r>
                      <a:rPr lang="ja-JP" altLang="en-US" sz="1200"/>
                      <a:t>流れ：三碧木星（健康・明るさ）</a:t>
                    </a:r>
                    <a:endParaRPr lang="en-US" altLang="ja-JP" sz="1200" dirty="0"/>
                  </a:p>
                </p:txBody>
              </p:sp>
              <p:sp>
                <p:nvSpPr>
                  <p:cNvPr id="38" name="テキスト ボックス 37">
                    <a:extLst>
                      <a:ext uri="{FF2B5EF4-FFF2-40B4-BE49-F238E27FC236}">
                        <a16:creationId xmlns:a16="http://schemas.microsoft.com/office/drawing/2014/main" id="{2401B8FE-4D44-B53F-F04D-B23385FBB64E}"/>
                      </a:ext>
                    </a:extLst>
                  </p:cNvPr>
                  <p:cNvSpPr txBox="1"/>
                  <p:nvPr/>
                </p:nvSpPr>
                <p:spPr>
                  <a:xfrm>
                    <a:off x="3987038" y="1431983"/>
                    <a:ext cx="2421093" cy="523220"/>
                  </a:xfrm>
                  <a:prstGeom prst="rect">
                    <a:avLst/>
                  </a:prstGeom>
                  <a:noFill/>
                </p:spPr>
                <p:txBody>
                  <a:bodyPr wrap="square" rtlCol="0">
                    <a:spAutoFit/>
                  </a:bodyPr>
                  <a:lstStyle/>
                  <a:p>
                    <a:r>
                      <a:rPr kumimoji="1" lang="en-US" altLang="ja-JP" sz="2800" b="1" dirty="0"/>
                      <a:t>7</a:t>
                    </a:r>
                    <a:r>
                      <a:rPr kumimoji="1" lang="ja-JP" altLang="en-US" sz="2800" b="1"/>
                      <a:t> </a:t>
                    </a:r>
                    <a:r>
                      <a:rPr lang="en-US" altLang="ja-JP" sz="2800" b="1" dirty="0"/>
                      <a:t>-</a:t>
                    </a:r>
                    <a:r>
                      <a:rPr kumimoji="1" lang="ja-JP" altLang="en-US" sz="2800" b="1"/>
                      <a:t> </a:t>
                    </a:r>
                    <a:r>
                      <a:rPr kumimoji="1" lang="en-US" altLang="ja-JP" sz="2800" b="1" dirty="0"/>
                      <a:t>5</a:t>
                    </a:r>
                    <a:r>
                      <a:rPr kumimoji="1" lang="ja-JP" altLang="en-US" sz="2800" b="1"/>
                      <a:t> </a:t>
                    </a:r>
                    <a:r>
                      <a:rPr lang="en-US" altLang="ja-JP" sz="2800" b="1" dirty="0"/>
                      <a:t>-</a:t>
                    </a:r>
                    <a:r>
                      <a:rPr kumimoji="1" lang="ja-JP" altLang="en-US" sz="2800" b="1"/>
                      <a:t> </a:t>
                    </a:r>
                    <a:r>
                      <a:rPr kumimoji="1" lang="en-US" altLang="ja-JP" sz="2800" b="1" dirty="0"/>
                      <a:t>9 - 3</a:t>
                    </a:r>
                    <a:endParaRPr kumimoji="1" lang="ja-JP" altLang="en-US" sz="2800" b="1"/>
                  </a:p>
                </p:txBody>
              </p:sp>
            </p:grpSp>
            <p:grpSp>
              <p:nvGrpSpPr>
                <p:cNvPr id="32" name="グループ化 31">
                  <a:extLst>
                    <a:ext uri="{FF2B5EF4-FFF2-40B4-BE49-F238E27FC236}">
                      <a16:creationId xmlns:a16="http://schemas.microsoft.com/office/drawing/2014/main" id="{0CF7C961-DED9-CCAD-C58B-6ED17B4AB0C3}"/>
                    </a:ext>
                  </a:extLst>
                </p:cNvPr>
                <p:cNvGrpSpPr/>
                <p:nvPr/>
              </p:nvGrpSpPr>
              <p:grpSpPr>
                <a:xfrm>
                  <a:off x="4087309" y="1947329"/>
                  <a:ext cx="1953665" cy="386973"/>
                  <a:chOff x="4374483" y="415679"/>
                  <a:chExt cx="1953665" cy="386973"/>
                </a:xfrm>
              </p:grpSpPr>
              <p:sp>
                <p:nvSpPr>
                  <p:cNvPr id="33" name="円/楕円 32">
                    <a:extLst>
                      <a:ext uri="{FF2B5EF4-FFF2-40B4-BE49-F238E27FC236}">
                        <a16:creationId xmlns:a16="http://schemas.microsoft.com/office/drawing/2014/main" id="{BEC6E531-C9D5-8973-9DE9-8ACE2A5C69BF}"/>
                      </a:ext>
                    </a:extLst>
                  </p:cNvPr>
                  <p:cNvSpPr/>
                  <p:nvPr/>
                </p:nvSpPr>
                <p:spPr>
                  <a:xfrm>
                    <a:off x="5436180" y="415679"/>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34" name="円/楕円 33">
                    <a:extLst>
                      <a:ext uri="{FF2B5EF4-FFF2-40B4-BE49-F238E27FC236}">
                        <a16:creationId xmlns:a16="http://schemas.microsoft.com/office/drawing/2014/main" id="{CCFBFE1A-9F3D-829F-5D1B-18737085A595}"/>
                      </a:ext>
                    </a:extLst>
                  </p:cNvPr>
                  <p:cNvSpPr/>
                  <p:nvPr/>
                </p:nvSpPr>
                <p:spPr>
                  <a:xfrm>
                    <a:off x="4374483" y="421652"/>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35" name="円/楕円 34">
                    <a:extLst>
                      <a:ext uri="{FF2B5EF4-FFF2-40B4-BE49-F238E27FC236}">
                        <a16:creationId xmlns:a16="http://schemas.microsoft.com/office/drawing/2014/main" id="{65772493-75AC-EAEF-9F0C-7BBBECB9DCFE}"/>
                      </a:ext>
                    </a:extLst>
                  </p:cNvPr>
                  <p:cNvSpPr/>
                  <p:nvPr/>
                </p:nvSpPr>
                <p:spPr>
                  <a:xfrm>
                    <a:off x="4909379" y="41567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36" name="円/楕円 35">
                    <a:extLst>
                      <a:ext uri="{FF2B5EF4-FFF2-40B4-BE49-F238E27FC236}">
                        <a16:creationId xmlns:a16="http://schemas.microsoft.com/office/drawing/2014/main" id="{1A40CD87-61CE-322A-A314-5E588EC51EFB}"/>
                      </a:ext>
                    </a:extLst>
                  </p:cNvPr>
                  <p:cNvSpPr/>
                  <p:nvPr/>
                </p:nvSpPr>
                <p:spPr>
                  <a:xfrm>
                    <a:off x="5951019" y="416314"/>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30" name="テキスト ボックス 29">
                <a:extLst>
                  <a:ext uri="{FF2B5EF4-FFF2-40B4-BE49-F238E27FC236}">
                    <a16:creationId xmlns:a16="http://schemas.microsoft.com/office/drawing/2014/main" id="{FE222BBE-7B9D-0002-6E92-BC6E67E6F333}"/>
                  </a:ext>
                </a:extLst>
              </p:cNvPr>
              <p:cNvSpPr txBox="1"/>
              <p:nvPr/>
            </p:nvSpPr>
            <p:spPr>
              <a:xfrm>
                <a:off x="534919" y="6745416"/>
                <a:ext cx="5721785" cy="577081"/>
              </a:xfrm>
              <a:prstGeom prst="rect">
                <a:avLst/>
              </a:prstGeom>
              <a:noFill/>
            </p:spPr>
            <p:txBody>
              <a:bodyPr wrap="square" rtlCol="0">
                <a:spAutoFit/>
              </a:bodyPr>
              <a:lstStyle/>
              <a:p>
                <a:r>
                  <a:rPr lang="ja-JP" altLang="en-US" sz="1050">
                    <a:solidFill>
                      <a:srgbClr val="FF0000"/>
                    </a:solidFill>
                  </a:rPr>
                  <a:t>本質的に金運に恵まれドライな気質を持つ。対人的にはリーダーシップが強く自分流。潜在意識には頭脳明晰で強い信念を持つ。明るく前向きで、実家とのご縁は強く長男的な役割を求められる。</a:t>
                </a:r>
              </a:p>
            </p:txBody>
          </p:sp>
        </p:grpSp>
      </p:grpSp>
    </p:spTree>
    <p:extLst>
      <p:ext uri="{BB962C8B-B14F-4D97-AF65-F5344CB8AC3E}">
        <p14:creationId xmlns:p14="http://schemas.microsoft.com/office/powerpoint/2010/main" val="3748539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グループ化 37">
            <a:extLst>
              <a:ext uri="{FF2B5EF4-FFF2-40B4-BE49-F238E27FC236}">
                <a16:creationId xmlns:a16="http://schemas.microsoft.com/office/drawing/2014/main" id="{37B59D9D-6CD9-59B9-EF77-A2330D6E3263}"/>
              </a:ext>
            </a:extLst>
          </p:cNvPr>
          <p:cNvGrpSpPr/>
          <p:nvPr/>
        </p:nvGrpSpPr>
        <p:grpSpPr>
          <a:xfrm>
            <a:off x="449624" y="687067"/>
            <a:ext cx="6238837" cy="2112705"/>
            <a:chOff x="449624" y="687067"/>
            <a:chExt cx="6238837" cy="2112705"/>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49EA9BFA-AF13-ADA6-A6E5-3A9D53EF42B2}"/>
                </a:ext>
              </a:extLst>
            </p:cNvPr>
            <p:cNvGrpSpPr/>
            <p:nvPr/>
          </p:nvGrpSpPr>
          <p:grpSpPr>
            <a:xfrm>
              <a:off x="449624" y="999411"/>
              <a:ext cx="5721785" cy="1800361"/>
              <a:chOff x="514383" y="3473127"/>
              <a:chExt cx="5721785" cy="1800361"/>
            </a:xfrm>
          </p:grpSpPr>
          <p:grpSp>
            <p:nvGrpSpPr>
              <p:cNvPr id="3" name="グループ化 2">
                <a:extLst>
                  <a:ext uri="{FF2B5EF4-FFF2-40B4-BE49-F238E27FC236}">
                    <a16:creationId xmlns:a16="http://schemas.microsoft.com/office/drawing/2014/main" id="{841945C8-C395-9081-EA52-A45E80649809}"/>
                  </a:ext>
                </a:extLst>
              </p:cNvPr>
              <p:cNvGrpSpPr/>
              <p:nvPr/>
            </p:nvGrpSpPr>
            <p:grpSpPr>
              <a:xfrm>
                <a:off x="534919" y="3473127"/>
                <a:ext cx="5676761" cy="1390187"/>
                <a:chOff x="654076" y="1392358"/>
                <a:chExt cx="5676761" cy="1390187"/>
              </a:xfrm>
            </p:grpSpPr>
            <p:grpSp>
              <p:nvGrpSpPr>
                <p:cNvPr id="8" name="グループ化 7">
                  <a:extLst>
                    <a:ext uri="{FF2B5EF4-FFF2-40B4-BE49-F238E27FC236}">
                      <a16:creationId xmlns:a16="http://schemas.microsoft.com/office/drawing/2014/main" id="{4B1433BE-9BB4-CA96-5CE7-C3FB272B61F6}"/>
                    </a:ext>
                  </a:extLst>
                </p:cNvPr>
                <p:cNvGrpSpPr/>
                <p:nvPr/>
              </p:nvGrpSpPr>
              <p:grpSpPr>
                <a:xfrm>
                  <a:off x="654076" y="1392358"/>
                  <a:ext cx="5676761" cy="1390187"/>
                  <a:chOff x="431653" y="1417347"/>
                  <a:chExt cx="5965272" cy="1390187"/>
                </a:xfrm>
              </p:grpSpPr>
              <p:sp>
                <p:nvSpPr>
                  <p:cNvPr id="14" name="テキスト ボックス 13">
                    <a:extLst>
                      <a:ext uri="{FF2B5EF4-FFF2-40B4-BE49-F238E27FC236}">
                        <a16:creationId xmlns:a16="http://schemas.microsoft.com/office/drawing/2014/main" id="{A51D00CB-EF33-E4F4-0BB0-753E2800CAF7}"/>
                      </a:ext>
                    </a:extLst>
                  </p:cNvPr>
                  <p:cNvSpPr txBox="1"/>
                  <p:nvPr/>
                </p:nvSpPr>
                <p:spPr>
                  <a:xfrm>
                    <a:off x="431653" y="1422539"/>
                    <a:ext cx="3511408" cy="1384995"/>
                  </a:xfrm>
                  <a:prstGeom prst="rect">
                    <a:avLst/>
                  </a:prstGeom>
                  <a:noFill/>
                </p:spPr>
                <p:txBody>
                  <a:bodyPr wrap="square" rtlCol="0">
                    <a:spAutoFit/>
                  </a:bodyPr>
                  <a:lstStyle/>
                  <a:p>
                    <a:r>
                      <a:rPr lang="ja-JP" altLang="en-US" sz="1200"/>
                      <a:t>◯　</a:t>
                    </a:r>
                    <a:r>
                      <a:rPr lang="en-US" altLang="ja-JP" sz="1200" dirty="0"/>
                      <a:t> 1</a:t>
                    </a:r>
                    <a:r>
                      <a:rPr lang="ja-JP" altLang="en-US" sz="1200"/>
                      <a:t>・</a:t>
                    </a:r>
                    <a:r>
                      <a:rPr lang="en-US" altLang="ja-JP" sz="1200" dirty="0"/>
                      <a:t>2</a:t>
                    </a:r>
                    <a:r>
                      <a:rPr lang="ja-JP" altLang="en-US" sz="1200"/>
                      <a:t>・</a:t>
                    </a:r>
                    <a:r>
                      <a:rPr lang="en-US" altLang="ja-JP" sz="1200" dirty="0"/>
                      <a:t>6</a:t>
                    </a:r>
                    <a:r>
                      <a:rPr lang="ja-JP" altLang="en-US" sz="1200"/>
                      <a:t>・</a:t>
                    </a:r>
                    <a:r>
                      <a:rPr lang="en-US" altLang="ja-JP" sz="1200" dirty="0"/>
                      <a:t>8</a:t>
                    </a:r>
                    <a:r>
                      <a:rPr lang="ja-JP" altLang="en-US" sz="1200"/>
                      <a:t>　</a:t>
                    </a:r>
                    <a:endParaRPr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月命星：七赤金星（快楽・合理） </a:t>
                    </a:r>
                    <a:endParaRPr lang="en-US" altLang="ja-JP" sz="1200" dirty="0"/>
                  </a:p>
                  <a:p>
                    <a:r>
                      <a:rPr lang="ja-JP" altLang="en-US" sz="1200"/>
                      <a:t>潜在意識：</a:t>
                    </a:r>
                    <a:endParaRPr lang="en-US" altLang="ja-JP" sz="1200" dirty="0"/>
                  </a:p>
                  <a:p>
                    <a:r>
                      <a:rPr lang="ja-JP" altLang="en-US" sz="1200"/>
                      <a:t>五黄土星（支配・リーダー）</a:t>
                    </a:r>
                    <a:endParaRPr lang="en-US" altLang="ja-JP" sz="1200" dirty="0"/>
                  </a:p>
                  <a:p>
                    <a:r>
                      <a:rPr lang="ja-JP" altLang="en-US" sz="1200"/>
                      <a:t>八白土星（チャンス・変化）</a:t>
                    </a:r>
                    <a:endParaRPr lang="en-US" altLang="ja-JP" sz="1200" dirty="0"/>
                  </a:p>
                </p:txBody>
              </p:sp>
              <p:sp>
                <p:nvSpPr>
                  <p:cNvPr id="15" name="テキスト ボックス 14">
                    <a:extLst>
                      <a:ext uri="{FF2B5EF4-FFF2-40B4-BE49-F238E27FC236}">
                        <a16:creationId xmlns:a16="http://schemas.microsoft.com/office/drawing/2014/main" id="{D8B74213-0FAC-63C5-F09B-7EEB57069235}"/>
                      </a:ext>
                    </a:extLst>
                  </p:cNvPr>
                  <p:cNvSpPr txBox="1"/>
                  <p:nvPr/>
                </p:nvSpPr>
                <p:spPr>
                  <a:xfrm>
                    <a:off x="3975832" y="1417347"/>
                    <a:ext cx="2421093" cy="523220"/>
                  </a:xfrm>
                  <a:prstGeom prst="rect">
                    <a:avLst/>
                  </a:prstGeom>
                  <a:noFill/>
                </p:spPr>
                <p:txBody>
                  <a:bodyPr wrap="square" rtlCol="0">
                    <a:spAutoFit/>
                  </a:bodyPr>
                  <a:lstStyle/>
                  <a:p>
                    <a:r>
                      <a:rPr kumimoji="1" lang="en-US" altLang="ja-JP" sz="2800" b="1" dirty="0"/>
                      <a:t>7</a:t>
                    </a:r>
                    <a:r>
                      <a:rPr kumimoji="1" lang="ja-JP" altLang="en-US" sz="2800" b="1"/>
                      <a:t> </a:t>
                    </a:r>
                    <a:r>
                      <a:rPr lang="en-US" altLang="ja-JP" sz="2800" b="1" dirty="0"/>
                      <a:t>-</a:t>
                    </a:r>
                    <a:r>
                      <a:rPr kumimoji="1" lang="ja-JP" altLang="en-US" sz="2800" b="1"/>
                      <a:t> </a:t>
                    </a:r>
                    <a:r>
                      <a:rPr lang="en-US" altLang="ja-JP" sz="2800" b="1" dirty="0"/>
                      <a:t>7</a:t>
                    </a:r>
                    <a:r>
                      <a:rPr kumimoji="1" lang="ja-JP" altLang="en-US" sz="2800" b="1"/>
                      <a:t> </a:t>
                    </a:r>
                    <a:r>
                      <a:rPr lang="en-US" altLang="ja-JP" sz="2800" b="1" dirty="0"/>
                      <a:t>-</a:t>
                    </a:r>
                    <a:r>
                      <a:rPr kumimoji="1" lang="ja-JP" altLang="en-US" sz="2800" b="1"/>
                      <a:t> </a:t>
                    </a:r>
                    <a:r>
                      <a:rPr kumimoji="1" lang="en-US" altLang="ja-JP" sz="2800" b="1" dirty="0"/>
                      <a:t>5 </a:t>
                    </a:r>
                    <a:r>
                      <a:rPr lang="en-US" altLang="ja-JP" sz="2800" b="1" dirty="0"/>
                      <a:t>/ 8</a:t>
                    </a:r>
                    <a:endParaRPr kumimoji="1" lang="ja-JP" altLang="en-US" sz="2800" b="1"/>
                  </a:p>
                </p:txBody>
              </p:sp>
            </p:grpSp>
            <p:grpSp>
              <p:nvGrpSpPr>
                <p:cNvPr id="9" name="グループ化 8">
                  <a:extLst>
                    <a:ext uri="{FF2B5EF4-FFF2-40B4-BE49-F238E27FC236}">
                      <a16:creationId xmlns:a16="http://schemas.microsoft.com/office/drawing/2014/main" id="{C16F6965-8926-7E7B-7C31-664FE8727C2C}"/>
                    </a:ext>
                  </a:extLst>
                </p:cNvPr>
                <p:cNvGrpSpPr/>
                <p:nvPr/>
              </p:nvGrpSpPr>
              <p:grpSpPr>
                <a:xfrm>
                  <a:off x="4051290" y="1935100"/>
                  <a:ext cx="1953665" cy="386973"/>
                  <a:chOff x="4390187" y="352754"/>
                  <a:chExt cx="1953665" cy="386973"/>
                </a:xfrm>
              </p:grpSpPr>
              <p:sp>
                <p:nvSpPr>
                  <p:cNvPr id="10" name="円/楕円 9">
                    <a:extLst>
                      <a:ext uri="{FF2B5EF4-FFF2-40B4-BE49-F238E27FC236}">
                        <a16:creationId xmlns:a16="http://schemas.microsoft.com/office/drawing/2014/main" id="{1743F0E9-4124-73FC-3412-F00773846870}"/>
                      </a:ext>
                    </a:extLst>
                  </p:cNvPr>
                  <p:cNvSpPr/>
                  <p:nvPr/>
                </p:nvSpPr>
                <p:spPr>
                  <a:xfrm>
                    <a:off x="5451884" y="352754"/>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11" name="円/楕円 10">
                    <a:extLst>
                      <a:ext uri="{FF2B5EF4-FFF2-40B4-BE49-F238E27FC236}">
                        <a16:creationId xmlns:a16="http://schemas.microsoft.com/office/drawing/2014/main" id="{EAA73D27-760C-FC74-7271-5D8035591441}"/>
                      </a:ext>
                    </a:extLst>
                  </p:cNvPr>
                  <p:cNvSpPr/>
                  <p:nvPr/>
                </p:nvSpPr>
                <p:spPr>
                  <a:xfrm>
                    <a:off x="4390187" y="358727"/>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12" name="円/楕円 11">
                    <a:extLst>
                      <a:ext uri="{FF2B5EF4-FFF2-40B4-BE49-F238E27FC236}">
                        <a16:creationId xmlns:a16="http://schemas.microsoft.com/office/drawing/2014/main" id="{F9BC9A09-86C6-95BA-44C4-FB5CF24458A2}"/>
                      </a:ext>
                    </a:extLst>
                  </p:cNvPr>
                  <p:cNvSpPr/>
                  <p:nvPr/>
                </p:nvSpPr>
                <p:spPr>
                  <a:xfrm>
                    <a:off x="4925083" y="352754"/>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13" name="円/楕円 12">
                    <a:extLst>
                      <a:ext uri="{FF2B5EF4-FFF2-40B4-BE49-F238E27FC236}">
                        <a16:creationId xmlns:a16="http://schemas.microsoft.com/office/drawing/2014/main" id="{C4D66532-8CD4-5C2A-B4E2-E1CFCD8EA7F2}"/>
                      </a:ext>
                    </a:extLst>
                  </p:cNvPr>
                  <p:cNvSpPr/>
                  <p:nvPr/>
                </p:nvSpPr>
                <p:spPr>
                  <a:xfrm>
                    <a:off x="5966723" y="35338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grpSp>
          </p:grpSp>
          <p:sp>
            <p:nvSpPr>
              <p:cNvPr id="7" name="テキスト ボックス 6">
                <a:extLst>
                  <a:ext uri="{FF2B5EF4-FFF2-40B4-BE49-F238E27FC236}">
                    <a16:creationId xmlns:a16="http://schemas.microsoft.com/office/drawing/2014/main" id="{B50CA8A7-8630-03D2-119A-FDB24DD07FEC}"/>
                  </a:ext>
                </a:extLst>
              </p:cNvPr>
              <p:cNvSpPr txBox="1"/>
              <p:nvPr/>
            </p:nvSpPr>
            <p:spPr>
              <a:xfrm>
                <a:off x="514383" y="4857990"/>
                <a:ext cx="5721785" cy="415498"/>
              </a:xfrm>
              <a:prstGeom prst="rect">
                <a:avLst/>
              </a:prstGeom>
              <a:noFill/>
            </p:spPr>
            <p:txBody>
              <a:bodyPr wrap="square" rtlCol="0">
                <a:spAutoFit/>
              </a:bodyPr>
              <a:lstStyle/>
              <a:p>
                <a:r>
                  <a:rPr lang="ja-JP" altLang="en-US" sz="1050">
                    <a:solidFill>
                      <a:srgbClr val="FF0000"/>
                    </a:solidFill>
                  </a:rPr>
                  <a:t>非常に個性的で裏表のない性格を持つ。本質的に金運に恵まれドライな気質を持つ。潜在意識にはリーダーシップが強く自分流な面と、野心が強くチャンスに強い面を合わせ持つ。</a:t>
                </a:r>
                <a:endParaRPr lang="en-US" altLang="ja-JP" sz="1050" dirty="0">
                  <a:solidFill>
                    <a:srgbClr val="FF0000"/>
                  </a:solidFill>
                </a:endParaRPr>
              </a:p>
            </p:txBody>
          </p:sp>
        </p:grpSp>
      </p:grpSp>
      <p:grpSp>
        <p:nvGrpSpPr>
          <p:cNvPr id="39" name="グループ化 38">
            <a:extLst>
              <a:ext uri="{FF2B5EF4-FFF2-40B4-BE49-F238E27FC236}">
                <a16:creationId xmlns:a16="http://schemas.microsoft.com/office/drawing/2014/main" id="{2E2AB78C-27E6-4A59-0FE2-0BE565914858}"/>
              </a:ext>
            </a:extLst>
          </p:cNvPr>
          <p:cNvGrpSpPr/>
          <p:nvPr/>
        </p:nvGrpSpPr>
        <p:grpSpPr>
          <a:xfrm>
            <a:off x="411829" y="3808685"/>
            <a:ext cx="6276632" cy="2059630"/>
            <a:chOff x="411829" y="3808685"/>
            <a:chExt cx="6276632" cy="2059630"/>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6" name="グループ化 15">
              <a:extLst>
                <a:ext uri="{FF2B5EF4-FFF2-40B4-BE49-F238E27FC236}">
                  <a16:creationId xmlns:a16="http://schemas.microsoft.com/office/drawing/2014/main" id="{CEC31431-4664-B36F-76E0-9DAAF26329FB}"/>
                </a:ext>
              </a:extLst>
            </p:cNvPr>
            <p:cNvGrpSpPr/>
            <p:nvPr/>
          </p:nvGrpSpPr>
          <p:grpSpPr>
            <a:xfrm>
              <a:off x="411829" y="4106434"/>
              <a:ext cx="5721785" cy="1761881"/>
              <a:chOff x="530664" y="5645431"/>
              <a:chExt cx="5721785" cy="1761881"/>
            </a:xfrm>
          </p:grpSpPr>
          <p:grpSp>
            <p:nvGrpSpPr>
              <p:cNvPr id="17" name="グループ化 16">
                <a:extLst>
                  <a:ext uri="{FF2B5EF4-FFF2-40B4-BE49-F238E27FC236}">
                    <a16:creationId xmlns:a16="http://schemas.microsoft.com/office/drawing/2014/main" id="{0AF9C45D-9A23-9618-DE63-4FE86B055DA3}"/>
                  </a:ext>
                </a:extLst>
              </p:cNvPr>
              <p:cNvGrpSpPr/>
              <p:nvPr/>
            </p:nvGrpSpPr>
            <p:grpSpPr>
              <a:xfrm>
                <a:off x="534919" y="5645431"/>
                <a:ext cx="5697297" cy="1203281"/>
                <a:chOff x="654076" y="1394598"/>
                <a:chExt cx="5697297" cy="1203281"/>
              </a:xfrm>
            </p:grpSpPr>
            <p:grpSp>
              <p:nvGrpSpPr>
                <p:cNvPr id="19" name="グループ化 18">
                  <a:extLst>
                    <a:ext uri="{FF2B5EF4-FFF2-40B4-BE49-F238E27FC236}">
                      <a16:creationId xmlns:a16="http://schemas.microsoft.com/office/drawing/2014/main" id="{5CB34180-7B89-3E0E-9DA9-60046E241BDF}"/>
                    </a:ext>
                  </a:extLst>
                </p:cNvPr>
                <p:cNvGrpSpPr/>
                <p:nvPr/>
              </p:nvGrpSpPr>
              <p:grpSpPr>
                <a:xfrm>
                  <a:off x="654076" y="1394598"/>
                  <a:ext cx="5697297" cy="1203281"/>
                  <a:chOff x="431653" y="1419587"/>
                  <a:chExt cx="5986852" cy="1203281"/>
                </a:xfrm>
              </p:grpSpPr>
              <p:sp>
                <p:nvSpPr>
                  <p:cNvPr id="25" name="テキスト ボックス 24">
                    <a:extLst>
                      <a:ext uri="{FF2B5EF4-FFF2-40B4-BE49-F238E27FC236}">
                        <a16:creationId xmlns:a16="http://schemas.microsoft.com/office/drawing/2014/main" id="{BBC599C3-1E64-A6F0-A799-3638C6F675AA}"/>
                      </a:ext>
                    </a:extLst>
                  </p:cNvPr>
                  <p:cNvSpPr txBox="1"/>
                  <p:nvPr/>
                </p:nvSpPr>
                <p:spPr>
                  <a:xfrm>
                    <a:off x="431653" y="1422539"/>
                    <a:ext cx="3158353" cy="1200329"/>
                  </a:xfrm>
                  <a:prstGeom prst="rect">
                    <a:avLst/>
                  </a:prstGeom>
                  <a:noFill/>
                </p:spPr>
                <p:txBody>
                  <a:bodyPr wrap="square" rtlCol="0">
                    <a:spAutoFit/>
                  </a:bodyPr>
                  <a:lstStyle/>
                  <a:p>
                    <a:r>
                      <a:rPr lang="ja-JP" altLang="en-US" sz="1200"/>
                      <a:t>◯　</a:t>
                    </a:r>
                    <a:r>
                      <a:rPr lang="en-US" altLang="ja-JP" sz="1200" dirty="0"/>
                      <a:t>6</a:t>
                    </a:r>
                    <a:r>
                      <a:rPr lang="ja-JP" altLang="en-US" sz="1200"/>
                      <a:t>・</a:t>
                    </a:r>
                    <a:r>
                      <a:rPr lang="en-US" altLang="ja-JP" sz="1200" dirty="0"/>
                      <a:t>2 </a:t>
                    </a:r>
                    <a:r>
                      <a:rPr lang="ja-JP" altLang="en-US" sz="1200"/>
                      <a:t>　△  </a:t>
                    </a:r>
                    <a:r>
                      <a:rPr lang="en-US" altLang="ja-JP" sz="1200" dirty="0"/>
                      <a:t>1</a:t>
                    </a:r>
                    <a:r>
                      <a:rPr lang="ja-JP" altLang="en-US" sz="1200"/>
                      <a:t>　</a:t>
                    </a:r>
                    <a:endParaRPr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月命星：八白土星（チャンス・変化）</a:t>
                    </a:r>
                    <a:endParaRPr lang="en-US" altLang="ja-JP" sz="1200" dirty="0"/>
                  </a:p>
                  <a:p>
                    <a:r>
                      <a:rPr lang="ja-JP" altLang="en-US" sz="1200"/>
                      <a:t>潜在意識：六白金星（仕事・ルール）</a:t>
                    </a:r>
                    <a:endParaRPr kumimoji="1" lang="en-US" altLang="ja-JP" sz="1200" dirty="0"/>
                  </a:p>
                  <a:p>
                    <a:r>
                      <a:rPr lang="ja-JP" altLang="en-US" sz="1200"/>
                      <a:t>流れ：六白金星（仕事・ルール）</a:t>
                    </a:r>
                    <a:endParaRPr lang="en-US" altLang="ja-JP" sz="1200" dirty="0"/>
                  </a:p>
                </p:txBody>
              </p:sp>
              <p:sp>
                <p:nvSpPr>
                  <p:cNvPr id="26" name="テキスト ボックス 25">
                    <a:extLst>
                      <a:ext uri="{FF2B5EF4-FFF2-40B4-BE49-F238E27FC236}">
                        <a16:creationId xmlns:a16="http://schemas.microsoft.com/office/drawing/2014/main" id="{1E42FEDF-55BC-10C0-2106-F8587B419E3A}"/>
                      </a:ext>
                    </a:extLst>
                  </p:cNvPr>
                  <p:cNvSpPr txBox="1"/>
                  <p:nvPr/>
                </p:nvSpPr>
                <p:spPr>
                  <a:xfrm>
                    <a:off x="3997412" y="1419587"/>
                    <a:ext cx="2421093" cy="523220"/>
                  </a:xfrm>
                  <a:prstGeom prst="rect">
                    <a:avLst/>
                  </a:prstGeom>
                  <a:noFill/>
                </p:spPr>
                <p:txBody>
                  <a:bodyPr wrap="square" rtlCol="0">
                    <a:spAutoFit/>
                  </a:bodyPr>
                  <a:lstStyle/>
                  <a:p>
                    <a:r>
                      <a:rPr kumimoji="1" lang="en-US" altLang="ja-JP" sz="2800" b="1" dirty="0"/>
                      <a:t>7</a:t>
                    </a:r>
                    <a:r>
                      <a:rPr kumimoji="1" lang="ja-JP" altLang="en-US" sz="2800" b="1"/>
                      <a:t> </a:t>
                    </a:r>
                    <a:r>
                      <a:rPr lang="en-US" altLang="ja-JP" sz="2800" b="1" dirty="0"/>
                      <a:t>-</a:t>
                    </a:r>
                    <a:r>
                      <a:rPr kumimoji="1" lang="ja-JP" altLang="en-US" sz="2800" b="1"/>
                      <a:t> </a:t>
                    </a:r>
                    <a:r>
                      <a:rPr kumimoji="1" lang="en-US" altLang="ja-JP" sz="2800" b="1" dirty="0"/>
                      <a:t>8</a:t>
                    </a:r>
                    <a:r>
                      <a:rPr kumimoji="1" lang="ja-JP" altLang="en-US" sz="2800" b="1"/>
                      <a:t> </a:t>
                    </a:r>
                    <a:r>
                      <a:rPr lang="en-US" altLang="ja-JP" sz="2800" b="1" dirty="0"/>
                      <a:t>-</a:t>
                    </a:r>
                    <a:r>
                      <a:rPr kumimoji="1" lang="ja-JP" altLang="en-US" sz="2800" b="1"/>
                      <a:t> </a:t>
                    </a:r>
                    <a:r>
                      <a:rPr lang="en-US" altLang="ja-JP" sz="2800" b="1" dirty="0"/>
                      <a:t>6</a:t>
                    </a:r>
                    <a:r>
                      <a:rPr kumimoji="1" lang="en-US" altLang="ja-JP" sz="2800" b="1" dirty="0"/>
                      <a:t> - </a:t>
                    </a:r>
                    <a:r>
                      <a:rPr lang="en-US" altLang="ja-JP" sz="2800" b="1" dirty="0"/>
                      <a:t>6</a:t>
                    </a:r>
                    <a:endParaRPr kumimoji="1" lang="ja-JP" altLang="en-US" sz="2800" b="1"/>
                  </a:p>
                </p:txBody>
              </p:sp>
            </p:grpSp>
            <p:grpSp>
              <p:nvGrpSpPr>
                <p:cNvPr id="20" name="グループ化 19">
                  <a:extLst>
                    <a:ext uri="{FF2B5EF4-FFF2-40B4-BE49-F238E27FC236}">
                      <a16:creationId xmlns:a16="http://schemas.microsoft.com/office/drawing/2014/main" id="{2EA0DCA8-9EC7-DCDD-C1E0-A325442148D2}"/>
                    </a:ext>
                  </a:extLst>
                </p:cNvPr>
                <p:cNvGrpSpPr/>
                <p:nvPr/>
              </p:nvGrpSpPr>
              <p:grpSpPr>
                <a:xfrm>
                  <a:off x="4085439" y="1910992"/>
                  <a:ext cx="1953665" cy="386973"/>
                  <a:chOff x="4372613" y="403521"/>
                  <a:chExt cx="1953665" cy="386973"/>
                </a:xfrm>
              </p:grpSpPr>
              <p:sp>
                <p:nvSpPr>
                  <p:cNvPr id="21" name="円/楕円 20">
                    <a:extLst>
                      <a:ext uri="{FF2B5EF4-FFF2-40B4-BE49-F238E27FC236}">
                        <a16:creationId xmlns:a16="http://schemas.microsoft.com/office/drawing/2014/main" id="{82A422AC-0ED6-C2C6-D083-E79CA1ABF19D}"/>
                      </a:ext>
                    </a:extLst>
                  </p:cNvPr>
                  <p:cNvSpPr/>
                  <p:nvPr/>
                </p:nvSpPr>
                <p:spPr>
                  <a:xfrm>
                    <a:off x="5434310" y="40352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22" name="円/楕円 21">
                    <a:extLst>
                      <a:ext uri="{FF2B5EF4-FFF2-40B4-BE49-F238E27FC236}">
                        <a16:creationId xmlns:a16="http://schemas.microsoft.com/office/drawing/2014/main" id="{A701169D-5341-7662-6601-63EB392B4E9D}"/>
                      </a:ext>
                    </a:extLst>
                  </p:cNvPr>
                  <p:cNvSpPr/>
                  <p:nvPr/>
                </p:nvSpPr>
                <p:spPr>
                  <a:xfrm>
                    <a:off x="4372613" y="409494"/>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23" name="円/楕円 22">
                    <a:extLst>
                      <a:ext uri="{FF2B5EF4-FFF2-40B4-BE49-F238E27FC236}">
                        <a16:creationId xmlns:a16="http://schemas.microsoft.com/office/drawing/2014/main" id="{54E8C8DA-7681-DE0B-240E-F6A9E5A2523B}"/>
                      </a:ext>
                    </a:extLst>
                  </p:cNvPr>
                  <p:cNvSpPr/>
                  <p:nvPr/>
                </p:nvSpPr>
                <p:spPr>
                  <a:xfrm>
                    <a:off x="4907509" y="40352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24" name="円/楕円 23">
                    <a:extLst>
                      <a:ext uri="{FF2B5EF4-FFF2-40B4-BE49-F238E27FC236}">
                        <a16:creationId xmlns:a16="http://schemas.microsoft.com/office/drawing/2014/main" id="{666D3102-24D1-E6DC-D7E6-C199FD4DD386}"/>
                      </a:ext>
                    </a:extLst>
                  </p:cNvPr>
                  <p:cNvSpPr/>
                  <p:nvPr/>
                </p:nvSpPr>
                <p:spPr>
                  <a:xfrm>
                    <a:off x="5949149" y="40415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endParaRPr kumimoji="1" lang="en-US" altLang="ja-JP" dirty="0">
                      <a:solidFill>
                        <a:schemeClr val="tx1"/>
                      </a:solidFill>
                    </a:endParaRPr>
                  </a:p>
                </p:txBody>
              </p:sp>
            </p:grpSp>
          </p:grpSp>
          <p:sp>
            <p:nvSpPr>
              <p:cNvPr id="18" name="テキスト ボックス 17">
                <a:extLst>
                  <a:ext uri="{FF2B5EF4-FFF2-40B4-BE49-F238E27FC236}">
                    <a16:creationId xmlns:a16="http://schemas.microsoft.com/office/drawing/2014/main" id="{F94F6A51-CA21-C752-34FC-F2708861B806}"/>
                  </a:ext>
                </a:extLst>
              </p:cNvPr>
              <p:cNvSpPr txBox="1"/>
              <p:nvPr/>
            </p:nvSpPr>
            <p:spPr>
              <a:xfrm>
                <a:off x="530664" y="6830231"/>
                <a:ext cx="5721785" cy="577081"/>
              </a:xfrm>
              <a:prstGeom prst="rect">
                <a:avLst/>
              </a:prstGeom>
              <a:noFill/>
            </p:spPr>
            <p:txBody>
              <a:bodyPr wrap="square" rtlCol="0">
                <a:spAutoFit/>
              </a:bodyPr>
              <a:lstStyle/>
              <a:p>
                <a:r>
                  <a:rPr lang="ja-JP" altLang="en-US" sz="1050">
                    <a:solidFill>
                      <a:srgbClr val="FF0000"/>
                    </a:solidFill>
                  </a:rPr>
                  <a:t>本質的に金運に恵まれドライな気質を持つ。対人的には野心が強くチャンスをつかむ力を持つ。潜在意識には仕事熱心でルールを重んじる面があり、この傾向は強い。ご先祖様とのご縁が深く墓守役となる。</a:t>
                </a:r>
              </a:p>
            </p:txBody>
          </p:sp>
        </p:grpSp>
      </p:grpSp>
      <p:grpSp>
        <p:nvGrpSpPr>
          <p:cNvPr id="40" name="グループ化 39">
            <a:extLst>
              <a:ext uri="{FF2B5EF4-FFF2-40B4-BE49-F238E27FC236}">
                <a16:creationId xmlns:a16="http://schemas.microsoft.com/office/drawing/2014/main" id="{AE250159-4BF8-4BE4-DBC7-7991A3077145}"/>
              </a:ext>
            </a:extLst>
          </p:cNvPr>
          <p:cNvGrpSpPr/>
          <p:nvPr/>
        </p:nvGrpSpPr>
        <p:grpSpPr>
          <a:xfrm>
            <a:off x="425136" y="6930303"/>
            <a:ext cx="6263325" cy="1987475"/>
            <a:chOff x="425136" y="6930303"/>
            <a:chExt cx="6263325" cy="1987475"/>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7" name="グループ化 26">
              <a:extLst>
                <a:ext uri="{FF2B5EF4-FFF2-40B4-BE49-F238E27FC236}">
                  <a16:creationId xmlns:a16="http://schemas.microsoft.com/office/drawing/2014/main" id="{6EA9D3F0-B971-615F-BD6B-23C62DFCF32C}"/>
                </a:ext>
              </a:extLst>
            </p:cNvPr>
            <p:cNvGrpSpPr/>
            <p:nvPr/>
          </p:nvGrpSpPr>
          <p:grpSpPr>
            <a:xfrm>
              <a:off x="425136" y="7218246"/>
              <a:ext cx="5721785" cy="1699532"/>
              <a:chOff x="548226" y="7592145"/>
              <a:chExt cx="5721785" cy="1699532"/>
            </a:xfrm>
          </p:grpSpPr>
          <p:grpSp>
            <p:nvGrpSpPr>
              <p:cNvPr id="28" name="グループ化 27">
                <a:extLst>
                  <a:ext uri="{FF2B5EF4-FFF2-40B4-BE49-F238E27FC236}">
                    <a16:creationId xmlns:a16="http://schemas.microsoft.com/office/drawing/2014/main" id="{01F4A4CF-05A7-CAA3-78B3-233C8C547AF0}"/>
                  </a:ext>
                </a:extLst>
              </p:cNvPr>
              <p:cNvGrpSpPr/>
              <p:nvPr/>
            </p:nvGrpSpPr>
            <p:grpSpPr>
              <a:xfrm>
                <a:off x="572714" y="7592145"/>
                <a:ext cx="5631446" cy="1256633"/>
                <a:chOff x="654077" y="1341246"/>
                <a:chExt cx="5631446" cy="1256633"/>
              </a:xfrm>
            </p:grpSpPr>
            <p:grpSp>
              <p:nvGrpSpPr>
                <p:cNvPr id="30" name="グループ化 29">
                  <a:extLst>
                    <a:ext uri="{FF2B5EF4-FFF2-40B4-BE49-F238E27FC236}">
                      <a16:creationId xmlns:a16="http://schemas.microsoft.com/office/drawing/2014/main" id="{D3FF48F3-A03F-DCCA-2C1D-539D59DA5C8F}"/>
                    </a:ext>
                  </a:extLst>
                </p:cNvPr>
                <p:cNvGrpSpPr/>
                <p:nvPr/>
              </p:nvGrpSpPr>
              <p:grpSpPr>
                <a:xfrm>
                  <a:off x="654077" y="1341246"/>
                  <a:ext cx="5631446" cy="1256633"/>
                  <a:chOff x="431654" y="1366235"/>
                  <a:chExt cx="5917654" cy="1256633"/>
                </a:xfrm>
              </p:grpSpPr>
              <p:sp>
                <p:nvSpPr>
                  <p:cNvPr id="36" name="テキスト ボックス 35">
                    <a:extLst>
                      <a:ext uri="{FF2B5EF4-FFF2-40B4-BE49-F238E27FC236}">
                        <a16:creationId xmlns:a16="http://schemas.microsoft.com/office/drawing/2014/main" id="{B4555DA8-1E1A-ED23-C3DA-C21F8A5D31F7}"/>
                      </a:ext>
                    </a:extLst>
                  </p:cNvPr>
                  <p:cNvSpPr txBox="1"/>
                  <p:nvPr/>
                </p:nvSpPr>
                <p:spPr>
                  <a:xfrm>
                    <a:off x="431654" y="1422539"/>
                    <a:ext cx="3228856"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8 </a:t>
                    </a:r>
                    <a:r>
                      <a:rPr lang="ja-JP" altLang="en-US" sz="1200"/>
                      <a:t>　△  </a:t>
                    </a:r>
                    <a:r>
                      <a:rPr lang="en-US" altLang="ja-JP" sz="1200" dirty="0"/>
                      <a:t>6</a:t>
                    </a:r>
                    <a:r>
                      <a:rPr lang="ja-JP" altLang="en-US" sz="1200"/>
                      <a:t>・</a:t>
                    </a:r>
                    <a:r>
                      <a:rPr lang="en-US" altLang="ja-JP" sz="1200" dirty="0"/>
                      <a:t>1</a:t>
                    </a:r>
                    <a:r>
                      <a:rPr lang="ja-JP" altLang="en-US" sz="1200"/>
                      <a:t>　</a:t>
                    </a:r>
                    <a:endParaRPr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月命星：九紫火星（頭脳・カリスマ）</a:t>
                    </a:r>
                    <a:endParaRPr lang="en-US" altLang="ja-JP" sz="1200" dirty="0"/>
                  </a:p>
                  <a:p>
                    <a:r>
                      <a:rPr lang="ja-JP" altLang="en-US" sz="1200"/>
                      <a:t>潜在意識：五黄土星（支配・リーダー）</a:t>
                    </a:r>
                    <a:endParaRPr kumimoji="1" lang="en-US" altLang="ja-JP" sz="1200" dirty="0"/>
                  </a:p>
                  <a:p>
                    <a:r>
                      <a:rPr lang="ja-JP" altLang="en-US" sz="1200"/>
                      <a:t>流れ：七赤金星（快楽・合理） </a:t>
                    </a:r>
                    <a:endParaRPr lang="en-US" altLang="ja-JP" sz="1200" dirty="0"/>
                  </a:p>
                </p:txBody>
              </p:sp>
              <p:sp>
                <p:nvSpPr>
                  <p:cNvPr id="37" name="テキスト ボックス 36">
                    <a:extLst>
                      <a:ext uri="{FF2B5EF4-FFF2-40B4-BE49-F238E27FC236}">
                        <a16:creationId xmlns:a16="http://schemas.microsoft.com/office/drawing/2014/main" id="{EFF83CD8-EC05-5B11-3B37-441D11D799BD}"/>
                      </a:ext>
                    </a:extLst>
                  </p:cNvPr>
                  <p:cNvSpPr txBox="1"/>
                  <p:nvPr/>
                </p:nvSpPr>
                <p:spPr>
                  <a:xfrm>
                    <a:off x="3928215" y="1366235"/>
                    <a:ext cx="2421093" cy="523220"/>
                  </a:xfrm>
                  <a:prstGeom prst="rect">
                    <a:avLst/>
                  </a:prstGeom>
                  <a:noFill/>
                </p:spPr>
                <p:txBody>
                  <a:bodyPr wrap="square" rtlCol="0">
                    <a:spAutoFit/>
                  </a:bodyPr>
                  <a:lstStyle/>
                  <a:p>
                    <a:r>
                      <a:rPr kumimoji="1" lang="en-US" altLang="ja-JP" sz="2800" b="1" dirty="0"/>
                      <a:t>7</a:t>
                    </a:r>
                    <a:r>
                      <a:rPr kumimoji="1" lang="ja-JP" altLang="en-US" sz="2800" b="1"/>
                      <a:t> </a:t>
                    </a:r>
                    <a:r>
                      <a:rPr lang="en-US" altLang="ja-JP" sz="2800" b="1" dirty="0"/>
                      <a:t>-</a:t>
                    </a:r>
                    <a:r>
                      <a:rPr kumimoji="1" lang="ja-JP" altLang="en-US" sz="2800" b="1"/>
                      <a:t> </a:t>
                    </a:r>
                    <a:r>
                      <a:rPr lang="en-US" altLang="ja-JP" sz="2800" b="1" dirty="0"/>
                      <a:t>9</a:t>
                    </a:r>
                    <a:r>
                      <a:rPr kumimoji="1" lang="ja-JP" altLang="en-US" sz="2800" b="1"/>
                      <a:t> </a:t>
                    </a:r>
                    <a:r>
                      <a:rPr lang="en-US" altLang="ja-JP" sz="2800" b="1" dirty="0"/>
                      <a:t>-</a:t>
                    </a:r>
                    <a:r>
                      <a:rPr kumimoji="1" lang="ja-JP" altLang="en-US" sz="2800" b="1"/>
                      <a:t> </a:t>
                    </a:r>
                    <a:r>
                      <a:rPr kumimoji="1" lang="en-US" altLang="ja-JP" sz="2800" b="1" dirty="0"/>
                      <a:t>5 - 7</a:t>
                    </a:r>
                    <a:endParaRPr kumimoji="1" lang="ja-JP" altLang="en-US" sz="2800" b="1"/>
                  </a:p>
                </p:txBody>
              </p:sp>
            </p:grpSp>
            <p:grpSp>
              <p:nvGrpSpPr>
                <p:cNvPr id="31" name="グループ化 30">
                  <a:extLst>
                    <a:ext uri="{FF2B5EF4-FFF2-40B4-BE49-F238E27FC236}">
                      <a16:creationId xmlns:a16="http://schemas.microsoft.com/office/drawing/2014/main" id="{CAB4611E-9045-F846-B9D9-441DF012CC71}"/>
                    </a:ext>
                  </a:extLst>
                </p:cNvPr>
                <p:cNvGrpSpPr/>
                <p:nvPr/>
              </p:nvGrpSpPr>
              <p:grpSpPr>
                <a:xfrm>
                  <a:off x="4002500" y="1878332"/>
                  <a:ext cx="1953665" cy="386973"/>
                  <a:chOff x="4341397" y="398817"/>
                  <a:chExt cx="1953665" cy="386973"/>
                </a:xfrm>
              </p:grpSpPr>
              <p:sp>
                <p:nvSpPr>
                  <p:cNvPr id="32" name="円/楕円 31">
                    <a:extLst>
                      <a:ext uri="{FF2B5EF4-FFF2-40B4-BE49-F238E27FC236}">
                        <a16:creationId xmlns:a16="http://schemas.microsoft.com/office/drawing/2014/main" id="{3094D35E-70B9-B805-BD8C-A249D343E33C}"/>
                      </a:ext>
                    </a:extLst>
                  </p:cNvPr>
                  <p:cNvSpPr/>
                  <p:nvPr/>
                </p:nvSpPr>
                <p:spPr>
                  <a:xfrm>
                    <a:off x="5403094" y="398817"/>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33" name="円/楕円 32">
                    <a:extLst>
                      <a:ext uri="{FF2B5EF4-FFF2-40B4-BE49-F238E27FC236}">
                        <a16:creationId xmlns:a16="http://schemas.microsoft.com/office/drawing/2014/main" id="{F8D2E620-403F-3D47-F929-EC9BC317F5C5}"/>
                      </a:ext>
                    </a:extLst>
                  </p:cNvPr>
                  <p:cNvSpPr/>
                  <p:nvPr/>
                </p:nvSpPr>
                <p:spPr>
                  <a:xfrm>
                    <a:off x="4341397" y="404790"/>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34" name="円/楕円 33">
                    <a:extLst>
                      <a:ext uri="{FF2B5EF4-FFF2-40B4-BE49-F238E27FC236}">
                        <a16:creationId xmlns:a16="http://schemas.microsoft.com/office/drawing/2014/main" id="{CD74894B-D85D-3C37-2DC1-A055B597C08C}"/>
                      </a:ext>
                    </a:extLst>
                  </p:cNvPr>
                  <p:cNvSpPr/>
                  <p:nvPr/>
                </p:nvSpPr>
                <p:spPr>
                  <a:xfrm>
                    <a:off x="4876293" y="398817"/>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35" name="円/楕円 34">
                    <a:extLst>
                      <a:ext uri="{FF2B5EF4-FFF2-40B4-BE49-F238E27FC236}">
                        <a16:creationId xmlns:a16="http://schemas.microsoft.com/office/drawing/2014/main" id="{3B2AA38E-1D2C-2A8C-C1ED-8CB1239E514D}"/>
                      </a:ext>
                    </a:extLst>
                  </p:cNvPr>
                  <p:cNvSpPr/>
                  <p:nvPr/>
                </p:nvSpPr>
                <p:spPr>
                  <a:xfrm>
                    <a:off x="5917933" y="399452"/>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endParaRPr kumimoji="1" lang="en-US" altLang="ja-JP" dirty="0">
                      <a:solidFill>
                        <a:schemeClr val="tx1"/>
                      </a:solidFill>
                    </a:endParaRPr>
                  </a:p>
                </p:txBody>
              </p:sp>
            </p:grpSp>
          </p:grpSp>
          <p:sp>
            <p:nvSpPr>
              <p:cNvPr id="29" name="テキスト ボックス 28">
                <a:extLst>
                  <a:ext uri="{FF2B5EF4-FFF2-40B4-BE49-F238E27FC236}">
                    <a16:creationId xmlns:a16="http://schemas.microsoft.com/office/drawing/2014/main" id="{B56B61E6-87CA-C424-700A-78C3628E8419}"/>
                  </a:ext>
                </a:extLst>
              </p:cNvPr>
              <p:cNvSpPr txBox="1"/>
              <p:nvPr/>
            </p:nvSpPr>
            <p:spPr>
              <a:xfrm>
                <a:off x="548226" y="8876179"/>
                <a:ext cx="5721785" cy="415498"/>
              </a:xfrm>
              <a:prstGeom prst="rect">
                <a:avLst/>
              </a:prstGeom>
              <a:noFill/>
            </p:spPr>
            <p:txBody>
              <a:bodyPr wrap="square" rtlCol="0">
                <a:spAutoFit/>
              </a:bodyPr>
              <a:lstStyle/>
              <a:p>
                <a:r>
                  <a:rPr lang="ja-JP" altLang="en-US" sz="1050">
                    <a:solidFill>
                      <a:srgbClr val="FF0000"/>
                    </a:solidFill>
                  </a:rPr>
                  <a:t>本質的に金運に恵まれドライな気質を持ち、この傾向は強い。対人的には頭脳明晰で強い信念を持つ。潜在意識にはリーダーシップが強く自分流な面がある。</a:t>
                </a:r>
                <a:endParaRPr lang="en-US" altLang="ja-JP" sz="1050" dirty="0">
                  <a:solidFill>
                    <a:srgbClr val="FF0000"/>
                  </a:solidFill>
                </a:endParaRPr>
              </a:p>
            </p:txBody>
          </p:sp>
        </p:grpSp>
      </p:grpSp>
    </p:spTree>
    <p:extLst>
      <p:ext uri="{BB962C8B-B14F-4D97-AF65-F5344CB8AC3E}">
        <p14:creationId xmlns:p14="http://schemas.microsoft.com/office/powerpoint/2010/main" val="1091395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グループ化 37">
            <a:extLst>
              <a:ext uri="{FF2B5EF4-FFF2-40B4-BE49-F238E27FC236}">
                <a16:creationId xmlns:a16="http://schemas.microsoft.com/office/drawing/2014/main" id="{11EAEB2A-BACE-270D-92C0-13FE945E70BB}"/>
              </a:ext>
            </a:extLst>
          </p:cNvPr>
          <p:cNvGrpSpPr/>
          <p:nvPr/>
        </p:nvGrpSpPr>
        <p:grpSpPr>
          <a:xfrm>
            <a:off x="567465" y="687067"/>
            <a:ext cx="6120996" cy="1886322"/>
            <a:chOff x="567465" y="687067"/>
            <a:chExt cx="6120996" cy="1886322"/>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784280FB-ED47-F69F-3F8F-3E1430590546}"/>
                </a:ext>
              </a:extLst>
            </p:cNvPr>
            <p:cNvGrpSpPr/>
            <p:nvPr/>
          </p:nvGrpSpPr>
          <p:grpSpPr>
            <a:xfrm>
              <a:off x="567465" y="953986"/>
              <a:ext cx="5746657" cy="1619403"/>
              <a:chOff x="657551" y="3614828"/>
              <a:chExt cx="5746657" cy="1619403"/>
            </a:xfrm>
          </p:grpSpPr>
          <p:grpSp>
            <p:nvGrpSpPr>
              <p:cNvPr id="3" name="グループ化 2">
                <a:extLst>
                  <a:ext uri="{FF2B5EF4-FFF2-40B4-BE49-F238E27FC236}">
                    <a16:creationId xmlns:a16="http://schemas.microsoft.com/office/drawing/2014/main" id="{76196986-2665-B304-93D6-E19DB195EE26}"/>
                  </a:ext>
                </a:extLst>
              </p:cNvPr>
              <p:cNvGrpSpPr/>
              <p:nvPr/>
            </p:nvGrpSpPr>
            <p:grpSpPr>
              <a:xfrm>
                <a:off x="689953" y="3614828"/>
                <a:ext cx="5714255" cy="1200329"/>
                <a:chOff x="654077" y="1397550"/>
                <a:chExt cx="5714255" cy="1200329"/>
              </a:xfrm>
            </p:grpSpPr>
            <p:grpSp>
              <p:nvGrpSpPr>
                <p:cNvPr id="8" name="グループ化 7">
                  <a:extLst>
                    <a:ext uri="{FF2B5EF4-FFF2-40B4-BE49-F238E27FC236}">
                      <a16:creationId xmlns:a16="http://schemas.microsoft.com/office/drawing/2014/main" id="{9232409C-0D2F-5399-DB9B-7CFFA9C95C3C}"/>
                    </a:ext>
                  </a:extLst>
                </p:cNvPr>
                <p:cNvGrpSpPr/>
                <p:nvPr/>
              </p:nvGrpSpPr>
              <p:grpSpPr>
                <a:xfrm>
                  <a:off x="654077" y="1397550"/>
                  <a:ext cx="5714255" cy="1200329"/>
                  <a:chOff x="431654" y="1422539"/>
                  <a:chExt cx="6004672" cy="1200329"/>
                </a:xfrm>
              </p:grpSpPr>
              <p:sp>
                <p:nvSpPr>
                  <p:cNvPr id="14" name="テキスト ボックス 13">
                    <a:extLst>
                      <a:ext uri="{FF2B5EF4-FFF2-40B4-BE49-F238E27FC236}">
                        <a16:creationId xmlns:a16="http://schemas.microsoft.com/office/drawing/2014/main" id="{96AD72A2-D0B3-B844-4903-417FD234C968}"/>
                      </a:ext>
                    </a:extLst>
                  </p:cNvPr>
                  <p:cNvSpPr txBox="1"/>
                  <p:nvPr/>
                </p:nvSpPr>
                <p:spPr>
                  <a:xfrm>
                    <a:off x="431654" y="1422539"/>
                    <a:ext cx="3006882" cy="1200329"/>
                  </a:xfrm>
                  <a:prstGeom prst="rect">
                    <a:avLst/>
                  </a:prstGeom>
                  <a:noFill/>
                </p:spPr>
                <p:txBody>
                  <a:bodyPr wrap="square" rtlCol="0">
                    <a:spAutoFit/>
                  </a:bodyPr>
                  <a:lstStyle/>
                  <a:p>
                    <a:r>
                      <a:rPr lang="ja-JP" altLang="en-US" sz="1200"/>
                      <a:t>◯　</a:t>
                    </a:r>
                    <a:r>
                      <a:rPr lang="en-US" altLang="ja-JP" sz="1200" dirty="0"/>
                      <a:t> 6 </a:t>
                    </a:r>
                    <a:r>
                      <a:rPr lang="ja-JP" altLang="en-US" sz="1200" dirty="0"/>
                      <a:t>・  </a:t>
                    </a:r>
                    <a:r>
                      <a:rPr lang="en-US" altLang="ja-JP" sz="1200" dirty="0"/>
                      <a:t>7</a:t>
                    </a:r>
                    <a:r>
                      <a:rPr lang="ja-JP" altLang="en-US" sz="1200" dirty="0"/>
                      <a:t>   △</a:t>
                    </a:r>
                    <a:r>
                      <a:rPr lang="en-US" altLang="ja-JP" sz="1200" dirty="0"/>
                      <a:t>  9</a:t>
                    </a:r>
                    <a:r>
                      <a:rPr lang="ja-JP" altLang="en-US" sz="1200" dirty="0"/>
                      <a:t>・</a:t>
                    </a:r>
                    <a:r>
                      <a:rPr lang="en-US" altLang="ja-JP" sz="1200" dirty="0"/>
                      <a:t>2</a:t>
                    </a:r>
                    <a:r>
                      <a:rPr lang="ja-JP" altLang="en-US" sz="1200" dirty="0"/>
                      <a:t>　</a:t>
                    </a:r>
                    <a:endParaRPr kumimoji="1" lang="en-US" altLang="ja-JP" sz="1200" dirty="0"/>
                  </a:p>
                  <a:p>
                    <a:endParaRPr lang="en-US" altLang="ja-JP" sz="1200" dirty="0"/>
                  </a:p>
                  <a:p>
                    <a:r>
                      <a:rPr lang="ja-JP" altLang="en-US" sz="1200" dirty="0"/>
                      <a:t>本命星：八白土星（チャンス・変化）</a:t>
                    </a:r>
                    <a:endParaRPr kumimoji="1" lang="en-US" altLang="ja-JP" sz="1200" dirty="0"/>
                  </a:p>
                  <a:p>
                    <a:r>
                      <a:rPr lang="ja-JP" altLang="en-US" sz="1200" dirty="0"/>
                      <a:t>月命星：一白水星（人情・アイデア）</a:t>
                    </a:r>
                    <a:endParaRPr lang="en-US" altLang="ja-JP" sz="1200" dirty="0"/>
                  </a:p>
                  <a:p>
                    <a:r>
                      <a:rPr lang="ja-JP" altLang="en-US" sz="1200" dirty="0"/>
                      <a:t>潜在意識：六白金星（仕事・ルール）</a:t>
                    </a:r>
                    <a:endParaRPr kumimoji="1" lang="en-US" altLang="ja-JP" sz="1200" dirty="0"/>
                  </a:p>
                  <a:p>
                    <a:r>
                      <a:rPr lang="ja-JP" altLang="en-US" sz="1200" dirty="0"/>
                      <a:t>流れ：七赤金星（快楽・合理） </a:t>
                    </a:r>
                    <a:endParaRPr lang="en-US" altLang="ja-JP" sz="1200" dirty="0"/>
                  </a:p>
                </p:txBody>
              </p:sp>
              <p:sp>
                <p:nvSpPr>
                  <p:cNvPr id="15" name="テキスト ボックス 14">
                    <a:extLst>
                      <a:ext uri="{FF2B5EF4-FFF2-40B4-BE49-F238E27FC236}">
                        <a16:creationId xmlns:a16="http://schemas.microsoft.com/office/drawing/2014/main" id="{ED066D56-AB35-2BCE-4029-9E01CB71C36F}"/>
                      </a:ext>
                    </a:extLst>
                  </p:cNvPr>
                  <p:cNvSpPr txBox="1"/>
                  <p:nvPr/>
                </p:nvSpPr>
                <p:spPr>
                  <a:xfrm>
                    <a:off x="4015233" y="1426254"/>
                    <a:ext cx="2421093" cy="523220"/>
                  </a:xfrm>
                  <a:prstGeom prst="rect">
                    <a:avLst/>
                  </a:prstGeom>
                  <a:noFill/>
                </p:spPr>
                <p:txBody>
                  <a:bodyPr wrap="square" rtlCol="0">
                    <a:spAutoFit/>
                  </a:bodyPr>
                  <a:lstStyle/>
                  <a:p>
                    <a:r>
                      <a:rPr lang="en-US" altLang="ja-JP" sz="2800" b="1" dirty="0"/>
                      <a:t>8</a:t>
                    </a:r>
                    <a:r>
                      <a:rPr kumimoji="1" lang="ja-JP" altLang="en-US" sz="2800" b="1"/>
                      <a:t> </a:t>
                    </a:r>
                    <a:r>
                      <a:rPr lang="en-US" altLang="ja-JP" sz="2800" b="1" dirty="0"/>
                      <a:t>-</a:t>
                    </a:r>
                    <a:r>
                      <a:rPr kumimoji="1" lang="ja-JP" altLang="en-US" sz="2800" b="1"/>
                      <a:t> </a:t>
                    </a:r>
                    <a:r>
                      <a:rPr lang="en-US" altLang="ja-JP" sz="2800" b="1" dirty="0"/>
                      <a:t>1</a:t>
                    </a:r>
                    <a:r>
                      <a:rPr kumimoji="1" lang="ja-JP" altLang="en-US" sz="2800" b="1"/>
                      <a:t> </a:t>
                    </a:r>
                    <a:r>
                      <a:rPr lang="en-US" altLang="ja-JP" sz="2800" b="1" dirty="0"/>
                      <a:t>-</a:t>
                    </a:r>
                    <a:r>
                      <a:rPr kumimoji="1" lang="ja-JP" altLang="en-US" sz="2800" b="1"/>
                      <a:t> </a:t>
                    </a:r>
                    <a:r>
                      <a:rPr lang="en-US" altLang="ja-JP" sz="2800" b="1" dirty="0"/>
                      <a:t>6</a:t>
                    </a:r>
                    <a:r>
                      <a:rPr kumimoji="1" lang="en-US" altLang="ja-JP" sz="2800" b="1" dirty="0"/>
                      <a:t> - 7</a:t>
                    </a:r>
                    <a:endParaRPr kumimoji="1" lang="ja-JP" altLang="en-US" sz="2800" b="1"/>
                  </a:p>
                </p:txBody>
              </p:sp>
            </p:grpSp>
            <p:grpSp>
              <p:nvGrpSpPr>
                <p:cNvPr id="9" name="グループ化 8">
                  <a:extLst>
                    <a:ext uri="{FF2B5EF4-FFF2-40B4-BE49-F238E27FC236}">
                      <a16:creationId xmlns:a16="http://schemas.microsoft.com/office/drawing/2014/main" id="{C90FCE0C-3536-4B8E-D5EB-162FB59C23B3}"/>
                    </a:ext>
                  </a:extLst>
                </p:cNvPr>
                <p:cNvGrpSpPr/>
                <p:nvPr/>
              </p:nvGrpSpPr>
              <p:grpSpPr>
                <a:xfrm>
                  <a:off x="4097728" y="1871323"/>
                  <a:ext cx="1953665" cy="386973"/>
                  <a:chOff x="4384902" y="352175"/>
                  <a:chExt cx="1953665" cy="386973"/>
                </a:xfrm>
              </p:grpSpPr>
              <p:sp>
                <p:nvSpPr>
                  <p:cNvPr id="10" name="円/楕円 9">
                    <a:extLst>
                      <a:ext uri="{FF2B5EF4-FFF2-40B4-BE49-F238E27FC236}">
                        <a16:creationId xmlns:a16="http://schemas.microsoft.com/office/drawing/2014/main" id="{4816F857-298F-C9B1-725A-1DE389833D8F}"/>
                      </a:ext>
                    </a:extLst>
                  </p:cNvPr>
                  <p:cNvSpPr/>
                  <p:nvPr/>
                </p:nvSpPr>
                <p:spPr>
                  <a:xfrm>
                    <a:off x="5446599" y="352175"/>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11" name="円/楕円 10">
                    <a:extLst>
                      <a:ext uri="{FF2B5EF4-FFF2-40B4-BE49-F238E27FC236}">
                        <a16:creationId xmlns:a16="http://schemas.microsoft.com/office/drawing/2014/main" id="{E3EDBCFF-B08D-2D69-2DE5-2C861628CE13}"/>
                      </a:ext>
                    </a:extLst>
                  </p:cNvPr>
                  <p:cNvSpPr/>
                  <p:nvPr/>
                </p:nvSpPr>
                <p:spPr>
                  <a:xfrm>
                    <a:off x="4384902" y="358148"/>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12" name="円/楕円 11">
                    <a:extLst>
                      <a:ext uri="{FF2B5EF4-FFF2-40B4-BE49-F238E27FC236}">
                        <a16:creationId xmlns:a16="http://schemas.microsoft.com/office/drawing/2014/main" id="{E95C23AE-8212-7627-4DFB-6100F8E9A78A}"/>
                      </a:ext>
                    </a:extLst>
                  </p:cNvPr>
                  <p:cNvSpPr/>
                  <p:nvPr/>
                </p:nvSpPr>
                <p:spPr>
                  <a:xfrm>
                    <a:off x="4919798" y="352175"/>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13" name="円/楕円 12">
                    <a:extLst>
                      <a:ext uri="{FF2B5EF4-FFF2-40B4-BE49-F238E27FC236}">
                        <a16:creationId xmlns:a16="http://schemas.microsoft.com/office/drawing/2014/main" id="{52FCB5ED-95CE-9ECC-6B9C-29C843868DEE}"/>
                      </a:ext>
                    </a:extLst>
                  </p:cNvPr>
                  <p:cNvSpPr/>
                  <p:nvPr/>
                </p:nvSpPr>
                <p:spPr>
                  <a:xfrm>
                    <a:off x="5961438" y="352810"/>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7" name="テキスト ボックス 6">
                <a:extLst>
                  <a:ext uri="{FF2B5EF4-FFF2-40B4-BE49-F238E27FC236}">
                    <a16:creationId xmlns:a16="http://schemas.microsoft.com/office/drawing/2014/main" id="{B060DB40-15C7-CF7C-24CC-C3DBEF613E30}"/>
                  </a:ext>
                </a:extLst>
              </p:cNvPr>
              <p:cNvSpPr txBox="1"/>
              <p:nvPr/>
            </p:nvSpPr>
            <p:spPr>
              <a:xfrm>
                <a:off x="657551" y="4818733"/>
                <a:ext cx="5721785" cy="415498"/>
              </a:xfrm>
              <a:prstGeom prst="rect">
                <a:avLst/>
              </a:prstGeom>
              <a:noFill/>
            </p:spPr>
            <p:txBody>
              <a:bodyPr wrap="square" rtlCol="0">
                <a:spAutoFit/>
              </a:bodyPr>
              <a:lstStyle/>
              <a:p>
                <a:r>
                  <a:rPr lang="ja-JP" altLang="en-US" sz="1050">
                    <a:solidFill>
                      <a:srgbClr val="FF0000"/>
                    </a:solidFill>
                  </a:rPr>
                  <a:t>本質的に野心が強くチャンスに強い。対人的には人情に厚く、人に優しい 。潜在意識にはルールを重んじ仕事熱心な面がある。金運に恵まれドライな気質を持つ。</a:t>
                </a:r>
              </a:p>
            </p:txBody>
          </p:sp>
        </p:grpSp>
      </p:grpSp>
      <p:grpSp>
        <p:nvGrpSpPr>
          <p:cNvPr id="39" name="グループ化 38">
            <a:extLst>
              <a:ext uri="{FF2B5EF4-FFF2-40B4-BE49-F238E27FC236}">
                <a16:creationId xmlns:a16="http://schemas.microsoft.com/office/drawing/2014/main" id="{50B55BB5-42AD-41AF-1E3A-0944E1E1B292}"/>
              </a:ext>
            </a:extLst>
          </p:cNvPr>
          <p:cNvGrpSpPr/>
          <p:nvPr/>
        </p:nvGrpSpPr>
        <p:grpSpPr>
          <a:xfrm>
            <a:off x="581071" y="3808685"/>
            <a:ext cx="6107390" cy="1948596"/>
            <a:chOff x="581071" y="3808685"/>
            <a:chExt cx="6107390" cy="1948596"/>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6" name="グループ化 15">
              <a:extLst>
                <a:ext uri="{FF2B5EF4-FFF2-40B4-BE49-F238E27FC236}">
                  <a16:creationId xmlns:a16="http://schemas.microsoft.com/office/drawing/2014/main" id="{B1ED8BF2-72D3-1165-736C-6CF90BFF9734}"/>
                </a:ext>
              </a:extLst>
            </p:cNvPr>
            <p:cNvGrpSpPr/>
            <p:nvPr/>
          </p:nvGrpSpPr>
          <p:grpSpPr>
            <a:xfrm>
              <a:off x="581071" y="4096151"/>
              <a:ext cx="5733051" cy="1661130"/>
              <a:chOff x="675307" y="5725715"/>
              <a:chExt cx="5733051" cy="1661130"/>
            </a:xfrm>
          </p:grpSpPr>
          <p:grpSp>
            <p:nvGrpSpPr>
              <p:cNvPr id="17" name="グループ化 16">
                <a:extLst>
                  <a:ext uri="{FF2B5EF4-FFF2-40B4-BE49-F238E27FC236}">
                    <a16:creationId xmlns:a16="http://schemas.microsoft.com/office/drawing/2014/main" id="{E448A2FE-4B04-A1EF-F6F5-A2A2D0E1C3BE}"/>
                  </a:ext>
                </a:extLst>
              </p:cNvPr>
              <p:cNvGrpSpPr/>
              <p:nvPr/>
            </p:nvGrpSpPr>
            <p:grpSpPr>
              <a:xfrm>
                <a:off x="694103" y="5725715"/>
                <a:ext cx="5714255" cy="1200329"/>
                <a:chOff x="654076" y="1397550"/>
                <a:chExt cx="5714255" cy="1200329"/>
              </a:xfrm>
            </p:grpSpPr>
            <p:grpSp>
              <p:nvGrpSpPr>
                <p:cNvPr id="19" name="グループ化 18">
                  <a:extLst>
                    <a:ext uri="{FF2B5EF4-FFF2-40B4-BE49-F238E27FC236}">
                      <a16:creationId xmlns:a16="http://schemas.microsoft.com/office/drawing/2014/main" id="{B1DE7436-BD01-8528-A197-14F27E87FE31}"/>
                    </a:ext>
                  </a:extLst>
                </p:cNvPr>
                <p:cNvGrpSpPr/>
                <p:nvPr/>
              </p:nvGrpSpPr>
              <p:grpSpPr>
                <a:xfrm>
                  <a:off x="654076" y="1397550"/>
                  <a:ext cx="5714255" cy="1200329"/>
                  <a:chOff x="431653" y="1422539"/>
                  <a:chExt cx="6004672" cy="1200329"/>
                </a:xfrm>
              </p:grpSpPr>
              <p:sp>
                <p:nvSpPr>
                  <p:cNvPr id="25" name="テキスト ボックス 24">
                    <a:extLst>
                      <a:ext uri="{FF2B5EF4-FFF2-40B4-BE49-F238E27FC236}">
                        <a16:creationId xmlns:a16="http://schemas.microsoft.com/office/drawing/2014/main" id="{106A2D3C-DE26-D24E-2515-6647B15AA6A1}"/>
                      </a:ext>
                    </a:extLst>
                  </p:cNvPr>
                  <p:cNvSpPr txBox="1"/>
                  <p:nvPr/>
                </p:nvSpPr>
                <p:spPr>
                  <a:xfrm>
                    <a:off x="431653" y="1422539"/>
                    <a:ext cx="3218700" cy="1200329"/>
                  </a:xfrm>
                  <a:prstGeom prst="rect">
                    <a:avLst/>
                  </a:prstGeom>
                  <a:noFill/>
                </p:spPr>
                <p:txBody>
                  <a:bodyPr wrap="square" rtlCol="0">
                    <a:spAutoFit/>
                  </a:bodyPr>
                  <a:lstStyle/>
                  <a:p>
                    <a:r>
                      <a:rPr lang="ja-JP" altLang="en-US" sz="1200"/>
                      <a:t>◯　</a:t>
                    </a:r>
                    <a:r>
                      <a:rPr lang="en-US" altLang="ja-JP" sz="1200" dirty="0"/>
                      <a:t>6 </a:t>
                    </a:r>
                    <a:r>
                      <a:rPr lang="ja-JP" altLang="en-US" sz="1200"/>
                      <a:t>・ </a:t>
                    </a:r>
                    <a:r>
                      <a:rPr lang="en-US" altLang="ja-JP" sz="1200" dirty="0"/>
                      <a:t>7</a:t>
                    </a:r>
                    <a:r>
                      <a:rPr lang="ja-JP" altLang="en-US" sz="1200"/>
                      <a:t>・</a:t>
                    </a:r>
                    <a:r>
                      <a:rPr lang="en-US" altLang="ja-JP" sz="1200" dirty="0"/>
                      <a:t>9</a:t>
                    </a:r>
                    <a:r>
                      <a:rPr lang="ja-JP" altLang="en-US" sz="1200"/>
                      <a:t>　</a:t>
                    </a:r>
                    <a:endParaRPr lang="en-US" altLang="ja-JP" sz="1200" dirty="0"/>
                  </a:p>
                  <a:p>
                    <a:r>
                      <a:rPr kumimoji="1" lang="ja-JP" altLang="en-US" sz="1200"/>
                      <a:t>　</a:t>
                    </a:r>
                    <a:endParaRPr lang="en-US" altLang="ja-JP" sz="1200" dirty="0"/>
                  </a:p>
                  <a:p>
                    <a:r>
                      <a:rPr lang="ja-JP" altLang="en-US" sz="1200"/>
                      <a:t>本命星：八白土星（チャンス・変化）</a:t>
                    </a:r>
                    <a:endParaRPr kumimoji="1" lang="en-US" altLang="ja-JP" sz="1200" dirty="0"/>
                  </a:p>
                  <a:p>
                    <a:r>
                      <a:rPr lang="ja-JP" altLang="en-US" sz="1200"/>
                      <a:t>月命星：二黒土星（家庭・地道）</a:t>
                    </a:r>
                    <a:endParaRPr lang="en-US" altLang="ja-JP" sz="1200" dirty="0"/>
                  </a:p>
                  <a:p>
                    <a:r>
                      <a:rPr lang="ja-JP" altLang="en-US" sz="1200"/>
                      <a:t>潜在意識：五黄土星（支配・リーダー）</a:t>
                    </a:r>
                    <a:endParaRPr kumimoji="1" lang="en-US" altLang="ja-JP" sz="1200" dirty="0"/>
                  </a:p>
                  <a:p>
                    <a:r>
                      <a:rPr lang="ja-JP" altLang="en-US" sz="1200"/>
                      <a:t>流れ：八白土星（チャンス・変化）</a:t>
                    </a:r>
                    <a:endParaRPr lang="en-US" altLang="ja-JP" sz="1200" dirty="0"/>
                  </a:p>
                </p:txBody>
              </p:sp>
              <p:sp>
                <p:nvSpPr>
                  <p:cNvPr id="26" name="テキスト ボックス 25">
                    <a:extLst>
                      <a:ext uri="{FF2B5EF4-FFF2-40B4-BE49-F238E27FC236}">
                        <a16:creationId xmlns:a16="http://schemas.microsoft.com/office/drawing/2014/main" id="{54324969-0C72-0A6B-1B80-9891D2C0885E}"/>
                      </a:ext>
                    </a:extLst>
                  </p:cNvPr>
                  <p:cNvSpPr txBox="1"/>
                  <p:nvPr/>
                </p:nvSpPr>
                <p:spPr>
                  <a:xfrm>
                    <a:off x="4015232" y="1425104"/>
                    <a:ext cx="2421093" cy="523220"/>
                  </a:xfrm>
                  <a:prstGeom prst="rect">
                    <a:avLst/>
                  </a:prstGeom>
                  <a:noFill/>
                </p:spPr>
                <p:txBody>
                  <a:bodyPr wrap="square" rtlCol="0">
                    <a:spAutoFit/>
                  </a:bodyPr>
                  <a:lstStyle/>
                  <a:p>
                    <a:r>
                      <a:rPr lang="en-US" altLang="ja-JP" sz="2800" b="1" dirty="0"/>
                      <a:t>8</a:t>
                    </a:r>
                    <a:r>
                      <a:rPr kumimoji="1" lang="ja-JP" altLang="en-US" sz="2800" b="1"/>
                      <a:t> </a:t>
                    </a:r>
                    <a:r>
                      <a:rPr lang="en-US" altLang="ja-JP" sz="2800" b="1" dirty="0"/>
                      <a:t>-</a:t>
                    </a:r>
                    <a:r>
                      <a:rPr kumimoji="1" lang="ja-JP" altLang="en-US" sz="2800" b="1"/>
                      <a:t> </a:t>
                    </a:r>
                    <a:r>
                      <a:rPr kumimoji="1" lang="en-US" altLang="ja-JP" sz="2800" b="1" dirty="0"/>
                      <a:t>2</a:t>
                    </a:r>
                    <a:r>
                      <a:rPr kumimoji="1" lang="ja-JP" altLang="en-US" sz="2800" b="1"/>
                      <a:t> </a:t>
                    </a:r>
                    <a:r>
                      <a:rPr lang="en-US" altLang="ja-JP" sz="2800" b="1" dirty="0"/>
                      <a:t>-</a:t>
                    </a:r>
                    <a:r>
                      <a:rPr kumimoji="1" lang="ja-JP" altLang="en-US" sz="2800" b="1"/>
                      <a:t> </a:t>
                    </a:r>
                    <a:r>
                      <a:rPr kumimoji="1" lang="en-US" altLang="ja-JP" sz="2800" b="1" dirty="0"/>
                      <a:t>5 - 8</a:t>
                    </a:r>
                    <a:endParaRPr kumimoji="1" lang="ja-JP" altLang="en-US" sz="2800" b="1"/>
                  </a:p>
                </p:txBody>
              </p:sp>
            </p:grpSp>
            <p:grpSp>
              <p:nvGrpSpPr>
                <p:cNvPr id="20" name="グループ化 19">
                  <a:extLst>
                    <a:ext uri="{FF2B5EF4-FFF2-40B4-BE49-F238E27FC236}">
                      <a16:creationId xmlns:a16="http://schemas.microsoft.com/office/drawing/2014/main" id="{E184FA4C-91A2-07FF-B0E0-ABB276FBF0AF}"/>
                    </a:ext>
                  </a:extLst>
                </p:cNvPr>
                <p:cNvGrpSpPr/>
                <p:nvPr/>
              </p:nvGrpSpPr>
              <p:grpSpPr>
                <a:xfrm>
                  <a:off x="4114685" y="1874515"/>
                  <a:ext cx="1953665" cy="386973"/>
                  <a:chOff x="4401859" y="408975"/>
                  <a:chExt cx="1953665" cy="386973"/>
                </a:xfrm>
              </p:grpSpPr>
              <p:sp>
                <p:nvSpPr>
                  <p:cNvPr id="21" name="円/楕円 20">
                    <a:extLst>
                      <a:ext uri="{FF2B5EF4-FFF2-40B4-BE49-F238E27FC236}">
                        <a16:creationId xmlns:a16="http://schemas.microsoft.com/office/drawing/2014/main" id="{8817722E-2D4B-F755-0146-96EE543AC19C}"/>
                      </a:ext>
                    </a:extLst>
                  </p:cNvPr>
                  <p:cNvSpPr/>
                  <p:nvPr/>
                </p:nvSpPr>
                <p:spPr>
                  <a:xfrm>
                    <a:off x="5463556" y="40897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22" name="円/楕円 21">
                    <a:extLst>
                      <a:ext uri="{FF2B5EF4-FFF2-40B4-BE49-F238E27FC236}">
                        <a16:creationId xmlns:a16="http://schemas.microsoft.com/office/drawing/2014/main" id="{605C7367-D7AF-E666-F057-400B3283457D}"/>
                      </a:ext>
                    </a:extLst>
                  </p:cNvPr>
                  <p:cNvSpPr/>
                  <p:nvPr/>
                </p:nvSpPr>
                <p:spPr>
                  <a:xfrm>
                    <a:off x="4401859" y="414948"/>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23" name="円/楕円 22">
                    <a:extLst>
                      <a:ext uri="{FF2B5EF4-FFF2-40B4-BE49-F238E27FC236}">
                        <a16:creationId xmlns:a16="http://schemas.microsoft.com/office/drawing/2014/main" id="{F3ABDA46-E80B-209B-3DAC-57DC4FD7335F}"/>
                      </a:ext>
                    </a:extLst>
                  </p:cNvPr>
                  <p:cNvSpPr/>
                  <p:nvPr/>
                </p:nvSpPr>
                <p:spPr>
                  <a:xfrm>
                    <a:off x="4936755" y="40897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24" name="円/楕円 23">
                    <a:extLst>
                      <a:ext uri="{FF2B5EF4-FFF2-40B4-BE49-F238E27FC236}">
                        <a16:creationId xmlns:a16="http://schemas.microsoft.com/office/drawing/2014/main" id="{6EE1791F-8958-8B04-76EA-D8C7363C1DED}"/>
                      </a:ext>
                    </a:extLst>
                  </p:cNvPr>
                  <p:cNvSpPr/>
                  <p:nvPr/>
                </p:nvSpPr>
                <p:spPr>
                  <a:xfrm>
                    <a:off x="5978395" y="409610"/>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
            <p:nvSpPr>
              <p:cNvPr id="18" name="テキスト ボックス 17">
                <a:extLst>
                  <a:ext uri="{FF2B5EF4-FFF2-40B4-BE49-F238E27FC236}">
                    <a16:creationId xmlns:a16="http://schemas.microsoft.com/office/drawing/2014/main" id="{64702190-5DCA-659C-51D3-CFC74EDC2AB7}"/>
                  </a:ext>
                </a:extLst>
              </p:cNvPr>
              <p:cNvSpPr txBox="1"/>
              <p:nvPr/>
            </p:nvSpPr>
            <p:spPr>
              <a:xfrm>
                <a:off x="675307" y="6971347"/>
                <a:ext cx="5721785" cy="415498"/>
              </a:xfrm>
              <a:prstGeom prst="rect">
                <a:avLst/>
              </a:prstGeom>
              <a:noFill/>
            </p:spPr>
            <p:txBody>
              <a:bodyPr wrap="square" rtlCol="0">
                <a:spAutoFit/>
              </a:bodyPr>
              <a:lstStyle/>
              <a:p>
                <a:r>
                  <a:rPr lang="ja-JP" altLang="en-US" sz="1050">
                    <a:solidFill>
                      <a:srgbClr val="FF0000"/>
                    </a:solidFill>
                  </a:rPr>
                  <a:t>本質的に野心が強くチャンスをつかむ力があり、この傾向は強い。対人的には地道で堅実。潜在意識には強いリーダーシップを持ち自分流な面がある。</a:t>
                </a:r>
              </a:p>
            </p:txBody>
          </p:sp>
        </p:grpSp>
      </p:grpSp>
      <p:grpSp>
        <p:nvGrpSpPr>
          <p:cNvPr id="40" name="グループ化 39">
            <a:extLst>
              <a:ext uri="{FF2B5EF4-FFF2-40B4-BE49-F238E27FC236}">
                <a16:creationId xmlns:a16="http://schemas.microsoft.com/office/drawing/2014/main" id="{D5F43CB9-60B3-F06E-EF9E-A34B48A1CCC3}"/>
              </a:ext>
            </a:extLst>
          </p:cNvPr>
          <p:cNvGrpSpPr/>
          <p:nvPr/>
        </p:nvGrpSpPr>
        <p:grpSpPr>
          <a:xfrm>
            <a:off x="537145" y="6930303"/>
            <a:ext cx="6151316" cy="1987203"/>
            <a:chOff x="537145" y="6930303"/>
            <a:chExt cx="6151316" cy="1987203"/>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7" name="グループ化 26">
              <a:extLst>
                <a:ext uri="{FF2B5EF4-FFF2-40B4-BE49-F238E27FC236}">
                  <a16:creationId xmlns:a16="http://schemas.microsoft.com/office/drawing/2014/main" id="{5258989B-AE5F-7496-B6A4-8DB92855DC9A}"/>
                </a:ext>
              </a:extLst>
            </p:cNvPr>
            <p:cNvGrpSpPr/>
            <p:nvPr/>
          </p:nvGrpSpPr>
          <p:grpSpPr>
            <a:xfrm>
              <a:off x="537145" y="7278112"/>
              <a:ext cx="5737026" cy="1639394"/>
              <a:chOff x="646026" y="7786634"/>
              <a:chExt cx="5737026" cy="1639394"/>
            </a:xfrm>
          </p:grpSpPr>
          <p:grpSp>
            <p:nvGrpSpPr>
              <p:cNvPr id="28" name="グループ化 27">
                <a:extLst>
                  <a:ext uri="{FF2B5EF4-FFF2-40B4-BE49-F238E27FC236}">
                    <a16:creationId xmlns:a16="http://schemas.microsoft.com/office/drawing/2014/main" id="{C28C6884-1241-8184-0166-9BFF82A09B65}"/>
                  </a:ext>
                </a:extLst>
              </p:cNvPr>
              <p:cNvGrpSpPr/>
              <p:nvPr/>
            </p:nvGrpSpPr>
            <p:grpSpPr>
              <a:xfrm>
                <a:off x="689952" y="7786634"/>
                <a:ext cx="5693100" cy="1200329"/>
                <a:chOff x="654076" y="1397550"/>
                <a:chExt cx="5693100" cy="1200329"/>
              </a:xfrm>
            </p:grpSpPr>
            <p:grpSp>
              <p:nvGrpSpPr>
                <p:cNvPr id="30" name="グループ化 29">
                  <a:extLst>
                    <a:ext uri="{FF2B5EF4-FFF2-40B4-BE49-F238E27FC236}">
                      <a16:creationId xmlns:a16="http://schemas.microsoft.com/office/drawing/2014/main" id="{6BB8296E-4143-D3C3-FB5E-0AA8C35FB0E8}"/>
                    </a:ext>
                  </a:extLst>
                </p:cNvPr>
                <p:cNvGrpSpPr/>
                <p:nvPr/>
              </p:nvGrpSpPr>
              <p:grpSpPr>
                <a:xfrm>
                  <a:off x="654076" y="1397550"/>
                  <a:ext cx="5693100" cy="1200329"/>
                  <a:chOff x="431653" y="1422539"/>
                  <a:chExt cx="5982442" cy="1200329"/>
                </a:xfrm>
              </p:grpSpPr>
              <p:sp>
                <p:nvSpPr>
                  <p:cNvPr id="36" name="テキスト ボックス 35">
                    <a:extLst>
                      <a:ext uri="{FF2B5EF4-FFF2-40B4-BE49-F238E27FC236}">
                        <a16:creationId xmlns:a16="http://schemas.microsoft.com/office/drawing/2014/main" id="{83E2AB46-17DB-EC88-F851-AF16A92423B3}"/>
                      </a:ext>
                    </a:extLst>
                  </p:cNvPr>
                  <p:cNvSpPr txBox="1"/>
                  <p:nvPr/>
                </p:nvSpPr>
                <p:spPr>
                  <a:xfrm>
                    <a:off x="431653" y="1422539"/>
                    <a:ext cx="2991995" cy="1200329"/>
                  </a:xfrm>
                  <a:prstGeom prst="rect">
                    <a:avLst/>
                  </a:prstGeom>
                  <a:noFill/>
                </p:spPr>
                <p:txBody>
                  <a:bodyPr wrap="square" rtlCol="0">
                    <a:spAutoFit/>
                  </a:bodyPr>
                  <a:lstStyle/>
                  <a:p>
                    <a:r>
                      <a:rPr lang="ja-JP" altLang="en-US" sz="1200"/>
                      <a:t>◯　</a:t>
                    </a:r>
                    <a:r>
                      <a:rPr lang="en-US" altLang="ja-JP" sz="1200" dirty="0"/>
                      <a:t> 9 </a:t>
                    </a:r>
                    <a:r>
                      <a:rPr lang="ja-JP" altLang="en-US" sz="1200"/>
                      <a:t>　△  </a:t>
                    </a:r>
                    <a:r>
                      <a:rPr lang="en-US" altLang="ja-JP" sz="1200" dirty="0"/>
                      <a:t>6</a:t>
                    </a:r>
                    <a:r>
                      <a:rPr lang="ja-JP" altLang="en-US" sz="1200"/>
                      <a:t>・</a:t>
                    </a:r>
                    <a:r>
                      <a:rPr lang="en-US" altLang="ja-JP" sz="1200" dirty="0"/>
                      <a:t>7</a:t>
                    </a:r>
                    <a:r>
                      <a:rPr lang="ja-JP" altLang="en-US" sz="1200"/>
                      <a:t>・</a:t>
                    </a:r>
                    <a:r>
                      <a:rPr lang="en-US" altLang="ja-JP" sz="1200" dirty="0"/>
                      <a:t>2</a:t>
                    </a:r>
                    <a:r>
                      <a:rPr lang="ja-JP" altLang="en-US" sz="1200"/>
                      <a:t>　</a:t>
                    </a:r>
                    <a:endParaRPr lang="en-US" altLang="ja-JP" sz="1200" dirty="0"/>
                  </a:p>
                  <a:p>
                    <a:endParaRPr lang="en-US" altLang="ja-JP" sz="1200" dirty="0"/>
                  </a:p>
                  <a:p>
                    <a:r>
                      <a:rPr lang="ja-JP" altLang="en-US" sz="1200"/>
                      <a:t>本命星：八白土星（チャンス・変化）</a:t>
                    </a:r>
                    <a:endParaRPr kumimoji="1" lang="en-US" altLang="ja-JP" sz="1200" dirty="0"/>
                  </a:p>
                  <a:p>
                    <a:r>
                      <a:rPr lang="ja-JP" altLang="en-US" sz="1200"/>
                      <a:t>月命星：三碧木星（健康・明るさ）</a:t>
                    </a:r>
                    <a:endParaRPr lang="en-US" altLang="ja-JP" sz="1200" dirty="0"/>
                  </a:p>
                  <a:p>
                    <a:r>
                      <a:rPr lang="ja-JP" altLang="en-US" sz="1200"/>
                      <a:t>潜在意識：四緑木星（人気・体裁）</a:t>
                    </a:r>
                    <a:endParaRPr kumimoji="1" lang="en-US" altLang="ja-JP" sz="1200" dirty="0"/>
                  </a:p>
                  <a:p>
                    <a:r>
                      <a:rPr lang="ja-JP" altLang="en-US" sz="1200"/>
                      <a:t>流れ：九紫火星（頭脳・カリスマ）</a:t>
                    </a:r>
                    <a:endParaRPr lang="en-US" altLang="ja-JP" sz="1200" dirty="0"/>
                  </a:p>
                </p:txBody>
              </p:sp>
              <p:sp>
                <p:nvSpPr>
                  <p:cNvPr id="37" name="テキスト ボックス 36">
                    <a:extLst>
                      <a:ext uri="{FF2B5EF4-FFF2-40B4-BE49-F238E27FC236}">
                        <a16:creationId xmlns:a16="http://schemas.microsoft.com/office/drawing/2014/main" id="{10F35564-21CD-6503-DD61-CD2BCFB3B288}"/>
                      </a:ext>
                    </a:extLst>
                  </p:cNvPr>
                  <p:cNvSpPr txBox="1"/>
                  <p:nvPr/>
                </p:nvSpPr>
                <p:spPr>
                  <a:xfrm>
                    <a:off x="3993002" y="1429116"/>
                    <a:ext cx="2421093" cy="523220"/>
                  </a:xfrm>
                  <a:prstGeom prst="rect">
                    <a:avLst/>
                  </a:prstGeom>
                  <a:noFill/>
                </p:spPr>
                <p:txBody>
                  <a:bodyPr wrap="square" rtlCol="0">
                    <a:spAutoFit/>
                  </a:bodyPr>
                  <a:lstStyle/>
                  <a:p>
                    <a:r>
                      <a:rPr lang="en-US" altLang="ja-JP" sz="2800" b="1" dirty="0"/>
                      <a:t>8</a:t>
                    </a:r>
                    <a:r>
                      <a:rPr kumimoji="1" lang="ja-JP" altLang="en-US" sz="2800" b="1"/>
                      <a:t> </a:t>
                    </a:r>
                    <a:r>
                      <a:rPr lang="en-US" altLang="ja-JP" sz="2800" b="1" dirty="0"/>
                      <a:t>-</a:t>
                    </a:r>
                    <a:r>
                      <a:rPr kumimoji="1" lang="ja-JP" altLang="en-US" sz="2800" b="1"/>
                      <a:t> </a:t>
                    </a:r>
                    <a:r>
                      <a:rPr lang="en-US" altLang="ja-JP" sz="2800" b="1" dirty="0"/>
                      <a:t>3</a:t>
                    </a:r>
                    <a:r>
                      <a:rPr kumimoji="1" lang="ja-JP" altLang="en-US" sz="2800" b="1"/>
                      <a:t> </a:t>
                    </a:r>
                    <a:r>
                      <a:rPr lang="en-US" altLang="ja-JP" sz="2800" b="1" dirty="0"/>
                      <a:t>-</a:t>
                    </a:r>
                    <a:r>
                      <a:rPr kumimoji="1" lang="ja-JP" altLang="en-US" sz="2800" b="1"/>
                      <a:t> </a:t>
                    </a:r>
                    <a:r>
                      <a:rPr kumimoji="1" lang="en-US" altLang="ja-JP" sz="2800" b="1" dirty="0"/>
                      <a:t>4 - 9</a:t>
                    </a:r>
                    <a:endParaRPr kumimoji="1" lang="ja-JP" altLang="en-US" sz="2800" b="1"/>
                  </a:p>
                </p:txBody>
              </p:sp>
            </p:grpSp>
            <p:grpSp>
              <p:nvGrpSpPr>
                <p:cNvPr id="31" name="グループ化 30">
                  <a:extLst>
                    <a:ext uri="{FF2B5EF4-FFF2-40B4-BE49-F238E27FC236}">
                      <a16:creationId xmlns:a16="http://schemas.microsoft.com/office/drawing/2014/main" id="{BCD21EB2-B157-55A7-FC98-7F49726F6BE6}"/>
                    </a:ext>
                  </a:extLst>
                </p:cNvPr>
                <p:cNvGrpSpPr/>
                <p:nvPr/>
              </p:nvGrpSpPr>
              <p:grpSpPr>
                <a:xfrm>
                  <a:off x="4068373" y="1885127"/>
                  <a:ext cx="1953665" cy="386973"/>
                  <a:chOff x="4407270" y="377656"/>
                  <a:chExt cx="1953665" cy="386973"/>
                </a:xfrm>
              </p:grpSpPr>
              <p:sp>
                <p:nvSpPr>
                  <p:cNvPr id="32" name="円/楕円 31">
                    <a:extLst>
                      <a:ext uri="{FF2B5EF4-FFF2-40B4-BE49-F238E27FC236}">
                        <a16:creationId xmlns:a16="http://schemas.microsoft.com/office/drawing/2014/main" id="{E640ECE9-1DAF-318A-1DBA-29C936CD750D}"/>
                      </a:ext>
                    </a:extLst>
                  </p:cNvPr>
                  <p:cNvSpPr/>
                  <p:nvPr/>
                </p:nvSpPr>
                <p:spPr>
                  <a:xfrm>
                    <a:off x="5468967" y="37765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33" name="円/楕円 32">
                    <a:extLst>
                      <a:ext uri="{FF2B5EF4-FFF2-40B4-BE49-F238E27FC236}">
                        <a16:creationId xmlns:a16="http://schemas.microsoft.com/office/drawing/2014/main" id="{E55F5439-8265-8B26-8645-164E4BF0CF74}"/>
                      </a:ext>
                    </a:extLst>
                  </p:cNvPr>
                  <p:cNvSpPr/>
                  <p:nvPr/>
                </p:nvSpPr>
                <p:spPr>
                  <a:xfrm>
                    <a:off x="4407270" y="38362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34" name="円/楕円 33">
                    <a:extLst>
                      <a:ext uri="{FF2B5EF4-FFF2-40B4-BE49-F238E27FC236}">
                        <a16:creationId xmlns:a16="http://schemas.microsoft.com/office/drawing/2014/main" id="{18D3EEFA-D2BC-ABA4-C6F2-A1C326888A1A}"/>
                      </a:ext>
                    </a:extLst>
                  </p:cNvPr>
                  <p:cNvSpPr/>
                  <p:nvPr/>
                </p:nvSpPr>
                <p:spPr>
                  <a:xfrm>
                    <a:off x="4942166" y="37765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35" name="円/楕円 34">
                    <a:extLst>
                      <a:ext uri="{FF2B5EF4-FFF2-40B4-BE49-F238E27FC236}">
                        <a16:creationId xmlns:a16="http://schemas.microsoft.com/office/drawing/2014/main" id="{8F98F8E7-810C-88A5-F148-27B248678185}"/>
                      </a:ext>
                    </a:extLst>
                  </p:cNvPr>
                  <p:cNvSpPr/>
                  <p:nvPr/>
                </p:nvSpPr>
                <p:spPr>
                  <a:xfrm>
                    <a:off x="5983806" y="378291"/>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endParaRPr kumimoji="1" lang="en-US" altLang="ja-JP" dirty="0">
                      <a:solidFill>
                        <a:schemeClr val="tx1"/>
                      </a:solidFill>
                    </a:endParaRPr>
                  </a:p>
                </p:txBody>
              </p:sp>
            </p:grpSp>
          </p:grpSp>
          <p:sp>
            <p:nvSpPr>
              <p:cNvPr id="29" name="テキスト ボックス 28">
                <a:extLst>
                  <a:ext uri="{FF2B5EF4-FFF2-40B4-BE49-F238E27FC236}">
                    <a16:creationId xmlns:a16="http://schemas.microsoft.com/office/drawing/2014/main" id="{B480A8C7-3DD4-A011-5320-F300C12A23A5}"/>
                  </a:ext>
                </a:extLst>
              </p:cNvPr>
              <p:cNvSpPr txBox="1"/>
              <p:nvPr/>
            </p:nvSpPr>
            <p:spPr>
              <a:xfrm>
                <a:off x="646026" y="9010530"/>
                <a:ext cx="5721785" cy="415498"/>
              </a:xfrm>
              <a:prstGeom prst="rect">
                <a:avLst/>
              </a:prstGeom>
              <a:noFill/>
            </p:spPr>
            <p:txBody>
              <a:bodyPr wrap="square" rtlCol="0">
                <a:spAutoFit/>
              </a:bodyPr>
              <a:lstStyle/>
              <a:p>
                <a:r>
                  <a:rPr lang="ja-JP" altLang="en-US" sz="1050">
                    <a:solidFill>
                      <a:srgbClr val="FF0000"/>
                    </a:solidFill>
                  </a:rPr>
                  <a:t>本質的に野心が強くチャンスに強い。対人的には明るく前向き。潜在意識には人当たりが良く常識的な面がある。頭脳明晰で強い信念を持つ。</a:t>
                </a:r>
              </a:p>
            </p:txBody>
          </p:sp>
        </p:grpSp>
      </p:grpSp>
    </p:spTree>
    <p:extLst>
      <p:ext uri="{BB962C8B-B14F-4D97-AF65-F5344CB8AC3E}">
        <p14:creationId xmlns:p14="http://schemas.microsoft.com/office/powerpoint/2010/main" val="28059573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グループ化 15">
            <a:extLst>
              <a:ext uri="{FF2B5EF4-FFF2-40B4-BE49-F238E27FC236}">
                <a16:creationId xmlns:a16="http://schemas.microsoft.com/office/drawing/2014/main" id="{48BFA195-419C-3339-EF37-432B084D768E}"/>
              </a:ext>
            </a:extLst>
          </p:cNvPr>
          <p:cNvGrpSpPr/>
          <p:nvPr/>
        </p:nvGrpSpPr>
        <p:grpSpPr>
          <a:xfrm>
            <a:off x="576677" y="687067"/>
            <a:ext cx="6111784" cy="1969558"/>
            <a:chOff x="576677" y="687067"/>
            <a:chExt cx="6111784" cy="1969558"/>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60C7B848-4417-A58A-5ED7-6FD2CE985FFD}"/>
                </a:ext>
              </a:extLst>
            </p:cNvPr>
            <p:cNvGrpSpPr/>
            <p:nvPr/>
          </p:nvGrpSpPr>
          <p:grpSpPr>
            <a:xfrm>
              <a:off x="576677" y="1016193"/>
              <a:ext cx="5721785" cy="1640432"/>
              <a:chOff x="382959" y="3366887"/>
              <a:chExt cx="5721785" cy="1640432"/>
            </a:xfrm>
          </p:grpSpPr>
          <p:grpSp>
            <p:nvGrpSpPr>
              <p:cNvPr id="3" name="グループ化 2">
                <a:extLst>
                  <a:ext uri="{FF2B5EF4-FFF2-40B4-BE49-F238E27FC236}">
                    <a16:creationId xmlns:a16="http://schemas.microsoft.com/office/drawing/2014/main" id="{EF3453E4-9D32-D9C8-EE1A-F883AB6BFF01}"/>
                  </a:ext>
                </a:extLst>
              </p:cNvPr>
              <p:cNvGrpSpPr/>
              <p:nvPr/>
            </p:nvGrpSpPr>
            <p:grpSpPr>
              <a:xfrm>
                <a:off x="438722" y="3366887"/>
                <a:ext cx="5586179" cy="1200329"/>
                <a:chOff x="654076" y="1397550"/>
                <a:chExt cx="5586179" cy="1200329"/>
              </a:xfrm>
            </p:grpSpPr>
            <p:grpSp>
              <p:nvGrpSpPr>
                <p:cNvPr id="8" name="グループ化 7">
                  <a:extLst>
                    <a:ext uri="{FF2B5EF4-FFF2-40B4-BE49-F238E27FC236}">
                      <a16:creationId xmlns:a16="http://schemas.microsoft.com/office/drawing/2014/main" id="{36476AF0-0277-76AE-EFF3-0606AAE7C36F}"/>
                    </a:ext>
                  </a:extLst>
                </p:cNvPr>
                <p:cNvGrpSpPr/>
                <p:nvPr/>
              </p:nvGrpSpPr>
              <p:grpSpPr>
                <a:xfrm>
                  <a:off x="654076" y="1397550"/>
                  <a:ext cx="5586179" cy="1200329"/>
                  <a:chOff x="431653" y="1422539"/>
                  <a:chExt cx="5870087" cy="1200329"/>
                </a:xfrm>
              </p:grpSpPr>
              <p:sp>
                <p:nvSpPr>
                  <p:cNvPr id="14" name="テキスト ボックス 13">
                    <a:extLst>
                      <a:ext uri="{FF2B5EF4-FFF2-40B4-BE49-F238E27FC236}">
                        <a16:creationId xmlns:a16="http://schemas.microsoft.com/office/drawing/2014/main" id="{83A693D5-1557-801B-2947-F5EDEB95273D}"/>
                      </a:ext>
                    </a:extLst>
                  </p:cNvPr>
                  <p:cNvSpPr txBox="1"/>
                  <p:nvPr/>
                </p:nvSpPr>
                <p:spPr>
                  <a:xfrm>
                    <a:off x="431653" y="1422539"/>
                    <a:ext cx="3018669" cy="1200329"/>
                  </a:xfrm>
                  <a:prstGeom prst="rect">
                    <a:avLst/>
                  </a:prstGeom>
                  <a:noFill/>
                </p:spPr>
                <p:txBody>
                  <a:bodyPr wrap="square" rtlCol="0">
                    <a:spAutoFit/>
                  </a:bodyPr>
                  <a:lstStyle/>
                  <a:p>
                    <a:r>
                      <a:rPr lang="ja-JP" altLang="en-US" sz="1200"/>
                      <a:t>◯　</a:t>
                    </a:r>
                    <a:r>
                      <a:rPr lang="en-US" altLang="ja-JP" sz="1200" dirty="0"/>
                      <a:t> 9 </a:t>
                    </a:r>
                    <a:r>
                      <a:rPr lang="ja-JP" altLang="en-US" sz="1200"/>
                      <a:t>　△  </a:t>
                    </a:r>
                    <a:r>
                      <a:rPr lang="en-US" altLang="ja-JP" sz="1200" dirty="0"/>
                      <a:t>6</a:t>
                    </a:r>
                    <a:r>
                      <a:rPr lang="ja-JP" altLang="en-US" sz="1200"/>
                      <a:t>・</a:t>
                    </a:r>
                    <a:r>
                      <a:rPr lang="en-US" altLang="ja-JP" sz="1200" dirty="0"/>
                      <a:t>7</a:t>
                    </a:r>
                    <a:r>
                      <a:rPr lang="ja-JP" altLang="en-US" sz="1200"/>
                      <a:t>・</a:t>
                    </a:r>
                    <a:r>
                      <a:rPr lang="en-US" altLang="ja-JP" sz="1200" dirty="0"/>
                      <a:t>2</a:t>
                    </a:r>
                    <a:r>
                      <a:rPr lang="ja-JP" altLang="en-US" sz="1200"/>
                      <a:t>　</a:t>
                    </a:r>
                    <a:r>
                      <a:rPr kumimoji="1" lang="ja-JP" altLang="en-US" sz="1200"/>
                      <a:t>　</a:t>
                    </a:r>
                    <a:endParaRPr kumimoji="1" lang="en-US" altLang="ja-JP" sz="1200" dirty="0"/>
                  </a:p>
                  <a:p>
                    <a:endParaRPr lang="en-US" altLang="ja-JP" sz="1200" dirty="0"/>
                  </a:p>
                  <a:p>
                    <a:r>
                      <a:rPr lang="ja-JP" altLang="en-US" sz="1200"/>
                      <a:t>本命星：八白土星（チャンス・変化）</a:t>
                    </a:r>
                    <a:endParaRPr kumimoji="1" lang="en-US" altLang="ja-JP" sz="1200" dirty="0"/>
                  </a:p>
                  <a:p>
                    <a:r>
                      <a:rPr lang="ja-JP" altLang="en-US" sz="1200"/>
                      <a:t>月命星：四緑木星（人気・体裁）</a:t>
                    </a:r>
                    <a:endParaRPr lang="en-US" altLang="ja-JP" sz="1200" dirty="0"/>
                  </a:p>
                  <a:p>
                    <a:r>
                      <a:rPr lang="ja-JP" altLang="en-US" sz="1200"/>
                      <a:t>潜在意識：三碧木星（健康・明るさ）</a:t>
                    </a:r>
                    <a:endParaRPr kumimoji="1" lang="en-US" altLang="ja-JP" sz="1200" dirty="0"/>
                  </a:p>
                  <a:p>
                    <a:r>
                      <a:rPr lang="ja-JP" altLang="en-US" sz="1200"/>
                      <a:t>流れ：一白水星（人情・アイデア）</a:t>
                    </a:r>
                    <a:endParaRPr lang="en-US" altLang="ja-JP" sz="1200" dirty="0"/>
                  </a:p>
                </p:txBody>
              </p:sp>
              <p:sp>
                <p:nvSpPr>
                  <p:cNvPr id="15" name="テキスト ボックス 14">
                    <a:extLst>
                      <a:ext uri="{FF2B5EF4-FFF2-40B4-BE49-F238E27FC236}">
                        <a16:creationId xmlns:a16="http://schemas.microsoft.com/office/drawing/2014/main" id="{6B8AA100-6BD7-4C4A-7846-C88E5EEBE301}"/>
                      </a:ext>
                    </a:extLst>
                  </p:cNvPr>
                  <p:cNvSpPr txBox="1"/>
                  <p:nvPr/>
                </p:nvSpPr>
                <p:spPr>
                  <a:xfrm>
                    <a:off x="3880647" y="1429052"/>
                    <a:ext cx="2421093" cy="523220"/>
                  </a:xfrm>
                  <a:prstGeom prst="rect">
                    <a:avLst/>
                  </a:prstGeom>
                  <a:noFill/>
                </p:spPr>
                <p:txBody>
                  <a:bodyPr wrap="square" rtlCol="0">
                    <a:spAutoFit/>
                  </a:bodyPr>
                  <a:lstStyle/>
                  <a:p>
                    <a:r>
                      <a:rPr lang="en-US" altLang="ja-JP" sz="2800" b="1" dirty="0"/>
                      <a:t>8</a:t>
                    </a:r>
                    <a:r>
                      <a:rPr kumimoji="1" lang="ja-JP" altLang="en-US" sz="2800" b="1"/>
                      <a:t> </a:t>
                    </a:r>
                    <a:r>
                      <a:rPr lang="en-US" altLang="ja-JP" sz="2800" b="1" dirty="0"/>
                      <a:t>-</a:t>
                    </a:r>
                    <a:r>
                      <a:rPr kumimoji="1" lang="ja-JP" altLang="en-US" sz="2800" b="1"/>
                      <a:t> </a:t>
                    </a:r>
                    <a:r>
                      <a:rPr kumimoji="1" lang="en-US" altLang="ja-JP" sz="2800" b="1" dirty="0"/>
                      <a:t>4</a:t>
                    </a:r>
                    <a:r>
                      <a:rPr kumimoji="1" lang="ja-JP" altLang="en-US" sz="2800" b="1"/>
                      <a:t> </a:t>
                    </a:r>
                    <a:r>
                      <a:rPr lang="en-US" altLang="ja-JP" sz="2800" b="1" dirty="0"/>
                      <a:t>-</a:t>
                    </a:r>
                    <a:r>
                      <a:rPr kumimoji="1" lang="ja-JP" altLang="en-US" sz="2800" b="1"/>
                      <a:t> </a:t>
                    </a:r>
                    <a:r>
                      <a:rPr kumimoji="1" lang="en-US" altLang="ja-JP" sz="2800" b="1" dirty="0"/>
                      <a:t>3 - 1</a:t>
                    </a:r>
                    <a:endParaRPr kumimoji="1" lang="ja-JP" altLang="en-US" sz="2800" b="1"/>
                  </a:p>
                </p:txBody>
              </p:sp>
            </p:grpSp>
            <p:grpSp>
              <p:nvGrpSpPr>
                <p:cNvPr id="9" name="グループ化 8">
                  <a:extLst>
                    <a:ext uri="{FF2B5EF4-FFF2-40B4-BE49-F238E27FC236}">
                      <a16:creationId xmlns:a16="http://schemas.microsoft.com/office/drawing/2014/main" id="{979B9700-F6F3-6A13-5BF3-DF0AE668D405}"/>
                    </a:ext>
                  </a:extLst>
                </p:cNvPr>
                <p:cNvGrpSpPr/>
                <p:nvPr/>
              </p:nvGrpSpPr>
              <p:grpSpPr>
                <a:xfrm>
                  <a:off x="3967303" y="1926648"/>
                  <a:ext cx="1953665" cy="386973"/>
                  <a:chOff x="4293843" y="388333"/>
                  <a:chExt cx="1953665" cy="386973"/>
                </a:xfrm>
              </p:grpSpPr>
              <p:sp>
                <p:nvSpPr>
                  <p:cNvPr id="10" name="円/楕円 9">
                    <a:extLst>
                      <a:ext uri="{FF2B5EF4-FFF2-40B4-BE49-F238E27FC236}">
                        <a16:creationId xmlns:a16="http://schemas.microsoft.com/office/drawing/2014/main" id="{45F36537-F89F-14E3-22D7-0FFF5FA7AE13}"/>
                      </a:ext>
                    </a:extLst>
                  </p:cNvPr>
                  <p:cNvSpPr/>
                  <p:nvPr/>
                </p:nvSpPr>
                <p:spPr>
                  <a:xfrm>
                    <a:off x="5355540" y="388333"/>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1" name="円/楕円 10">
                    <a:extLst>
                      <a:ext uri="{FF2B5EF4-FFF2-40B4-BE49-F238E27FC236}">
                        <a16:creationId xmlns:a16="http://schemas.microsoft.com/office/drawing/2014/main" id="{FDDBA4FB-FEFF-682D-E28F-55350A2150A2}"/>
                      </a:ext>
                    </a:extLst>
                  </p:cNvPr>
                  <p:cNvSpPr/>
                  <p:nvPr/>
                </p:nvSpPr>
                <p:spPr>
                  <a:xfrm>
                    <a:off x="4293843" y="39430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12" name="円/楕円 11">
                    <a:extLst>
                      <a:ext uri="{FF2B5EF4-FFF2-40B4-BE49-F238E27FC236}">
                        <a16:creationId xmlns:a16="http://schemas.microsoft.com/office/drawing/2014/main" id="{409F5319-1F9E-87A1-047B-05327ECC861A}"/>
                      </a:ext>
                    </a:extLst>
                  </p:cNvPr>
                  <p:cNvSpPr/>
                  <p:nvPr/>
                </p:nvSpPr>
                <p:spPr>
                  <a:xfrm>
                    <a:off x="4828739" y="388333"/>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3" name="円/楕円 12">
                    <a:extLst>
                      <a:ext uri="{FF2B5EF4-FFF2-40B4-BE49-F238E27FC236}">
                        <a16:creationId xmlns:a16="http://schemas.microsoft.com/office/drawing/2014/main" id="{CED73B81-0EB4-ACF6-BFA3-56B190CC1B6D}"/>
                      </a:ext>
                    </a:extLst>
                  </p:cNvPr>
                  <p:cNvSpPr/>
                  <p:nvPr/>
                </p:nvSpPr>
                <p:spPr>
                  <a:xfrm>
                    <a:off x="5870379" y="388968"/>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水</a:t>
                    </a:r>
                    <a:endParaRPr kumimoji="1" lang="en-US" altLang="ja-JP" dirty="0">
                      <a:solidFill>
                        <a:schemeClr val="tx1"/>
                      </a:solidFill>
                    </a:endParaRPr>
                  </a:p>
                </p:txBody>
              </p:sp>
            </p:grpSp>
          </p:grpSp>
          <p:sp>
            <p:nvSpPr>
              <p:cNvPr id="7" name="テキスト ボックス 6">
                <a:extLst>
                  <a:ext uri="{FF2B5EF4-FFF2-40B4-BE49-F238E27FC236}">
                    <a16:creationId xmlns:a16="http://schemas.microsoft.com/office/drawing/2014/main" id="{330DFBC5-0328-C1DF-F09D-48FA668CB8CF}"/>
                  </a:ext>
                </a:extLst>
              </p:cNvPr>
              <p:cNvSpPr txBox="1"/>
              <p:nvPr/>
            </p:nvSpPr>
            <p:spPr>
              <a:xfrm>
                <a:off x="382959" y="4591821"/>
                <a:ext cx="5721785" cy="415498"/>
              </a:xfrm>
              <a:prstGeom prst="rect">
                <a:avLst/>
              </a:prstGeom>
              <a:noFill/>
            </p:spPr>
            <p:txBody>
              <a:bodyPr wrap="square" rtlCol="0">
                <a:spAutoFit/>
              </a:bodyPr>
              <a:lstStyle/>
              <a:p>
                <a:r>
                  <a:rPr lang="ja-JP" altLang="en-US" sz="1050">
                    <a:solidFill>
                      <a:srgbClr val="FF0000"/>
                    </a:solidFill>
                  </a:rPr>
                  <a:t>本質的に野心が強くチャンスに強い。対人的には人当たりが良く常識人。潜在意識には明るく前向きな面がある。人情に厚く人に優しく、悩みやすい。</a:t>
                </a:r>
              </a:p>
            </p:txBody>
          </p:sp>
        </p:grpSp>
      </p:grpSp>
      <p:grpSp>
        <p:nvGrpSpPr>
          <p:cNvPr id="37" name="グループ化 36">
            <a:extLst>
              <a:ext uri="{FF2B5EF4-FFF2-40B4-BE49-F238E27FC236}">
                <a16:creationId xmlns:a16="http://schemas.microsoft.com/office/drawing/2014/main" id="{DE1E34D1-B621-5861-3783-8EB494549A48}"/>
              </a:ext>
            </a:extLst>
          </p:cNvPr>
          <p:cNvGrpSpPr/>
          <p:nvPr/>
        </p:nvGrpSpPr>
        <p:grpSpPr>
          <a:xfrm>
            <a:off x="542102" y="6930303"/>
            <a:ext cx="6146359" cy="2186505"/>
            <a:chOff x="542102" y="6930303"/>
            <a:chExt cx="6146359" cy="2186505"/>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7" name="グループ化 16">
              <a:extLst>
                <a:ext uri="{FF2B5EF4-FFF2-40B4-BE49-F238E27FC236}">
                  <a16:creationId xmlns:a16="http://schemas.microsoft.com/office/drawing/2014/main" id="{084C1678-C826-1424-0F8C-7FCCE5F1F8CF}"/>
                </a:ext>
              </a:extLst>
            </p:cNvPr>
            <p:cNvGrpSpPr/>
            <p:nvPr/>
          </p:nvGrpSpPr>
          <p:grpSpPr>
            <a:xfrm>
              <a:off x="542102" y="7264890"/>
              <a:ext cx="5721785" cy="1851918"/>
              <a:chOff x="389440" y="7767702"/>
              <a:chExt cx="5721785" cy="1851918"/>
            </a:xfrm>
          </p:grpSpPr>
          <p:grpSp>
            <p:nvGrpSpPr>
              <p:cNvPr id="18" name="グループ化 17">
                <a:extLst>
                  <a:ext uri="{FF2B5EF4-FFF2-40B4-BE49-F238E27FC236}">
                    <a16:creationId xmlns:a16="http://schemas.microsoft.com/office/drawing/2014/main" id="{5E9151F6-8592-D67F-35E9-AABACC0B4807}"/>
                  </a:ext>
                </a:extLst>
              </p:cNvPr>
              <p:cNvGrpSpPr/>
              <p:nvPr/>
            </p:nvGrpSpPr>
            <p:grpSpPr>
              <a:xfrm>
                <a:off x="414233" y="7767702"/>
                <a:ext cx="5694059" cy="1200329"/>
                <a:chOff x="654076" y="1397550"/>
                <a:chExt cx="5694059" cy="1200329"/>
              </a:xfrm>
            </p:grpSpPr>
            <p:grpSp>
              <p:nvGrpSpPr>
                <p:cNvPr id="20" name="グループ化 19">
                  <a:extLst>
                    <a:ext uri="{FF2B5EF4-FFF2-40B4-BE49-F238E27FC236}">
                      <a16:creationId xmlns:a16="http://schemas.microsoft.com/office/drawing/2014/main" id="{CBA595F7-65F2-A000-EBEC-1FFF74107BD7}"/>
                    </a:ext>
                  </a:extLst>
                </p:cNvPr>
                <p:cNvGrpSpPr/>
                <p:nvPr/>
              </p:nvGrpSpPr>
              <p:grpSpPr>
                <a:xfrm>
                  <a:off x="654076" y="1397550"/>
                  <a:ext cx="5694059" cy="1200329"/>
                  <a:chOff x="431653" y="1422539"/>
                  <a:chExt cx="5983449" cy="1200329"/>
                </a:xfrm>
              </p:grpSpPr>
              <p:sp>
                <p:nvSpPr>
                  <p:cNvPr id="26" name="テキスト ボックス 25">
                    <a:extLst>
                      <a:ext uri="{FF2B5EF4-FFF2-40B4-BE49-F238E27FC236}">
                        <a16:creationId xmlns:a16="http://schemas.microsoft.com/office/drawing/2014/main" id="{BE198795-7BBF-C6F0-0A82-247EBECF27A6}"/>
                      </a:ext>
                    </a:extLst>
                  </p:cNvPr>
                  <p:cNvSpPr txBox="1"/>
                  <p:nvPr/>
                </p:nvSpPr>
                <p:spPr>
                  <a:xfrm>
                    <a:off x="431653" y="1422539"/>
                    <a:ext cx="3418638" cy="1200329"/>
                  </a:xfrm>
                  <a:prstGeom prst="rect">
                    <a:avLst/>
                  </a:prstGeom>
                  <a:noFill/>
                </p:spPr>
                <p:txBody>
                  <a:bodyPr wrap="square" rtlCol="0">
                    <a:spAutoFit/>
                  </a:bodyPr>
                  <a:lstStyle/>
                  <a:p>
                    <a:r>
                      <a:rPr lang="ja-JP" altLang="en-US" sz="1200"/>
                      <a:t>◯　</a:t>
                    </a:r>
                    <a:r>
                      <a:rPr lang="en-US" altLang="ja-JP" sz="1200" dirty="0"/>
                      <a:t> 7</a:t>
                    </a:r>
                    <a:r>
                      <a:rPr lang="ja-JP" altLang="en-US" sz="1200"/>
                      <a:t>・</a:t>
                    </a:r>
                    <a:r>
                      <a:rPr lang="en-US" altLang="ja-JP" sz="1200" dirty="0"/>
                      <a:t>2</a:t>
                    </a:r>
                    <a:r>
                      <a:rPr lang="ja-JP" altLang="en-US" sz="1200"/>
                      <a:t>　△  </a:t>
                    </a:r>
                    <a:r>
                      <a:rPr lang="en-US" altLang="ja-JP" sz="1200" dirty="0"/>
                      <a:t>9</a:t>
                    </a:r>
                  </a:p>
                  <a:p>
                    <a:endParaRPr lang="en-US" altLang="ja-JP" sz="1200" dirty="0"/>
                  </a:p>
                  <a:p>
                    <a:r>
                      <a:rPr lang="ja-JP" altLang="en-US" sz="1200"/>
                      <a:t>本命星：八白土星（チャンス・変化）</a:t>
                    </a:r>
                    <a:endParaRPr kumimoji="1" lang="en-US" altLang="ja-JP" sz="1200" dirty="0"/>
                  </a:p>
                  <a:p>
                    <a:r>
                      <a:rPr lang="ja-JP" altLang="en-US" sz="1200"/>
                      <a:t>月命星：六白金星（仕事・ルール）</a:t>
                    </a:r>
                    <a:endParaRPr lang="en-US" altLang="ja-JP" sz="1200" dirty="0"/>
                  </a:p>
                  <a:p>
                    <a:r>
                      <a:rPr lang="ja-JP" altLang="en-US" sz="1200"/>
                      <a:t>潜在意識：一白水星（人情・アイデア）</a:t>
                    </a:r>
                    <a:endParaRPr kumimoji="1" lang="en-US" altLang="ja-JP" sz="1200" dirty="0"/>
                  </a:p>
                  <a:p>
                    <a:r>
                      <a:rPr lang="ja-JP" altLang="en-US" sz="1200"/>
                      <a:t>流れ：三碧木星（健康・明るさ）</a:t>
                    </a:r>
                    <a:endParaRPr lang="en-US" altLang="ja-JP" sz="1200" dirty="0"/>
                  </a:p>
                </p:txBody>
              </p:sp>
              <p:sp>
                <p:nvSpPr>
                  <p:cNvPr id="27" name="テキスト ボックス 26">
                    <a:extLst>
                      <a:ext uri="{FF2B5EF4-FFF2-40B4-BE49-F238E27FC236}">
                        <a16:creationId xmlns:a16="http://schemas.microsoft.com/office/drawing/2014/main" id="{78605986-5165-D73A-1AB3-672508327039}"/>
                      </a:ext>
                    </a:extLst>
                  </p:cNvPr>
                  <p:cNvSpPr txBox="1"/>
                  <p:nvPr/>
                </p:nvSpPr>
                <p:spPr>
                  <a:xfrm>
                    <a:off x="3994009" y="1429373"/>
                    <a:ext cx="2421093" cy="523220"/>
                  </a:xfrm>
                  <a:prstGeom prst="rect">
                    <a:avLst/>
                  </a:prstGeom>
                  <a:noFill/>
                </p:spPr>
                <p:txBody>
                  <a:bodyPr wrap="square" rtlCol="0">
                    <a:spAutoFit/>
                  </a:bodyPr>
                  <a:lstStyle/>
                  <a:p>
                    <a:r>
                      <a:rPr lang="en-US" altLang="ja-JP" sz="2800" b="1" dirty="0"/>
                      <a:t>8</a:t>
                    </a:r>
                    <a:r>
                      <a:rPr kumimoji="1" lang="ja-JP" altLang="en-US" sz="2800" b="1"/>
                      <a:t> </a:t>
                    </a:r>
                    <a:r>
                      <a:rPr lang="en-US" altLang="ja-JP" sz="2800" b="1" dirty="0"/>
                      <a:t>-</a:t>
                    </a:r>
                    <a:r>
                      <a:rPr kumimoji="1" lang="ja-JP" altLang="en-US" sz="2800" b="1"/>
                      <a:t> </a:t>
                    </a:r>
                    <a:r>
                      <a:rPr kumimoji="1" lang="en-US" altLang="ja-JP" sz="2800" b="1" dirty="0"/>
                      <a:t>6</a:t>
                    </a:r>
                    <a:r>
                      <a:rPr kumimoji="1" lang="ja-JP" altLang="en-US" sz="2800" b="1"/>
                      <a:t> </a:t>
                    </a:r>
                    <a:r>
                      <a:rPr lang="en-US" altLang="ja-JP" sz="2800" b="1" dirty="0"/>
                      <a:t>-</a:t>
                    </a:r>
                    <a:r>
                      <a:rPr kumimoji="1" lang="ja-JP" altLang="en-US" sz="2800" b="1"/>
                      <a:t> </a:t>
                    </a:r>
                    <a:r>
                      <a:rPr kumimoji="1" lang="en-US" altLang="ja-JP" sz="2800" b="1" dirty="0"/>
                      <a:t>1 - </a:t>
                    </a:r>
                    <a:r>
                      <a:rPr lang="en-US" altLang="ja-JP" sz="2800" b="1" dirty="0"/>
                      <a:t>3</a:t>
                    </a:r>
                    <a:endParaRPr kumimoji="1" lang="ja-JP" altLang="en-US" sz="2800" b="1"/>
                  </a:p>
                </p:txBody>
              </p:sp>
            </p:grpSp>
            <p:grpSp>
              <p:nvGrpSpPr>
                <p:cNvPr id="21" name="グループ化 20">
                  <a:extLst>
                    <a:ext uri="{FF2B5EF4-FFF2-40B4-BE49-F238E27FC236}">
                      <a16:creationId xmlns:a16="http://schemas.microsoft.com/office/drawing/2014/main" id="{6F80B84A-838C-26B1-5440-474058972957}"/>
                    </a:ext>
                  </a:extLst>
                </p:cNvPr>
                <p:cNvGrpSpPr/>
                <p:nvPr/>
              </p:nvGrpSpPr>
              <p:grpSpPr>
                <a:xfrm>
                  <a:off x="4065122" y="1913415"/>
                  <a:ext cx="1953665" cy="386973"/>
                  <a:chOff x="4334535" y="405944"/>
                  <a:chExt cx="1953665" cy="386973"/>
                </a:xfrm>
              </p:grpSpPr>
              <p:sp>
                <p:nvSpPr>
                  <p:cNvPr id="22" name="円/楕円 21">
                    <a:extLst>
                      <a:ext uri="{FF2B5EF4-FFF2-40B4-BE49-F238E27FC236}">
                        <a16:creationId xmlns:a16="http://schemas.microsoft.com/office/drawing/2014/main" id="{3DA9A80D-EA30-CFC4-ADC3-954D77F08950}"/>
                      </a:ext>
                    </a:extLst>
                  </p:cNvPr>
                  <p:cNvSpPr/>
                  <p:nvPr/>
                </p:nvSpPr>
                <p:spPr>
                  <a:xfrm>
                    <a:off x="5396232" y="405944"/>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23" name="円/楕円 22">
                    <a:extLst>
                      <a:ext uri="{FF2B5EF4-FFF2-40B4-BE49-F238E27FC236}">
                        <a16:creationId xmlns:a16="http://schemas.microsoft.com/office/drawing/2014/main" id="{BC82487A-FD5F-BFA0-C98D-D51B042A7638}"/>
                      </a:ext>
                    </a:extLst>
                  </p:cNvPr>
                  <p:cNvSpPr/>
                  <p:nvPr/>
                </p:nvSpPr>
                <p:spPr>
                  <a:xfrm>
                    <a:off x="4334535" y="411917"/>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24" name="円/楕円 23">
                    <a:extLst>
                      <a:ext uri="{FF2B5EF4-FFF2-40B4-BE49-F238E27FC236}">
                        <a16:creationId xmlns:a16="http://schemas.microsoft.com/office/drawing/2014/main" id="{8AED12C1-5712-0E09-861F-B5F8D5533158}"/>
                      </a:ext>
                    </a:extLst>
                  </p:cNvPr>
                  <p:cNvSpPr/>
                  <p:nvPr/>
                </p:nvSpPr>
                <p:spPr>
                  <a:xfrm>
                    <a:off x="4869431" y="405944"/>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25" name="円/楕円 24">
                    <a:extLst>
                      <a:ext uri="{FF2B5EF4-FFF2-40B4-BE49-F238E27FC236}">
                        <a16:creationId xmlns:a16="http://schemas.microsoft.com/office/drawing/2014/main" id="{31B1B8F6-483C-F7BC-5CC4-AA7B376A171F}"/>
                      </a:ext>
                    </a:extLst>
                  </p:cNvPr>
                  <p:cNvSpPr/>
                  <p:nvPr/>
                </p:nvSpPr>
                <p:spPr>
                  <a:xfrm>
                    <a:off x="5911071" y="40657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en-US" altLang="ja-JP" dirty="0">
                      <a:solidFill>
                        <a:schemeClr val="tx1"/>
                      </a:solidFill>
                    </a:endParaRPr>
                  </a:p>
                </p:txBody>
              </p:sp>
            </p:grpSp>
          </p:grpSp>
          <p:sp>
            <p:nvSpPr>
              <p:cNvPr id="19" name="テキスト ボックス 18">
                <a:extLst>
                  <a:ext uri="{FF2B5EF4-FFF2-40B4-BE49-F238E27FC236}">
                    <a16:creationId xmlns:a16="http://schemas.microsoft.com/office/drawing/2014/main" id="{2A85BD58-5629-BC29-4437-F92167617C29}"/>
                  </a:ext>
                </a:extLst>
              </p:cNvPr>
              <p:cNvSpPr txBox="1"/>
              <p:nvPr/>
            </p:nvSpPr>
            <p:spPr>
              <a:xfrm>
                <a:off x="389440" y="9042539"/>
                <a:ext cx="5721785" cy="577081"/>
              </a:xfrm>
              <a:prstGeom prst="rect">
                <a:avLst/>
              </a:prstGeom>
              <a:noFill/>
            </p:spPr>
            <p:txBody>
              <a:bodyPr wrap="square" rtlCol="0">
                <a:spAutoFit/>
              </a:bodyPr>
              <a:lstStyle/>
              <a:p>
                <a:r>
                  <a:rPr lang="ja-JP" altLang="en-US" sz="1050">
                    <a:solidFill>
                      <a:srgbClr val="FF0000"/>
                    </a:solidFill>
                  </a:rPr>
                  <a:t>本質的に野心が強くチャンスに強い。対人的には仕事熱心でルールを重んじる。潜在意識には情に厚く、人に優しい面がある。明るく前向きで、実家と深くつながり、長男的な役割を求められる。</a:t>
                </a:r>
              </a:p>
            </p:txBody>
          </p:sp>
        </p:grpSp>
      </p:grpSp>
      <p:grpSp>
        <p:nvGrpSpPr>
          <p:cNvPr id="36" name="グループ化 35">
            <a:extLst>
              <a:ext uri="{FF2B5EF4-FFF2-40B4-BE49-F238E27FC236}">
                <a16:creationId xmlns:a16="http://schemas.microsoft.com/office/drawing/2014/main" id="{BF64E42D-9F4D-E44B-D4BE-22DF90AF3D9D}"/>
              </a:ext>
            </a:extLst>
          </p:cNvPr>
          <p:cNvGrpSpPr/>
          <p:nvPr/>
        </p:nvGrpSpPr>
        <p:grpSpPr>
          <a:xfrm>
            <a:off x="520872" y="3808685"/>
            <a:ext cx="6167589" cy="1991392"/>
            <a:chOff x="520872" y="3808685"/>
            <a:chExt cx="6167589" cy="1991392"/>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8" name="グループ化 27">
              <a:extLst>
                <a:ext uri="{FF2B5EF4-FFF2-40B4-BE49-F238E27FC236}">
                  <a16:creationId xmlns:a16="http://schemas.microsoft.com/office/drawing/2014/main" id="{91454D30-89DB-82F8-EDF4-F424624AB7D1}"/>
                </a:ext>
              </a:extLst>
            </p:cNvPr>
            <p:cNvGrpSpPr/>
            <p:nvPr/>
          </p:nvGrpSpPr>
          <p:grpSpPr>
            <a:xfrm>
              <a:off x="520872" y="4130089"/>
              <a:ext cx="5721785" cy="1669988"/>
              <a:chOff x="414234" y="3390278"/>
              <a:chExt cx="5721785" cy="1669988"/>
            </a:xfrm>
          </p:grpSpPr>
          <p:sp>
            <p:nvSpPr>
              <p:cNvPr id="29" name="テキスト ボックス 28">
                <a:extLst>
                  <a:ext uri="{FF2B5EF4-FFF2-40B4-BE49-F238E27FC236}">
                    <a16:creationId xmlns:a16="http://schemas.microsoft.com/office/drawing/2014/main" id="{702DC2E1-8DB7-891D-0689-1A254AF1B3B6}"/>
                  </a:ext>
                </a:extLst>
              </p:cNvPr>
              <p:cNvSpPr txBox="1"/>
              <p:nvPr/>
            </p:nvSpPr>
            <p:spPr>
              <a:xfrm>
                <a:off x="414234" y="3390278"/>
                <a:ext cx="2855020" cy="1200329"/>
              </a:xfrm>
              <a:prstGeom prst="rect">
                <a:avLst/>
              </a:prstGeom>
              <a:noFill/>
            </p:spPr>
            <p:txBody>
              <a:bodyPr wrap="square" rtlCol="0">
                <a:spAutoFit/>
              </a:bodyPr>
              <a:lstStyle/>
              <a:p>
                <a:r>
                  <a:rPr lang="ja-JP" altLang="en-US" sz="1200"/>
                  <a:t>◯　</a:t>
                </a:r>
                <a:r>
                  <a:rPr lang="en-US" altLang="ja-JP" sz="1200" dirty="0"/>
                  <a:t> 6 </a:t>
                </a:r>
                <a:r>
                  <a:rPr lang="ja-JP" altLang="en-US" sz="1200"/>
                  <a:t>・ </a:t>
                </a:r>
                <a:r>
                  <a:rPr lang="en-US" altLang="ja-JP" sz="1200" dirty="0"/>
                  <a:t>7</a:t>
                </a:r>
                <a:r>
                  <a:rPr lang="ja-JP" altLang="en-US" sz="1200"/>
                  <a:t>・</a:t>
                </a:r>
                <a:r>
                  <a:rPr lang="en-US" altLang="ja-JP" sz="1200" dirty="0"/>
                  <a:t>9</a:t>
                </a:r>
                <a:r>
                  <a:rPr lang="ja-JP" altLang="en-US" sz="1200"/>
                  <a:t>・</a:t>
                </a:r>
                <a:r>
                  <a:rPr lang="en-US" altLang="ja-JP" sz="1200" dirty="0"/>
                  <a:t>2</a:t>
                </a:r>
                <a:r>
                  <a:rPr lang="ja-JP" altLang="en-US" sz="1200"/>
                  <a:t>　</a:t>
                </a:r>
                <a:endParaRPr kumimoji="1" lang="en-US" altLang="ja-JP" sz="1200" b="1" dirty="0"/>
              </a:p>
              <a:p>
                <a:endParaRPr lang="en-US" altLang="ja-JP" sz="1200" b="1" dirty="0"/>
              </a:p>
              <a:p>
                <a:r>
                  <a:rPr lang="ja-JP" altLang="en-US" sz="1200"/>
                  <a:t>本命星：八白土星（チャンス・変化）</a:t>
                </a:r>
                <a:endParaRPr lang="en-US" altLang="ja-JP" sz="1200" dirty="0"/>
              </a:p>
              <a:p>
                <a:r>
                  <a:rPr lang="ja-JP" altLang="en-US" sz="1200"/>
                  <a:t>月命星：五黄土星（リーダー・支配）</a:t>
                </a:r>
                <a:endParaRPr lang="en-US" altLang="ja-JP" sz="1200" dirty="0"/>
              </a:p>
              <a:p>
                <a:r>
                  <a:rPr lang="ja-JP" altLang="en-US" sz="1200"/>
                  <a:t>潜在意識：二黒土星（家庭・地道）</a:t>
                </a:r>
                <a:endParaRPr lang="en-US" altLang="ja-JP" sz="1200" dirty="0"/>
              </a:p>
              <a:p>
                <a:r>
                  <a:rPr lang="ja-JP" altLang="en-US" sz="1200"/>
                  <a:t>流れ：二黒土星（家庭・地道）</a:t>
                </a:r>
                <a:endParaRPr lang="en-US" altLang="ja-JP" sz="1200" dirty="0"/>
              </a:p>
            </p:txBody>
          </p:sp>
          <p:sp>
            <p:nvSpPr>
              <p:cNvPr id="30" name="テキスト ボックス 29">
                <a:extLst>
                  <a:ext uri="{FF2B5EF4-FFF2-40B4-BE49-F238E27FC236}">
                    <a16:creationId xmlns:a16="http://schemas.microsoft.com/office/drawing/2014/main" id="{088EA020-9AE8-E77C-4E36-4A75761AB9F3}"/>
                  </a:ext>
                </a:extLst>
              </p:cNvPr>
              <p:cNvSpPr txBox="1"/>
              <p:nvPr/>
            </p:nvSpPr>
            <p:spPr>
              <a:xfrm>
                <a:off x="3755317" y="3395142"/>
                <a:ext cx="2303996" cy="523220"/>
              </a:xfrm>
              <a:prstGeom prst="rect">
                <a:avLst/>
              </a:prstGeom>
              <a:noFill/>
            </p:spPr>
            <p:txBody>
              <a:bodyPr wrap="square" rtlCol="0">
                <a:spAutoFit/>
              </a:bodyPr>
              <a:lstStyle/>
              <a:p>
                <a:r>
                  <a:rPr lang="en-US" altLang="ja-JP" sz="2800" b="1" dirty="0"/>
                  <a:t>8</a:t>
                </a:r>
                <a:r>
                  <a:rPr kumimoji="1" lang="ja-JP" altLang="en-US" sz="2800" b="1"/>
                  <a:t> </a:t>
                </a:r>
                <a:r>
                  <a:rPr lang="en-US" altLang="ja-JP" sz="2800" b="1" dirty="0"/>
                  <a:t>-</a:t>
                </a:r>
                <a:r>
                  <a:rPr kumimoji="1" lang="ja-JP" altLang="en-US" sz="2800" b="1"/>
                  <a:t> </a:t>
                </a:r>
                <a:r>
                  <a:rPr lang="en-US" altLang="ja-JP" sz="2800" b="1" dirty="0"/>
                  <a:t>5</a:t>
                </a:r>
                <a:r>
                  <a:rPr kumimoji="1" lang="ja-JP" altLang="en-US" sz="2800" b="1"/>
                  <a:t> </a:t>
                </a:r>
                <a:r>
                  <a:rPr lang="en-US" altLang="ja-JP" sz="2800" b="1" dirty="0"/>
                  <a:t>-</a:t>
                </a:r>
                <a:r>
                  <a:rPr kumimoji="1" lang="ja-JP" altLang="en-US" sz="2800" b="1"/>
                  <a:t> </a:t>
                </a:r>
                <a:r>
                  <a:rPr lang="en-US" altLang="ja-JP" sz="2800" b="1" dirty="0"/>
                  <a:t>2</a:t>
                </a:r>
                <a:r>
                  <a:rPr kumimoji="1" lang="en-US" altLang="ja-JP" sz="2800" b="1" dirty="0"/>
                  <a:t> - 2</a:t>
                </a:r>
                <a:endParaRPr kumimoji="1" lang="ja-JP" altLang="en-US" sz="2800" b="1"/>
              </a:p>
            </p:txBody>
          </p:sp>
          <p:sp>
            <p:nvSpPr>
              <p:cNvPr id="31" name="テキスト ボックス 30">
                <a:extLst>
                  <a:ext uri="{FF2B5EF4-FFF2-40B4-BE49-F238E27FC236}">
                    <a16:creationId xmlns:a16="http://schemas.microsoft.com/office/drawing/2014/main" id="{ACAFDA0B-D371-875C-5692-685C616F35DA}"/>
                  </a:ext>
                </a:extLst>
              </p:cNvPr>
              <p:cNvSpPr txBox="1"/>
              <p:nvPr/>
            </p:nvSpPr>
            <p:spPr>
              <a:xfrm>
                <a:off x="414234" y="4644768"/>
                <a:ext cx="5721785" cy="415498"/>
              </a:xfrm>
              <a:prstGeom prst="rect">
                <a:avLst/>
              </a:prstGeom>
              <a:noFill/>
            </p:spPr>
            <p:txBody>
              <a:bodyPr wrap="square" rtlCol="0">
                <a:spAutoFit/>
              </a:bodyPr>
              <a:lstStyle/>
              <a:p>
                <a:r>
                  <a:rPr lang="ja-JP" altLang="en-US" sz="1050">
                    <a:solidFill>
                      <a:srgbClr val="FF0000"/>
                    </a:solidFill>
                  </a:rPr>
                  <a:t>本質的に野心が強くチャンスに強い。対人的にはリーダーシップが強く自分流。潜在意識には家庭的で地道な面があり、その気質は強い。</a:t>
                </a:r>
              </a:p>
            </p:txBody>
          </p:sp>
          <p:sp>
            <p:nvSpPr>
              <p:cNvPr id="32" name="円/楕円 31">
                <a:extLst>
                  <a:ext uri="{FF2B5EF4-FFF2-40B4-BE49-F238E27FC236}">
                    <a16:creationId xmlns:a16="http://schemas.microsoft.com/office/drawing/2014/main" id="{DAE2A116-884A-43AF-9480-D999656A9630}"/>
                  </a:ext>
                </a:extLst>
              </p:cNvPr>
              <p:cNvSpPr/>
              <p:nvPr/>
            </p:nvSpPr>
            <p:spPr>
              <a:xfrm>
                <a:off x="4928606" y="3896048"/>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33" name="円/楕円 32">
                <a:extLst>
                  <a:ext uri="{FF2B5EF4-FFF2-40B4-BE49-F238E27FC236}">
                    <a16:creationId xmlns:a16="http://schemas.microsoft.com/office/drawing/2014/main" id="{BF3CF2DA-BF99-4866-4726-BBF0B3AB69BB}"/>
                  </a:ext>
                </a:extLst>
              </p:cNvPr>
              <p:cNvSpPr/>
              <p:nvPr/>
            </p:nvSpPr>
            <p:spPr>
              <a:xfrm>
                <a:off x="3866909" y="390202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34" name="円/楕円 33">
                <a:extLst>
                  <a:ext uri="{FF2B5EF4-FFF2-40B4-BE49-F238E27FC236}">
                    <a16:creationId xmlns:a16="http://schemas.microsoft.com/office/drawing/2014/main" id="{04F7D080-F01E-2ADB-B9D8-E6717D863717}"/>
                  </a:ext>
                </a:extLst>
              </p:cNvPr>
              <p:cNvSpPr/>
              <p:nvPr/>
            </p:nvSpPr>
            <p:spPr>
              <a:xfrm>
                <a:off x="4401805" y="3896048"/>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35" name="円/楕円 34">
                <a:extLst>
                  <a:ext uri="{FF2B5EF4-FFF2-40B4-BE49-F238E27FC236}">
                    <a16:creationId xmlns:a16="http://schemas.microsoft.com/office/drawing/2014/main" id="{1D263E10-039B-8BD1-C909-29E1A22E5584}"/>
                  </a:ext>
                </a:extLst>
              </p:cNvPr>
              <p:cNvSpPr/>
              <p:nvPr/>
            </p:nvSpPr>
            <p:spPr>
              <a:xfrm>
                <a:off x="5443445" y="3896683"/>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Tree>
    <p:extLst>
      <p:ext uri="{BB962C8B-B14F-4D97-AF65-F5344CB8AC3E}">
        <p14:creationId xmlns:p14="http://schemas.microsoft.com/office/powerpoint/2010/main" val="1924718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グループ化 39">
            <a:extLst>
              <a:ext uri="{FF2B5EF4-FFF2-40B4-BE49-F238E27FC236}">
                <a16:creationId xmlns:a16="http://schemas.microsoft.com/office/drawing/2014/main" id="{07792951-9E4E-9829-F49E-8D8A483803D4}"/>
              </a:ext>
            </a:extLst>
          </p:cNvPr>
          <p:cNvGrpSpPr/>
          <p:nvPr/>
        </p:nvGrpSpPr>
        <p:grpSpPr>
          <a:xfrm>
            <a:off x="447100" y="6930303"/>
            <a:ext cx="6241361" cy="1929168"/>
            <a:chOff x="447100" y="6930303"/>
            <a:chExt cx="6241361" cy="1929168"/>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FECCC4C1-BF8B-AE4B-4E5A-6E80997BB923}"/>
                </a:ext>
              </a:extLst>
            </p:cNvPr>
            <p:cNvGrpSpPr/>
            <p:nvPr/>
          </p:nvGrpSpPr>
          <p:grpSpPr>
            <a:xfrm>
              <a:off x="447100" y="7225552"/>
              <a:ext cx="5759262" cy="1633919"/>
              <a:chOff x="670343" y="7947038"/>
              <a:chExt cx="5759262" cy="1633919"/>
            </a:xfrm>
          </p:grpSpPr>
          <p:grpSp>
            <p:nvGrpSpPr>
              <p:cNvPr id="3" name="グループ化 2">
                <a:extLst>
                  <a:ext uri="{FF2B5EF4-FFF2-40B4-BE49-F238E27FC236}">
                    <a16:creationId xmlns:a16="http://schemas.microsoft.com/office/drawing/2014/main" id="{C25D3B9D-3486-4C69-53BA-456D72332ECA}"/>
                  </a:ext>
                </a:extLst>
              </p:cNvPr>
              <p:cNvGrpSpPr/>
              <p:nvPr/>
            </p:nvGrpSpPr>
            <p:grpSpPr>
              <a:xfrm>
                <a:off x="670343" y="7947038"/>
                <a:ext cx="5640006" cy="1200329"/>
                <a:chOff x="654076" y="1397550"/>
                <a:chExt cx="5640006" cy="1200329"/>
              </a:xfrm>
            </p:grpSpPr>
            <p:grpSp>
              <p:nvGrpSpPr>
                <p:cNvPr id="8" name="グループ化 7">
                  <a:extLst>
                    <a:ext uri="{FF2B5EF4-FFF2-40B4-BE49-F238E27FC236}">
                      <a16:creationId xmlns:a16="http://schemas.microsoft.com/office/drawing/2014/main" id="{1097D21E-C7DD-2F63-39FC-9F58BA831FEB}"/>
                    </a:ext>
                  </a:extLst>
                </p:cNvPr>
                <p:cNvGrpSpPr/>
                <p:nvPr/>
              </p:nvGrpSpPr>
              <p:grpSpPr>
                <a:xfrm>
                  <a:off x="654076" y="1397550"/>
                  <a:ext cx="5640006" cy="1200329"/>
                  <a:chOff x="431653" y="1422539"/>
                  <a:chExt cx="5926649" cy="1200329"/>
                </a:xfrm>
              </p:grpSpPr>
              <p:sp>
                <p:nvSpPr>
                  <p:cNvPr id="14" name="テキスト ボックス 13">
                    <a:extLst>
                      <a:ext uri="{FF2B5EF4-FFF2-40B4-BE49-F238E27FC236}">
                        <a16:creationId xmlns:a16="http://schemas.microsoft.com/office/drawing/2014/main" id="{E3DAFD06-A59C-37F8-EFD7-F38826BF85EB}"/>
                      </a:ext>
                    </a:extLst>
                  </p:cNvPr>
                  <p:cNvSpPr txBox="1"/>
                  <p:nvPr/>
                </p:nvSpPr>
                <p:spPr>
                  <a:xfrm>
                    <a:off x="431653" y="1422539"/>
                    <a:ext cx="3149163" cy="1200329"/>
                  </a:xfrm>
                  <a:prstGeom prst="rect">
                    <a:avLst/>
                  </a:prstGeom>
                  <a:noFill/>
                </p:spPr>
                <p:txBody>
                  <a:bodyPr wrap="square" rtlCol="0">
                    <a:spAutoFit/>
                  </a:bodyPr>
                  <a:lstStyle/>
                  <a:p>
                    <a:r>
                      <a:rPr lang="ja-JP" altLang="en-US" sz="1200"/>
                      <a:t>◯　</a:t>
                    </a:r>
                    <a:r>
                      <a:rPr lang="en-US" altLang="ja-JP" sz="1200" dirty="0"/>
                      <a:t> 2</a:t>
                    </a:r>
                    <a:r>
                      <a:rPr lang="ja-JP" altLang="en-US" sz="1200"/>
                      <a:t>　△  </a:t>
                    </a:r>
                    <a:r>
                      <a:rPr lang="en-US" altLang="ja-JP" sz="1200" dirty="0"/>
                      <a:t>6</a:t>
                    </a:r>
                    <a:r>
                      <a:rPr lang="ja-JP" altLang="en-US" sz="1200"/>
                      <a:t>・</a:t>
                    </a:r>
                    <a:r>
                      <a:rPr lang="en-US" altLang="ja-JP" sz="1200" dirty="0"/>
                      <a:t>7</a:t>
                    </a:r>
                    <a:r>
                      <a:rPr lang="ja-JP" altLang="en-US" sz="1200"/>
                      <a:t>　</a:t>
                    </a:r>
                    <a:endParaRPr kumimoji="1" lang="en-US" altLang="ja-JP" sz="1200" dirty="0"/>
                  </a:p>
                  <a:p>
                    <a:endParaRPr lang="en-US" altLang="ja-JP" sz="1200" dirty="0"/>
                  </a:p>
                  <a:p>
                    <a:r>
                      <a:rPr lang="ja-JP" altLang="en-US" sz="1200"/>
                      <a:t>本命星：八白土星（チャンス・変化）</a:t>
                    </a:r>
                    <a:endParaRPr kumimoji="1" lang="en-US" altLang="ja-JP" sz="1200" dirty="0"/>
                  </a:p>
                  <a:p>
                    <a:r>
                      <a:rPr lang="ja-JP" altLang="en-US" sz="1200"/>
                      <a:t>月命星：九紫火星（頭脳・カリスマ）</a:t>
                    </a:r>
                    <a:endParaRPr lang="en-US" altLang="ja-JP" sz="1200" dirty="0"/>
                  </a:p>
                  <a:p>
                    <a:r>
                      <a:rPr lang="ja-JP" altLang="en-US" sz="1200"/>
                      <a:t>潜在意識：七赤金星（快楽・合理）</a:t>
                    </a:r>
                    <a:endParaRPr kumimoji="1" lang="en-US" altLang="ja-JP" sz="1200" dirty="0"/>
                  </a:p>
                  <a:p>
                    <a:r>
                      <a:rPr lang="ja-JP" altLang="en-US" sz="1200"/>
                      <a:t>流れ：六白金星（ルール・仕事）</a:t>
                    </a:r>
                    <a:endParaRPr lang="en-US" altLang="ja-JP" sz="1200" dirty="0"/>
                  </a:p>
                </p:txBody>
              </p:sp>
              <p:sp>
                <p:nvSpPr>
                  <p:cNvPr id="15" name="テキスト ボックス 14">
                    <a:extLst>
                      <a:ext uri="{FF2B5EF4-FFF2-40B4-BE49-F238E27FC236}">
                        <a16:creationId xmlns:a16="http://schemas.microsoft.com/office/drawing/2014/main" id="{3FBA409E-93CC-EE7A-D76B-F114B8CFA315}"/>
                      </a:ext>
                    </a:extLst>
                  </p:cNvPr>
                  <p:cNvSpPr txBox="1"/>
                  <p:nvPr/>
                </p:nvSpPr>
                <p:spPr>
                  <a:xfrm>
                    <a:off x="3937209" y="1422539"/>
                    <a:ext cx="2421093" cy="523220"/>
                  </a:xfrm>
                  <a:prstGeom prst="rect">
                    <a:avLst/>
                  </a:prstGeom>
                  <a:noFill/>
                </p:spPr>
                <p:txBody>
                  <a:bodyPr wrap="square" rtlCol="0">
                    <a:spAutoFit/>
                  </a:bodyPr>
                  <a:lstStyle/>
                  <a:p>
                    <a:r>
                      <a:rPr lang="en-US" altLang="ja-JP" sz="2800" b="1" dirty="0"/>
                      <a:t>8</a:t>
                    </a:r>
                    <a:r>
                      <a:rPr kumimoji="1" lang="ja-JP" altLang="en-US" sz="2800" b="1"/>
                      <a:t> </a:t>
                    </a:r>
                    <a:r>
                      <a:rPr lang="en-US" altLang="ja-JP" sz="2800" b="1" dirty="0"/>
                      <a:t>-</a:t>
                    </a:r>
                    <a:r>
                      <a:rPr kumimoji="1" lang="ja-JP" altLang="en-US" sz="2800" b="1"/>
                      <a:t> </a:t>
                    </a:r>
                    <a:r>
                      <a:rPr kumimoji="1" lang="en-US" altLang="ja-JP" sz="2800" b="1" dirty="0"/>
                      <a:t>9</a:t>
                    </a:r>
                    <a:r>
                      <a:rPr kumimoji="1" lang="ja-JP" altLang="en-US" sz="2800" b="1"/>
                      <a:t> </a:t>
                    </a:r>
                    <a:r>
                      <a:rPr lang="en-US" altLang="ja-JP" sz="2800" b="1" dirty="0"/>
                      <a:t>-</a:t>
                    </a:r>
                    <a:r>
                      <a:rPr kumimoji="1" lang="ja-JP" altLang="en-US" sz="2800" b="1"/>
                      <a:t> </a:t>
                    </a:r>
                    <a:r>
                      <a:rPr kumimoji="1" lang="en-US" altLang="ja-JP" sz="2800" b="1" dirty="0"/>
                      <a:t>7 - </a:t>
                    </a:r>
                    <a:r>
                      <a:rPr lang="en-US" altLang="ja-JP" sz="2800" b="1" dirty="0"/>
                      <a:t>6</a:t>
                    </a:r>
                    <a:endParaRPr kumimoji="1" lang="ja-JP" altLang="en-US" sz="2800" b="1"/>
                  </a:p>
                </p:txBody>
              </p:sp>
            </p:grpSp>
            <p:grpSp>
              <p:nvGrpSpPr>
                <p:cNvPr id="9" name="グループ化 8">
                  <a:extLst>
                    <a:ext uri="{FF2B5EF4-FFF2-40B4-BE49-F238E27FC236}">
                      <a16:creationId xmlns:a16="http://schemas.microsoft.com/office/drawing/2014/main" id="{DC17F59A-BA55-26B9-6ED1-AB5F03AB40ED}"/>
                    </a:ext>
                  </a:extLst>
                </p:cNvPr>
                <p:cNvGrpSpPr/>
                <p:nvPr/>
              </p:nvGrpSpPr>
              <p:grpSpPr>
                <a:xfrm>
                  <a:off x="4077242" y="1920135"/>
                  <a:ext cx="1953665" cy="386973"/>
                  <a:chOff x="4403782" y="371299"/>
                  <a:chExt cx="1953665" cy="386973"/>
                </a:xfrm>
              </p:grpSpPr>
              <p:sp>
                <p:nvSpPr>
                  <p:cNvPr id="10" name="円/楕円 9">
                    <a:extLst>
                      <a:ext uri="{FF2B5EF4-FFF2-40B4-BE49-F238E27FC236}">
                        <a16:creationId xmlns:a16="http://schemas.microsoft.com/office/drawing/2014/main" id="{375FA4D5-0DD4-359A-9D12-A8336AD7E8DC}"/>
                      </a:ext>
                    </a:extLst>
                  </p:cNvPr>
                  <p:cNvSpPr/>
                  <p:nvPr/>
                </p:nvSpPr>
                <p:spPr>
                  <a:xfrm>
                    <a:off x="5465479" y="37129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11" name="円/楕円 10">
                    <a:extLst>
                      <a:ext uri="{FF2B5EF4-FFF2-40B4-BE49-F238E27FC236}">
                        <a16:creationId xmlns:a16="http://schemas.microsoft.com/office/drawing/2014/main" id="{6C1F710F-56ED-2DFC-F9EE-E32214385B91}"/>
                      </a:ext>
                    </a:extLst>
                  </p:cNvPr>
                  <p:cNvSpPr/>
                  <p:nvPr/>
                </p:nvSpPr>
                <p:spPr>
                  <a:xfrm>
                    <a:off x="4403782" y="377272"/>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12" name="円/楕円 11">
                    <a:extLst>
                      <a:ext uri="{FF2B5EF4-FFF2-40B4-BE49-F238E27FC236}">
                        <a16:creationId xmlns:a16="http://schemas.microsoft.com/office/drawing/2014/main" id="{8FEB21DB-7DDF-961F-FA70-142C67AC08A0}"/>
                      </a:ext>
                    </a:extLst>
                  </p:cNvPr>
                  <p:cNvSpPr/>
                  <p:nvPr/>
                </p:nvSpPr>
                <p:spPr>
                  <a:xfrm>
                    <a:off x="4938678" y="371299"/>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13" name="円/楕円 12">
                    <a:extLst>
                      <a:ext uri="{FF2B5EF4-FFF2-40B4-BE49-F238E27FC236}">
                        <a16:creationId xmlns:a16="http://schemas.microsoft.com/office/drawing/2014/main" id="{899A553A-1CD8-960F-CC84-3451D1914B54}"/>
                      </a:ext>
                    </a:extLst>
                  </p:cNvPr>
                  <p:cNvSpPr/>
                  <p:nvPr/>
                </p:nvSpPr>
                <p:spPr>
                  <a:xfrm>
                    <a:off x="5980318" y="371934"/>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endParaRPr kumimoji="1" lang="en-US" altLang="ja-JP" dirty="0">
                      <a:solidFill>
                        <a:schemeClr val="tx1"/>
                      </a:solidFill>
                    </a:endParaRPr>
                  </a:p>
                </p:txBody>
              </p:sp>
            </p:grpSp>
          </p:grpSp>
          <p:sp>
            <p:nvSpPr>
              <p:cNvPr id="7" name="テキスト ボックス 6">
                <a:extLst>
                  <a:ext uri="{FF2B5EF4-FFF2-40B4-BE49-F238E27FC236}">
                    <a16:creationId xmlns:a16="http://schemas.microsoft.com/office/drawing/2014/main" id="{80220879-2522-2399-9701-B80972CF3202}"/>
                  </a:ext>
                </a:extLst>
              </p:cNvPr>
              <p:cNvSpPr txBox="1"/>
              <p:nvPr/>
            </p:nvSpPr>
            <p:spPr>
              <a:xfrm>
                <a:off x="707820" y="9165459"/>
                <a:ext cx="5721785" cy="415498"/>
              </a:xfrm>
              <a:prstGeom prst="rect">
                <a:avLst/>
              </a:prstGeom>
              <a:noFill/>
            </p:spPr>
            <p:txBody>
              <a:bodyPr wrap="square" rtlCol="0">
                <a:spAutoFit/>
              </a:bodyPr>
              <a:lstStyle/>
              <a:p>
                <a:r>
                  <a:rPr lang="ja-JP" altLang="en-US" sz="1050">
                    <a:solidFill>
                      <a:srgbClr val="FF0000"/>
                    </a:solidFill>
                  </a:rPr>
                  <a:t>本質的に野心が強くチャンスに強い。対人的には頭脳明晰で強い信念を持つ。潜在意識には金運に恵まれドライな気質を持つ。ご先祖様とのご縁が深く墓守役となる。</a:t>
                </a:r>
                <a:endParaRPr lang="en-US" altLang="ja-JP" sz="1050" dirty="0">
                  <a:solidFill>
                    <a:srgbClr val="FF0000"/>
                  </a:solidFill>
                </a:endParaRPr>
              </a:p>
            </p:txBody>
          </p:sp>
        </p:grpSp>
      </p:grpSp>
      <p:grpSp>
        <p:nvGrpSpPr>
          <p:cNvPr id="39" name="グループ化 38">
            <a:extLst>
              <a:ext uri="{FF2B5EF4-FFF2-40B4-BE49-F238E27FC236}">
                <a16:creationId xmlns:a16="http://schemas.microsoft.com/office/drawing/2014/main" id="{989DC5F2-6211-1913-F973-FD07BC7CE5AA}"/>
              </a:ext>
            </a:extLst>
          </p:cNvPr>
          <p:cNvGrpSpPr/>
          <p:nvPr/>
        </p:nvGrpSpPr>
        <p:grpSpPr>
          <a:xfrm>
            <a:off x="419011" y="3808685"/>
            <a:ext cx="6269450" cy="2137090"/>
            <a:chOff x="419011" y="3808685"/>
            <a:chExt cx="6269450" cy="2137090"/>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6" name="グループ化 15">
              <a:extLst>
                <a:ext uri="{FF2B5EF4-FFF2-40B4-BE49-F238E27FC236}">
                  <a16:creationId xmlns:a16="http://schemas.microsoft.com/office/drawing/2014/main" id="{83E06D35-2529-5B26-64BB-B681BFFE2B59}"/>
                </a:ext>
              </a:extLst>
            </p:cNvPr>
            <p:cNvGrpSpPr/>
            <p:nvPr/>
          </p:nvGrpSpPr>
          <p:grpSpPr>
            <a:xfrm>
              <a:off x="419011" y="4090889"/>
              <a:ext cx="5721785" cy="1854886"/>
              <a:chOff x="501898" y="5492485"/>
              <a:chExt cx="5721785" cy="1854886"/>
            </a:xfrm>
          </p:grpSpPr>
          <p:grpSp>
            <p:nvGrpSpPr>
              <p:cNvPr id="17" name="グループ化 16">
                <a:extLst>
                  <a:ext uri="{FF2B5EF4-FFF2-40B4-BE49-F238E27FC236}">
                    <a16:creationId xmlns:a16="http://schemas.microsoft.com/office/drawing/2014/main" id="{57BF5663-ADDA-A168-21A2-C4D8A5CDD8E0}"/>
                  </a:ext>
                </a:extLst>
              </p:cNvPr>
              <p:cNvGrpSpPr/>
              <p:nvPr/>
            </p:nvGrpSpPr>
            <p:grpSpPr>
              <a:xfrm>
                <a:off x="514143" y="5492485"/>
                <a:ext cx="5700257" cy="1423692"/>
                <a:chOff x="654077" y="1358853"/>
                <a:chExt cx="5700257" cy="1423692"/>
              </a:xfrm>
            </p:grpSpPr>
            <p:grpSp>
              <p:nvGrpSpPr>
                <p:cNvPr id="19" name="グループ化 18">
                  <a:extLst>
                    <a:ext uri="{FF2B5EF4-FFF2-40B4-BE49-F238E27FC236}">
                      <a16:creationId xmlns:a16="http://schemas.microsoft.com/office/drawing/2014/main" id="{7FAC30C8-CC10-5575-11A2-3D63E4E4E1AD}"/>
                    </a:ext>
                  </a:extLst>
                </p:cNvPr>
                <p:cNvGrpSpPr/>
                <p:nvPr/>
              </p:nvGrpSpPr>
              <p:grpSpPr>
                <a:xfrm>
                  <a:off x="654077" y="1358853"/>
                  <a:ext cx="5700257" cy="1423692"/>
                  <a:chOff x="431654" y="1383842"/>
                  <a:chExt cx="5989963" cy="1423692"/>
                </a:xfrm>
              </p:grpSpPr>
              <p:sp>
                <p:nvSpPr>
                  <p:cNvPr id="25" name="テキスト ボックス 24">
                    <a:extLst>
                      <a:ext uri="{FF2B5EF4-FFF2-40B4-BE49-F238E27FC236}">
                        <a16:creationId xmlns:a16="http://schemas.microsoft.com/office/drawing/2014/main" id="{E47225B8-079F-E800-A34C-873D4F703532}"/>
                      </a:ext>
                    </a:extLst>
                  </p:cNvPr>
                  <p:cNvSpPr txBox="1"/>
                  <p:nvPr/>
                </p:nvSpPr>
                <p:spPr>
                  <a:xfrm>
                    <a:off x="431654" y="1422539"/>
                    <a:ext cx="2993426" cy="1384995"/>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6 </a:t>
                    </a:r>
                    <a:r>
                      <a:rPr lang="ja-JP" altLang="en-US" sz="1200"/>
                      <a:t>・</a:t>
                    </a:r>
                    <a:r>
                      <a:rPr lang="en-US" altLang="ja-JP" sz="1200" dirty="0"/>
                      <a:t>7</a:t>
                    </a:r>
                    <a:r>
                      <a:rPr lang="ja-JP" altLang="en-US" sz="1200"/>
                      <a:t>・</a:t>
                    </a:r>
                    <a:r>
                      <a:rPr lang="en-US" altLang="ja-JP" sz="1200" dirty="0"/>
                      <a:t>9</a:t>
                    </a:r>
                    <a:r>
                      <a:rPr lang="ja-JP" altLang="en-US" sz="1200"/>
                      <a:t>　</a:t>
                    </a:r>
                    <a:endParaRPr kumimoji="1" lang="en-US" altLang="ja-JP" sz="1200" dirty="0"/>
                  </a:p>
                  <a:p>
                    <a:endParaRPr lang="en-US" altLang="ja-JP" sz="1200" dirty="0"/>
                  </a:p>
                  <a:p>
                    <a:r>
                      <a:rPr lang="ja-JP" altLang="en-US" sz="1200"/>
                      <a:t>本命星：八白土星（チャンス・変化）</a:t>
                    </a:r>
                    <a:endParaRPr lang="en-US" altLang="ja-JP" sz="1200" dirty="0"/>
                  </a:p>
                  <a:p>
                    <a:r>
                      <a:rPr lang="ja-JP" altLang="en-US" sz="1200"/>
                      <a:t>月命星：八白土星（チャンス・変化）</a:t>
                    </a:r>
                    <a:endParaRPr lang="en-US" altLang="ja-JP" sz="1200" dirty="0"/>
                  </a:p>
                  <a:p>
                    <a:r>
                      <a:rPr lang="ja-JP" altLang="en-US" sz="1200"/>
                      <a:t>潜在意識：</a:t>
                    </a:r>
                    <a:endParaRPr lang="en-US" altLang="ja-JP" sz="1200" dirty="0"/>
                  </a:p>
                  <a:p>
                    <a:r>
                      <a:rPr lang="ja-JP" altLang="en-US" sz="1200"/>
                      <a:t>七赤金星（快楽・合理）</a:t>
                    </a:r>
                    <a:endParaRPr lang="en-US" altLang="ja-JP" sz="1200" dirty="0"/>
                  </a:p>
                  <a:p>
                    <a:r>
                      <a:rPr lang="ja-JP" altLang="en-US" sz="1200"/>
                      <a:t>五黄土星（支配・リーダー）</a:t>
                    </a:r>
                    <a:endParaRPr kumimoji="1" lang="en-US" altLang="ja-JP" sz="1200" dirty="0"/>
                  </a:p>
                </p:txBody>
              </p:sp>
              <p:sp>
                <p:nvSpPr>
                  <p:cNvPr id="26" name="テキスト ボックス 25">
                    <a:extLst>
                      <a:ext uri="{FF2B5EF4-FFF2-40B4-BE49-F238E27FC236}">
                        <a16:creationId xmlns:a16="http://schemas.microsoft.com/office/drawing/2014/main" id="{867A18A7-4A01-DB28-59CB-75E5FD6E3B48}"/>
                      </a:ext>
                    </a:extLst>
                  </p:cNvPr>
                  <p:cNvSpPr txBox="1"/>
                  <p:nvPr/>
                </p:nvSpPr>
                <p:spPr>
                  <a:xfrm>
                    <a:off x="4000524" y="1383842"/>
                    <a:ext cx="2421093" cy="523220"/>
                  </a:xfrm>
                  <a:prstGeom prst="rect">
                    <a:avLst/>
                  </a:prstGeom>
                  <a:noFill/>
                </p:spPr>
                <p:txBody>
                  <a:bodyPr wrap="square" rtlCol="0">
                    <a:spAutoFit/>
                  </a:bodyPr>
                  <a:lstStyle/>
                  <a:p>
                    <a:r>
                      <a:rPr lang="en-US" altLang="ja-JP" sz="2800" b="1" dirty="0"/>
                      <a:t>8</a:t>
                    </a:r>
                    <a:r>
                      <a:rPr kumimoji="1" lang="ja-JP" altLang="en-US" sz="2800" b="1"/>
                      <a:t> </a:t>
                    </a:r>
                    <a:r>
                      <a:rPr lang="en-US" altLang="ja-JP" sz="2800" b="1" dirty="0"/>
                      <a:t>-</a:t>
                    </a:r>
                    <a:r>
                      <a:rPr kumimoji="1" lang="ja-JP" altLang="en-US" sz="2800" b="1"/>
                      <a:t> </a:t>
                    </a:r>
                    <a:r>
                      <a:rPr lang="en-US" altLang="ja-JP" sz="2800" b="1" dirty="0"/>
                      <a:t>8</a:t>
                    </a:r>
                    <a:r>
                      <a:rPr kumimoji="1" lang="ja-JP" altLang="en-US" sz="2800" b="1"/>
                      <a:t> </a:t>
                    </a:r>
                    <a:r>
                      <a:rPr lang="en-US" altLang="ja-JP" sz="2800" b="1" dirty="0"/>
                      <a:t>-</a:t>
                    </a:r>
                    <a:r>
                      <a:rPr kumimoji="1" lang="ja-JP" altLang="en-US" sz="2800" b="1"/>
                      <a:t> </a:t>
                    </a:r>
                    <a:r>
                      <a:rPr lang="en-US" altLang="ja-JP" sz="2800" b="1" dirty="0"/>
                      <a:t>5</a:t>
                    </a:r>
                    <a:r>
                      <a:rPr kumimoji="1" lang="en-US" altLang="ja-JP" sz="2800" b="1" dirty="0"/>
                      <a:t> </a:t>
                    </a:r>
                    <a:r>
                      <a:rPr lang="en-US" altLang="ja-JP" sz="2800" b="1" dirty="0"/>
                      <a:t>/</a:t>
                    </a:r>
                    <a:r>
                      <a:rPr kumimoji="1" lang="en-US" altLang="ja-JP" sz="2800" b="1" dirty="0"/>
                      <a:t> 7</a:t>
                    </a:r>
                    <a:endParaRPr kumimoji="1" lang="ja-JP" altLang="en-US" sz="2800" b="1"/>
                  </a:p>
                </p:txBody>
              </p:sp>
            </p:grpSp>
            <p:grpSp>
              <p:nvGrpSpPr>
                <p:cNvPr id="20" name="グループ化 19">
                  <a:extLst>
                    <a:ext uri="{FF2B5EF4-FFF2-40B4-BE49-F238E27FC236}">
                      <a16:creationId xmlns:a16="http://schemas.microsoft.com/office/drawing/2014/main" id="{5815B3AC-D87B-66FD-C5AD-DFBC5D39D5B5}"/>
                    </a:ext>
                  </a:extLst>
                </p:cNvPr>
                <p:cNvGrpSpPr/>
                <p:nvPr/>
              </p:nvGrpSpPr>
              <p:grpSpPr>
                <a:xfrm>
                  <a:off x="4087737" y="1861150"/>
                  <a:ext cx="1953665" cy="386973"/>
                  <a:chOff x="4329230" y="329500"/>
                  <a:chExt cx="1953665" cy="386973"/>
                </a:xfrm>
              </p:grpSpPr>
              <p:sp>
                <p:nvSpPr>
                  <p:cNvPr id="21" name="円/楕円 20">
                    <a:extLst>
                      <a:ext uri="{FF2B5EF4-FFF2-40B4-BE49-F238E27FC236}">
                        <a16:creationId xmlns:a16="http://schemas.microsoft.com/office/drawing/2014/main" id="{2BB3EF9D-4CA6-B033-D31E-0642DED25B15}"/>
                      </a:ext>
                    </a:extLst>
                  </p:cNvPr>
                  <p:cNvSpPr/>
                  <p:nvPr/>
                </p:nvSpPr>
                <p:spPr>
                  <a:xfrm>
                    <a:off x="5390927" y="329500"/>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22" name="円/楕円 21">
                    <a:extLst>
                      <a:ext uri="{FF2B5EF4-FFF2-40B4-BE49-F238E27FC236}">
                        <a16:creationId xmlns:a16="http://schemas.microsoft.com/office/drawing/2014/main" id="{7A162DCA-B306-C413-8D58-79BACC6A31CC}"/>
                      </a:ext>
                    </a:extLst>
                  </p:cNvPr>
                  <p:cNvSpPr/>
                  <p:nvPr/>
                </p:nvSpPr>
                <p:spPr>
                  <a:xfrm>
                    <a:off x="4329230" y="335473"/>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23" name="円/楕円 22">
                    <a:extLst>
                      <a:ext uri="{FF2B5EF4-FFF2-40B4-BE49-F238E27FC236}">
                        <a16:creationId xmlns:a16="http://schemas.microsoft.com/office/drawing/2014/main" id="{D2D792B9-8A77-C3DC-85DB-ACB4818A82E9}"/>
                      </a:ext>
                    </a:extLst>
                  </p:cNvPr>
                  <p:cNvSpPr/>
                  <p:nvPr/>
                </p:nvSpPr>
                <p:spPr>
                  <a:xfrm>
                    <a:off x="4864126" y="329500"/>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24" name="円/楕円 23">
                    <a:extLst>
                      <a:ext uri="{FF2B5EF4-FFF2-40B4-BE49-F238E27FC236}">
                        <a16:creationId xmlns:a16="http://schemas.microsoft.com/office/drawing/2014/main" id="{A79FD49E-CB35-94E8-99B2-F90E5BF6E903}"/>
                      </a:ext>
                    </a:extLst>
                  </p:cNvPr>
                  <p:cNvSpPr/>
                  <p:nvPr/>
                </p:nvSpPr>
                <p:spPr>
                  <a:xfrm>
                    <a:off x="5905766" y="330135"/>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18" name="テキスト ボックス 17">
                <a:extLst>
                  <a:ext uri="{FF2B5EF4-FFF2-40B4-BE49-F238E27FC236}">
                    <a16:creationId xmlns:a16="http://schemas.microsoft.com/office/drawing/2014/main" id="{CE31E96F-FB34-6473-84C6-ED9916DBF26F}"/>
                  </a:ext>
                </a:extLst>
              </p:cNvPr>
              <p:cNvSpPr txBox="1"/>
              <p:nvPr/>
            </p:nvSpPr>
            <p:spPr>
              <a:xfrm>
                <a:off x="501898" y="6931873"/>
                <a:ext cx="5721785" cy="415498"/>
              </a:xfrm>
              <a:prstGeom prst="rect">
                <a:avLst/>
              </a:prstGeom>
              <a:noFill/>
            </p:spPr>
            <p:txBody>
              <a:bodyPr wrap="square" rtlCol="0">
                <a:spAutoFit/>
              </a:bodyPr>
              <a:lstStyle/>
              <a:p>
                <a:r>
                  <a:rPr lang="ja-JP" altLang="en-US" sz="1050">
                    <a:solidFill>
                      <a:srgbClr val="FF0000"/>
                    </a:solidFill>
                  </a:rPr>
                  <a:t>非常に個性的で裏表のない性格を持つ。本質的に野心が強くチャンスを掴む力がある。潜在意識にはリーダーシップが強く自分流な面と、金運に恵まれドライな気質を合わせ持つ。</a:t>
                </a:r>
                <a:endParaRPr lang="en-US" altLang="ja-JP" sz="1050" dirty="0">
                  <a:solidFill>
                    <a:srgbClr val="FF0000"/>
                  </a:solidFill>
                </a:endParaRPr>
              </a:p>
            </p:txBody>
          </p:sp>
        </p:grpSp>
      </p:grpSp>
      <p:grpSp>
        <p:nvGrpSpPr>
          <p:cNvPr id="38" name="グループ化 37">
            <a:extLst>
              <a:ext uri="{FF2B5EF4-FFF2-40B4-BE49-F238E27FC236}">
                <a16:creationId xmlns:a16="http://schemas.microsoft.com/office/drawing/2014/main" id="{56D39B55-EF94-FBDE-8168-2E1914838018}"/>
              </a:ext>
            </a:extLst>
          </p:cNvPr>
          <p:cNvGrpSpPr/>
          <p:nvPr/>
        </p:nvGrpSpPr>
        <p:grpSpPr>
          <a:xfrm>
            <a:off x="409728" y="687067"/>
            <a:ext cx="6278733" cy="1970512"/>
            <a:chOff x="409728" y="687067"/>
            <a:chExt cx="6278733" cy="1970512"/>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7" name="グループ化 26">
              <a:extLst>
                <a:ext uri="{FF2B5EF4-FFF2-40B4-BE49-F238E27FC236}">
                  <a16:creationId xmlns:a16="http://schemas.microsoft.com/office/drawing/2014/main" id="{3DB0E3FC-8A27-12A0-604F-3472A4B8A4DF}"/>
                </a:ext>
              </a:extLst>
            </p:cNvPr>
            <p:cNvGrpSpPr/>
            <p:nvPr/>
          </p:nvGrpSpPr>
          <p:grpSpPr>
            <a:xfrm>
              <a:off x="409728" y="958840"/>
              <a:ext cx="5721785" cy="1698739"/>
              <a:chOff x="463492" y="3554896"/>
              <a:chExt cx="5721785" cy="1698739"/>
            </a:xfrm>
          </p:grpSpPr>
          <p:grpSp>
            <p:nvGrpSpPr>
              <p:cNvPr id="28" name="グループ化 27">
                <a:extLst>
                  <a:ext uri="{FF2B5EF4-FFF2-40B4-BE49-F238E27FC236}">
                    <a16:creationId xmlns:a16="http://schemas.microsoft.com/office/drawing/2014/main" id="{7BF9A8DD-D93C-3B47-00F0-265CFF7F33F4}"/>
                  </a:ext>
                </a:extLst>
              </p:cNvPr>
              <p:cNvGrpSpPr/>
              <p:nvPr/>
            </p:nvGrpSpPr>
            <p:grpSpPr>
              <a:xfrm>
                <a:off x="476745" y="3554896"/>
                <a:ext cx="5700419" cy="1200329"/>
                <a:chOff x="654077" y="1397550"/>
                <a:chExt cx="5700419" cy="1200329"/>
              </a:xfrm>
            </p:grpSpPr>
            <p:grpSp>
              <p:nvGrpSpPr>
                <p:cNvPr id="30" name="グループ化 29">
                  <a:extLst>
                    <a:ext uri="{FF2B5EF4-FFF2-40B4-BE49-F238E27FC236}">
                      <a16:creationId xmlns:a16="http://schemas.microsoft.com/office/drawing/2014/main" id="{64B90091-86B3-56C5-FB15-33BA398259FB}"/>
                    </a:ext>
                  </a:extLst>
                </p:cNvPr>
                <p:cNvGrpSpPr/>
                <p:nvPr/>
              </p:nvGrpSpPr>
              <p:grpSpPr>
                <a:xfrm>
                  <a:off x="654077" y="1397550"/>
                  <a:ext cx="5700419" cy="1200329"/>
                  <a:chOff x="431654" y="1422539"/>
                  <a:chExt cx="5990133" cy="1200329"/>
                </a:xfrm>
              </p:grpSpPr>
              <p:sp>
                <p:nvSpPr>
                  <p:cNvPr id="36" name="テキスト ボックス 35">
                    <a:extLst>
                      <a:ext uri="{FF2B5EF4-FFF2-40B4-BE49-F238E27FC236}">
                        <a16:creationId xmlns:a16="http://schemas.microsoft.com/office/drawing/2014/main" id="{C3C9BC9F-1321-880E-C02C-F703102289AD}"/>
                      </a:ext>
                    </a:extLst>
                  </p:cNvPr>
                  <p:cNvSpPr txBox="1"/>
                  <p:nvPr/>
                </p:nvSpPr>
                <p:spPr>
                  <a:xfrm>
                    <a:off x="431654" y="1422539"/>
                    <a:ext cx="3281845" cy="1200329"/>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2 </a:t>
                    </a:r>
                    <a:r>
                      <a:rPr lang="ja-JP" altLang="en-US" sz="1200"/>
                      <a:t>　△  </a:t>
                    </a:r>
                    <a:r>
                      <a:rPr lang="en-US" altLang="ja-JP" sz="1200" dirty="0"/>
                      <a:t>9</a:t>
                    </a:r>
                    <a:r>
                      <a:rPr lang="ja-JP" altLang="en-US" sz="1200"/>
                      <a:t>　</a:t>
                    </a:r>
                    <a:endParaRPr kumimoji="1" lang="en-US" altLang="ja-JP" sz="1200" dirty="0"/>
                  </a:p>
                  <a:p>
                    <a:endParaRPr lang="en-US" altLang="ja-JP" sz="1200" dirty="0"/>
                  </a:p>
                  <a:p>
                    <a:r>
                      <a:rPr lang="ja-JP" altLang="en-US" sz="1200"/>
                      <a:t>本命星：八白土星（チャンス・変化）</a:t>
                    </a:r>
                    <a:endParaRPr kumimoji="1" lang="en-US" altLang="ja-JP" sz="1200" dirty="0"/>
                  </a:p>
                  <a:p>
                    <a:r>
                      <a:rPr lang="ja-JP" altLang="en-US" sz="1200"/>
                      <a:t>月命星：七赤金星（快楽・合理）</a:t>
                    </a:r>
                    <a:endParaRPr lang="en-US" altLang="ja-JP" sz="1200" dirty="0"/>
                  </a:p>
                  <a:p>
                    <a:r>
                      <a:rPr lang="ja-JP" altLang="en-US" sz="1200"/>
                      <a:t>潜在意識：九紫火星（頭脳・カリスマ）</a:t>
                    </a:r>
                    <a:endParaRPr kumimoji="1" lang="en-US" altLang="ja-JP" sz="1200" dirty="0"/>
                  </a:p>
                  <a:p>
                    <a:r>
                      <a:rPr lang="ja-JP" altLang="en-US" sz="1200"/>
                      <a:t>流れ：四緑木星（人気・体裁）</a:t>
                    </a:r>
                    <a:endParaRPr lang="en-US" altLang="ja-JP" sz="1200" dirty="0"/>
                  </a:p>
                </p:txBody>
              </p:sp>
              <p:sp>
                <p:nvSpPr>
                  <p:cNvPr id="37" name="テキスト ボックス 36">
                    <a:extLst>
                      <a:ext uri="{FF2B5EF4-FFF2-40B4-BE49-F238E27FC236}">
                        <a16:creationId xmlns:a16="http://schemas.microsoft.com/office/drawing/2014/main" id="{75000B8D-6C22-057A-99BC-2C5450F7AC49}"/>
                      </a:ext>
                    </a:extLst>
                  </p:cNvPr>
                  <p:cNvSpPr txBox="1"/>
                  <p:nvPr/>
                </p:nvSpPr>
                <p:spPr>
                  <a:xfrm>
                    <a:off x="4000694" y="1465571"/>
                    <a:ext cx="2421093" cy="523220"/>
                  </a:xfrm>
                  <a:prstGeom prst="rect">
                    <a:avLst/>
                  </a:prstGeom>
                  <a:noFill/>
                </p:spPr>
                <p:txBody>
                  <a:bodyPr wrap="square" rtlCol="0">
                    <a:spAutoFit/>
                  </a:bodyPr>
                  <a:lstStyle/>
                  <a:p>
                    <a:r>
                      <a:rPr lang="en-US" altLang="ja-JP" sz="2800" b="1" dirty="0"/>
                      <a:t>8</a:t>
                    </a:r>
                    <a:r>
                      <a:rPr kumimoji="1" lang="ja-JP" altLang="en-US" sz="2800" b="1"/>
                      <a:t> </a:t>
                    </a:r>
                    <a:r>
                      <a:rPr lang="en-US" altLang="ja-JP" sz="2800" b="1" dirty="0"/>
                      <a:t>-</a:t>
                    </a:r>
                    <a:r>
                      <a:rPr kumimoji="1" lang="ja-JP" altLang="en-US" sz="2800" b="1"/>
                      <a:t> </a:t>
                    </a:r>
                    <a:r>
                      <a:rPr lang="en-US" altLang="ja-JP" sz="2800" b="1" dirty="0"/>
                      <a:t>7</a:t>
                    </a:r>
                    <a:r>
                      <a:rPr kumimoji="1" lang="ja-JP" altLang="en-US" sz="2800" b="1"/>
                      <a:t> </a:t>
                    </a:r>
                    <a:r>
                      <a:rPr lang="en-US" altLang="ja-JP" sz="2800" b="1" dirty="0"/>
                      <a:t>-</a:t>
                    </a:r>
                    <a:r>
                      <a:rPr kumimoji="1" lang="ja-JP" altLang="en-US" sz="2800" b="1"/>
                      <a:t> </a:t>
                    </a:r>
                    <a:r>
                      <a:rPr lang="en-US" altLang="ja-JP" sz="2800" b="1" dirty="0"/>
                      <a:t>9</a:t>
                    </a:r>
                    <a:r>
                      <a:rPr kumimoji="1" lang="en-US" altLang="ja-JP" sz="2800" b="1" dirty="0"/>
                      <a:t> - 4</a:t>
                    </a:r>
                    <a:endParaRPr kumimoji="1" lang="ja-JP" altLang="en-US" sz="2800" b="1"/>
                  </a:p>
                </p:txBody>
              </p:sp>
            </p:grpSp>
            <p:grpSp>
              <p:nvGrpSpPr>
                <p:cNvPr id="31" name="グループ化 30">
                  <a:extLst>
                    <a:ext uri="{FF2B5EF4-FFF2-40B4-BE49-F238E27FC236}">
                      <a16:creationId xmlns:a16="http://schemas.microsoft.com/office/drawing/2014/main" id="{6DDD543A-CE1F-4DCA-03DA-AFB25F5C458E}"/>
                    </a:ext>
                  </a:extLst>
                </p:cNvPr>
                <p:cNvGrpSpPr/>
                <p:nvPr/>
              </p:nvGrpSpPr>
              <p:grpSpPr>
                <a:xfrm>
                  <a:off x="4100406" y="1939839"/>
                  <a:ext cx="1953665" cy="386973"/>
                  <a:chOff x="4426946" y="432368"/>
                  <a:chExt cx="1953665" cy="386973"/>
                </a:xfrm>
              </p:grpSpPr>
              <p:sp>
                <p:nvSpPr>
                  <p:cNvPr id="32" name="円/楕円 31">
                    <a:extLst>
                      <a:ext uri="{FF2B5EF4-FFF2-40B4-BE49-F238E27FC236}">
                        <a16:creationId xmlns:a16="http://schemas.microsoft.com/office/drawing/2014/main" id="{4B14945B-8B2D-7A82-C287-9130EC5A12CB}"/>
                      </a:ext>
                    </a:extLst>
                  </p:cNvPr>
                  <p:cNvSpPr/>
                  <p:nvPr/>
                </p:nvSpPr>
                <p:spPr>
                  <a:xfrm>
                    <a:off x="5488643" y="432368"/>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33" name="円/楕円 32">
                    <a:extLst>
                      <a:ext uri="{FF2B5EF4-FFF2-40B4-BE49-F238E27FC236}">
                        <a16:creationId xmlns:a16="http://schemas.microsoft.com/office/drawing/2014/main" id="{BE8FAE00-3576-76A2-340A-E68D7E2C3BD3}"/>
                      </a:ext>
                    </a:extLst>
                  </p:cNvPr>
                  <p:cNvSpPr/>
                  <p:nvPr/>
                </p:nvSpPr>
                <p:spPr>
                  <a:xfrm>
                    <a:off x="4426946" y="43834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34" name="円/楕円 33">
                    <a:extLst>
                      <a:ext uri="{FF2B5EF4-FFF2-40B4-BE49-F238E27FC236}">
                        <a16:creationId xmlns:a16="http://schemas.microsoft.com/office/drawing/2014/main" id="{0E4744F2-22FF-9ABB-C672-30E0BD8C71BC}"/>
                      </a:ext>
                    </a:extLst>
                  </p:cNvPr>
                  <p:cNvSpPr/>
                  <p:nvPr/>
                </p:nvSpPr>
                <p:spPr>
                  <a:xfrm>
                    <a:off x="4961842" y="432368"/>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35" name="円/楕円 34">
                    <a:extLst>
                      <a:ext uri="{FF2B5EF4-FFF2-40B4-BE49-F238E27FC236}">
                        <a16:creationId xmlns:a16="http://schemas.microsoft.com/office/drawing/2014/main" id="{F5A1E53D-2D7A-7379-E836-1906F5740B1F}"/>
                      </a:ext>
                    </a:extLst>
                  </p:cNvPr>
                  <p:cNvSpPr/>
                  <p:nvPr/>
                </p:nvSpPr>
                <p:spPr>
                  <a:xfrm>
                    <a:off x="6003482" y="433003"/>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en-US" altLang="ja-JP" dirty="0">
                      <a:solidFill>
                        <a:schemeClr val="tx1"/>
                      </a:solidFill>
                    </a:endParaRPr>
                  </a:p>
                </p:txBody>
              </p:sp>
            </p:grpSp>
          </p:grpSp>
          <p:sp>
            <p:nvSpPr>
              <p:cNvPr id="29" name="テキスト ボックス 28">
                <a:extLst>
                  <a:ext uri="{FF2B5EF4-FFF2-40B4-BE49-F238E27FC236}">
                    <a16:creationId xmlns:a16="http://schemas.microsoft.com/office/drawing/2014/main" id="{5D2DCF6A-E0B0-A48E-CA91-68C679158C18}"/>
                  </a:ext>
                </a:extLst>
              </p:cNvPr>
              <p:cNvSpPr txBox="1"/>
              <p:nvPr/>
            </p:nvSpPr>
            <p:spPr>
              <a:xfrm>
                <a:off x="463492" y="4838137"/>
                <a:ext cx="5721785" cy="415498"/>
              </a:xfrm>
              <a:prstGeom prst="rect">
                <a:avLst/>
              </a:prstGeom>
              <a:noFill/>
            </p:spPr>
            <p:txBody>
              <a:bodyPr wrap="square" rtlCol="0">
                <a:spAutoFit/>
              </a:bodyPr>
              <a:lstStyle/>
              <a:p>
                <a:r>
                  <a:rPr lang="ja-JP" altLang="en-US" sz="1050">
                    <a:solidFill>
                      <a:srgbClr val="FF0000"/>
                    </a:solidFill>
                  </a:rPr>
                  <a:t>本質的に野心が強くチャンスに強い。対人的には金運に恵まれドライな気質を持つ。潜在意識には頭脳明晰で強い信念を持つ面がある。人当たりが良く常識人。</a:t>
                </a:r>
                <a:endParaRPr lang="en-US" altLang="ja-JP" sz="1050" dirty="0">
                  <a:solidFill>
                    <a:srgbClr val="FF0000"/>
                  </a:solidFill>
                </a:endParaRPr>
              </a:p>
            </p:txBody>
          </p:sp>
        </p:grpSp>
      </p:grpSp>
    </p:spTree>
    <p:extLst>
      <p:ext uri="{BB962C8B-B14F-4D97-AF65-F5344CB8AC3E}">
        <p14:creationId xmlns:p14="http://schemas.microsoft.com/office/powerpoint/2010/main" val="30256609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グループ化 37">
            <a:extLst>
              <a:ext uri="{FF2B5EF4-FFF2-40B4-BE49-F238E27FC236}">
                <a16:creationId xmlns:a16="http://schemas.microsoft.com/office/drawing/2014/main" id="{9CA504B1-F8B9-A692-D620-0646E602A6B4}"/>
              </a:ext>
            </a:extLst>
          </p:cNvPr>
          <p:cNvGrpSpPr/>
          <p:nvPr/>
        </p:nvGrpSpPr>
        <p:grpSpPr>
          <a:xfrm>
            <a:off x="617217" y="687067"/>
            <a:ext cx="6071244" cy="1931603"/>
            <a:chOff x="617217" y="687067"/>
            <a:chExt cx="6071244" cy="1931603"/>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752F6E37-CB30-455D-4958-689C2F504416}"/>
                </a:ext>
              </a:extLst>
            </p:cNvPr>
            <p:cNvGrpSpPr/>
            <p:nvPr/>
          </p:nvGrpSpPr>
          <p:grpSpPr>
            <a:xfrm>
              <a:off x="617217" y="976386"/>
              <a:ext cx="5738821" cy="1642284"/>
              <a:chOff x="650934" y="3939230"/>
              <a:chExt cx="5738821" cy="1642284"/>
            </a:xfrm>
          </p:grpSpPr>
          <p:grpSp>
            <p:nvGrpSpPr>
              <p:cNvPr id="3" name="グループ化 2">
                <a:extLst>
                  <a:ext uri="{FF2B5EF4-FFF2-40B4-BE49-F238E27FC236}">
                    <a16:creationId xmlns:a16="http://schemas.microsoft.com/office/drawing/2014/main" id="{8DE70FF0-B77B-1A52-2690-9C810C1CDC86}"/>
                  </a:ext>
                </a:extLst>
              </p:cNvPr>
              <p:cNvGrpSpPr/>
              <p:nvPr/>
            </p:nvGrpSpPr>
            <p:grpSpPr>
              <a:xfrm>
                <a:off x="650934" y="3939230"/>
                <a:ext cx="5582509" cy="1200329"/>
                <a:chOff x="654076" y="1397550"/>
                <a:chExt cx="5582509" cy="1200329"/>
              </a:xfrm>
            </p:grpSpPr>
            <p:grpSp>
              <p:nvGrpSpPr>
                <p:cNvPr id="8" name="グループ化 7">
                  <a:extLst>
                    <a:ext uri="{FF2B5EF4-FFF2-40B4-BE49-F238E27FC236}">
                      <a16:creationId xmlns:a16="http://schemas.microsoft.com/office/drawing/2014/main" id="{ECB80FE4-7CD4-BAD7-3C31-D2BA05B5CC5C}"/>
                    </a:ext>
                  </a:extLst>
                </p:cNvPr>
                <p:cNvGrpSpPr/>
                <p:nvPr/>
              </p:nvGrpSpPr>
              <p:grpSpPr>
                <a:xfrm>
                  <a:off x="654076" y="1397550"/>
                  <a:ext cx="5582509" cy="1200329"/>
                  <a:chOff x="431653" y="1422539"/>
                  <a:chExt cx="5866230" cy="1200329"/>
                </a:xfrm>
              </p:grpSpPr>
              <p:sp>
                <p:nvSpPr>
                  <p:cNvPr id="14" name="テキスト ボックス 13">
                    <a:extLst>
                      <a:ext uri="{FF2B5EF4-FFF2-40B4-BE49-F238E27FC236}">
                        <a16:creationId xmlns:a16="http://schemas.microsoft.com/office/drawing/2014/main" id="{58171DC3-1E4F-5BF5-DD10-690EFE3D8032}"/>
                      </a:ext>
                    </a:extLst>
                  </p:cNvPr>
                  <p:cNvSpPr txBox="1"/>
                  <p:nvPr/>
                </p:nvSpPr>
                <p:spPr>
                  <a:xfrm>
                    <a:off x="431653" y="1422539"/>
                    <a:ext cx="3366699" cy="1200329"/>
                  </a:xfrm>
                  <a:prstGeom prst="rect">
                    <a:avLst/>
                  </a:prstGeom>
                  <a:noFill/>
                </p:spPr>
                <p:txBody>
                  <a:bodyPr wrap="square" rtlCol="0">
                    <a:spAutoFit/>
                  </a:bodyPr>
                  <a:lstStyle/>
                  <a:p>
                    <a:r>
                      <a:rPr lang="ja-JP" altLang="en-US" sz="1200"/>
                      <a:t>◯　</a:t>
                    </a:r>
                    <a:r>
                      <a:rPr lang="en-US" altLang="ja-JP" sz="1200" dirty="0"/>
                      <a:t> 3</a:t>
                    </a:r>
                    <a:r>
                      <a:rPr lang="ja-JP" altLang="en-US" sz="1200"/>
                      <a:t>・</a:t>
                    </a:r>
                    <a:r>
                      <a:rPr lang="en-US" altLang="ja-JP" sz="1200" dirty="0"/>
                      <a:t>4</a:t>
                    </a:r>
                    <a:r>
                      <a:rPr lang="ja-JP" altLang="en-US" sz="1200"/>
                      <a:t>　△  </a:t>
                    </a:r>
                    <a:r>
                      <a:rPr lang="en-US" altLang="ja-JP" sz="1200" dirty="0"/>
                      <a:t>2</a:t>
                    </a:r>
                    <a:r>
                      <a:rPr lang="ja-JP" altLang="en-US" sz="1200"/>
                      <a:t>・</a:t>
                    </a:r>
                    <a:r>
                      <a:rPr lang="en-US" altLang="ja-JP" sz="1200" dirty="0"/>
                      <a:t>8</a:t>
                    </a:r>
                    <a:r>
                      <a:rPr lang="ja-JP" altLang="en-US" sz="1200"/>
                      <a:t>　</a:t>
                    </a:r>
                    <a:endParaRPr kumimoji="1" lang="en-US" altLang="ja-JP" sz="1200" dirty="0"/>
                  </a:p>
                  <a:p>
                    <a:endParaRPr lang="en-US" altLang="ja-JP" sz="1200" dirty="0"/>
                  </a:p>
                  <a:p>
                    <a:r>
                      <a:rPr lang="ja-JP" altLang="en-US" sz="1200"/>
                      <a:t>本命星：九紫火星（頭脳・カリスマ）</a:t>
                    </a:r>
                    <a:endParaRPr kumimoji="1" lang="en-US" altLang="ja-JP" sz="1200" dirty="0"/>
                  </a:p>
                  <a:p>
                    <a:r>
                      <a:rPr lang="ja-JP" altLang="en-US" sz="1200"/>
                      <a:t>月命星：一白水星（人情・アイデア）</a:t>
                    </a:r>
                    <a:endParaRPr lang="en-US" altLang="ja-JP" sz="1200" dirty="0"/>
                  </a:p>
                  <a:p>
                    <a:r>
                      <a:rPr lang="ja-JP" altLang="en-US" sz="1200"/>
                      <a:t>潜在意識：八白土星（チャンス・変化）</a:t>
                    </a:r>
                    <a:endParaRPr kumimoji="1" lang="en-US" altLang="ja-JP" sz="1200" dirty="0"/>
                  </a:p>
                  <a:p>
                    <a:r>
                      <a:rPr lang="ja-JP" altLang="en-US" sz="1200"/>
                      <a:t>流れ：六白金星（仕事・ルール）</a:t>
                    </a:r>
                    <a:endParaRPr lang="en-US" altLang="ja-JP" sz="1200" dirty="0"/>
                  </a:p>
                </p:txBody>
              </p:sp>
              <p:sp>
                <p:nvSpPr>
                  <p:cNvPr id="15" name="テキスト ボックス 14">
                    <a:extLst>
                      <a:ext uri="{FF2B5EF4-FFF2-40B4-BE49-F238E27FC236}">
                        <a16:creationId xmlns:a16="http://schemas.microsoft.com/office/drawing/2014/main" id="{145D141A-25D0-A761-06F6-1FF0E9C6F6CB}"/>
                      </a:ext>
                    </a:extLst>
                  </p:cNvPr>
                  <p:cNvSpPr txBox="1"/>
                  <p:nvPr/>
                </p:nvSpPr>
                <p:spPr>
                  <a:xfrm>
                    <a:off x="3876790" y="1437843"/>
                    <a:ext cx="2421093" cy="523220"/>
                  </a:xfrm>
                  <a:prstGeom prst="rect">
                    <a:avLst/>
                  </a:prstGeom>
                  <a:noFill/>
                </p:spPr>
                <p:txBody>
                  <a:bodyPr wrap="square" rtlCol="0">
                    <a:spAutoFit/>
                  </a:bodyPr>
                  <a:lstStyle/>
                  <a:p>
                    <a:r>
                      <a:rPr kumimoji="1" lang="en-US" altLang="ja-JP" sz="2800" b="1" dirty="0"/>
                      <a:t>9</a:t>
                    </a:r>
                    <a:r>
                      <a:rPr kumimoji="1" lang="ja-JP" altLang="en-US" sz="2800" b="1"/>
                      <a:t> </a:t>
                    </a:r>
                    <a:r>
                      <a:rPr lang="en-US" altLang="ja-JP" sz="2800" b="1" dirty="0"/>
                      <a:t>-</a:t>
                    </a:r>
                    <a:r>
                      <a:rPr kumimoji="1" lang="ja-JP" altLang="en-US" sz="2800" b="1"/>
                      <a:t> </a:t>
                    </a:r>
                    <a:r>
                      <a:rPr lang="en-US" altLang="ja-JP" sz="2800" b="1" dirty="0"/>
                      <a:t>1</a:t>
                    </a:r>
                    <a:r>
                      <a:rPr kumimoji="1" lang="ja-JP" altLang="en-US" sz="2800" b="1"/>
                      <a:t> </a:t>
                    </a:r>
                    <a:r>
                      <a:rPr lang="en-US" altLang="ja-JP" sz="2800" b="1" dirty="0"/>
                      <a:t>-</a:t>
                    </a:r>
                    <a:r>
                      <a:rPr kumimoji="1" lang="ja-JP" altLang="en-US" sz="2800" b="1"/>
                      <a:t> </a:t>
                    </a:r>
                    <a:r>
                      <a:rPr lang="en-US" altLang="ja-JP" sz="2800" b="1" dirty="0"/>
                      <a:t>8</a:t>
                    </a:r>
                    <a:r>
                      <a:rPr kumimoji="1" lang="en-US" altLang="ja-JP" sz="2800" b="1" dirty="0"/>
                      <a:t> - 6</a:t>
                    </a:r>
                    <a:endParaRPr kumimoji="1" lang="ja-JP" altLang="en-US" sz="2800" b="1"/>
                  </a:p>
                </p:txBody>
              </p:sp>
            </p:grpSp>
            <p:grpSp>
              <p:nvGrpSpPr>
                <p:cNvPr id="9" name="グループ化 8">
                  <a:extLst>
                    <a:ext uri="{FF2B5EF4-FFF2-40B4-BE49-F238E27FC236}">
                      <a16:creationId xmlns:a16="http://schemas.microsoft.com/office/drawing/2014/main" id="{54B35E6D-32F4-A528-7455-E807F49038D4}"/>
                    </a:ext>
                  </a:extLst>
                </p:cNvPr>
                <p:cNvGrpSpPr/>
                <p:nvPr/>
              </p:nvGrpSpPr>
              <p:grpSpPr>
                <a:xfrm>
                  <a:off x="3945051" y="1891784"/>
                  <a:ext cx="1953665" cy="386973"/>
                  <a:chOff x="4283948" y="326826"/>
                  <a:chExt cx="1953665" cy="386973"/>
                </a:xfrm>
              </p:grpSpPr>
              <p:sp>
                <p:nvSpPr>
                  <p:cNvPr id="10" name="円/楕円 9">
                    <a:extLst>
                      <a:ext uri="{FF2B5EF4-FFF2-40B4-BE49-F238E27FC236}">
                        <a16:creationId xmlns:a16="http://schemas.microsoft.com/office/drawing/2014/main" id="{A82861E3-7B2D-6754-0C11-861E16CF8D2F}"/>
                      </a:ext>
                    </a:extLst>
                  </p:cNvPr>
                  <p:cNvSpPr/>
                  <p:nvPr/>
                </p:nvSpPr>
                <p:spPr>
                  <a:xfrm>
                    <a:off x="5345645" y="32682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11" name="円/楕円 10">
                    <a:extLst>
                      <a:ext uri="{FF2B5EF4-FFF2-40B4-BE49-F238E27FC236}">
                        <a16:creationId xmlns:a16="http://schemas.microsoft.com/office/drawing/2014/main" id="{09D0BE1B-5447-DEEC-F22A-0A95BF79A016}"/>
                      </a:ext>
                    </a:extLst>
                  </p:cNvPr>
                  <p:cNvSpPr/>
                  <p:nvPr/>
                </p:nvSpPr>
                <p:spPr>
                  <a:xfrm>
                    <a:off x="4283948" y="332799"/>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12" name="円/楕円 11">
                    <a:extLst>
                      <a:ext uri="{FF2B5EF4-FFF2-40B4-BE49-F238E27FC236}">
                        <a16:creationId xmlns:a16="http://schemas.microsoft.com/office/drawing/2014/main" id="{DDC30AF6-9E79-3458-ECE9-C1648079EF74}"/>
                      </a:ext>
                    </a:extLst>
                  </p:cNvPr>
                  <p:cNvSpPr/>
                  <p:nvPr/>
                </p:nvSpPr>
                <p:spPr>
                  <a:xfrm>
                    <a:off x="4818844" y="32682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13" name="円/楕円 12">
                    <a:extLst>
                      <a:ext uri="{FF2B5EF4-FFF2-40B4-BE49-F238E27FC236}">
                        <a16:creationId xmlns:a16="http://schemas.microsoft.com/office/drawing/2014/main" id="{2937EB7B-3E7E-D96D-BFFF-E24222857E77}"/>
                      </a:ext>
                    </a:extLst>
                  </p:cNvPr>
                  <p:cNvSpPr/>
                  <p:nvPr/>
                </p:nvSpPr>
                <p:spPr>
                  <a:xfrm>
                    <a:off x="5860484" y="32746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7" name="テキスト ボックス 6">
                <a:extLst>
                  <a:ext uri="{FF2B5EF4-FFF2-40B4-BE49-F238E27FC236}">
                    <a16:creationId xmlns:a16="http://schemas.microsoft.com/office/drawing/2014/main" id="{16B1F974-4DE7-D96C-AF22-970F10C86BA2}"/>
                  </a:ext>
                </a:extLst>
              </p:cNvPr>
              <p:cNvSpPr txBox="1"/>
              <p:nvPr/>
            </p:nvSpPr>
            <p:spPr>
              <a:xfrm>
                <a:off x="667970" y="5166016"/>
                <a:ext cx="5721785" cy="415498"/>
              </a:xfrm>
              <a:prstGeom prst="rect">
                <a:avLst/>
              </a:prstGeom>
              <a:noFill/>
            </p:spPr>
            <p:txBody>
              <a:bodyPr wrap="square" rtlCol="0">
                <a:spAutoFit/>
              </a:bodyPr>
              <a:lstStyle/>
              <a:p>
                <a:r>
                  <a:rPr lang="ja-JP" altLang="en-US" sz="1050">
                    <a:solidFill>
                      <a:srgbClr val="FF0000"/>
                    </a:solidFill>
                  </a:rPr>
                  <a:t>本質的に頭脳明晰で強い信念を持つ。対人的には人情に厚く、人に優しい。潜在意識には野心が強くチャンスに強い面を持つ。ご先祖様とのご縁が深く墓守役となる。</a:t>
                </a:r>
                <a:endParaRPr lang="en-US" altLang="ja-JP" sz="1050" dirty="0">
                  <a:solidFill>
                    <a:srgbClr val="FF0000"/>
                  </a:solidFill>
                </a:endParaRPr>
              </a:p>
            </p:txBody>
          </p:sp>
        </p:grpSp>
      </p:grpSp>
      <p:grpSp>
        <p:nvGrpSpPr>
          <p:cNvPr id="40" name="グループ化 39">
            <a:extLst>
              <a:ext uri="{FF2B5EF4-FFF2-40B4-BE49-F238E27FC236}">
                <a16:creationId xmlns:a16="http://schemas.microsoft.com/office/drawing/2014/main" id="{275A4BDD-7AF8-596F-F29A-E075BAE10517}"/>
              </a:ext>
            </a:extLst>
          </p:cNvPr>
          <p:cNvGrpSpPr/>
          <p:nvPr/>
        </p:nvGrpSpPr>
        <p:grpSpPr>
          <a:xfrm>
            <a:off x="617203" y="6930303"/>
            <a:ext cx="6071258" cy="2124698"/>
            <a:chOff x="617203" y="6930303"/>
            <a:chExt cx="6071258" cy="2124698"/>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6" name="グループ化 15">
              <a:extLst>
                <a:ext uri="{FF2B5EF4-FFF2-40B4-BE49-F238E27FC236}">
                  <a16:creationId xmlns:a16="http://schemas.microsoft.com/office/drawing/2014/main" id="{4E0702FC-A2F2-2145-94D8-20D1339FDDE0}"/>
                </a:ext>
              </a:extLst>
            </p:cNvPr>
            <p:cNvGrpSpPr/>
            <p:nvPr/>
          </p:nvGrpSpPr>
          <p:grpSpPr>
            <a:xfrm>
              <a:off x="617203" y="7276554"/>
              <a:ext cx="5721785" cy="1778447"/>
              <a:chOff x="564042" y="7443377"/>
              <a:chExt cx="5721785" cy="1778447"/>
            </a:xfrm>
          </p:grpSpPr>
          <p:grpSp>
            <p:nvGrpSpPr>
              <p:cNvPr id="17" name="グループ化 16">
                <a:extLst>
                  <a:ext uri="{FF2B5EF4-FFF2-40B4-BE49-F238E27FC236}">
                    <a16:creationId xmlns:a16="http://schemas.microsoft.com/office/drawing/2014/main" id="{6329BCFF-DAD3-1156-481A-3CA5947EFF7A}"/>
                  </a:ext>
                </a:extLst>
              </p:cNvPr>
              <p:cNvGrpSpPr/>
              <p:nvPr/>
            </p:nvGrpSpPr>
            <p:grpSpPr>
              <a:xfrm>
                <a:off x="601584" y="7443377"/>
                <a:ext cx="5476188" cy="1300469"/>
                <a:chOff x="654077" y="1297410"/>
                <a:chExt cx="5476188" cy="1300469"/>
              </a:xfrm>
            </p:grpSpPr>
            <p:grpSp>
              <p:nvGrpSpPr>
                <p:cNvPr id="19" name="グループ化 18">
                  <a:extLst>
                    <a:ext uri="{FF2B5EF4-FFF2-40B4-BE49-F238E27FC236}">
                      <a16:creationId xmlns:a16="http://schemas.microsoft.com/office/drawing/2014/main" id="{F25DC5B3-5D88-C607-A39A-25C4FAF68997}"/>
                    </a:ext>
                  </a:extLst>
                </p:cNvPr>
                <p:cNvGrpSpPr/>
                <p:nvPr/>
              </p:nvGrpSpPr>
              <p:grpSpPr>
                <a:xfrm>
                  <a:off x="654077" y="1297410"/>
                  <a:ext cx="5476188" cy="1300469"/>
                  <a:chOff x="431654" y="1322399"/>
                  <a:chExt cx="5754506" cy="1300469"/>
                </a:xfrm>
              </p:grpSpPr>
              <p:sp>
                <p:nvSpPr>
                  <p:cNvPr id="25" name="テキスト ボックス 24">
                    <a:extLst>
                      <a:ext uri="{FF2B5EF4-FFF2-40B4-BE49-F238E27FC236}">
                        <a16:creationId xmlns:a16="http://schemas.microsoft.com/office/drawing/2014/main" id="{C16ED4B9-25FF-A098-7CAF-89F37FA1AB3F}"/>
                      </a:ext>
                    </a:extLst>
                  </p:cNvPr>
                  <p:cNvSpPr txBox="1"/>
                  <p:nvPr/>
                </p:nvSpPr>
                <p:spPr>
                  <a:xfrm>
                    <a:off x="431654" y="1422539"/>
                    <a:ext cx="3005682" cy="1200329"/>
                  </a:xfrm>
                  <a:prstGeom prst="rect">
                    <a:avLst/>
                  </a:prstGeom>
                  <a:noFill/>
                </p:spPr>
                <p:txBody>
                  <a:bodyPr wrap="square" rtlCol="0">
                    <a:spAutoFit/>
                  </a:bodyPr>
                  <a:lstStyle/>
                  <a:p>
                    <a:r>
                      <a:rPr lang="ja-JP" altLang="en-US" sz="1200"/>
                      <a:t>◯　</a:t>
                    </a:r>
                    <a:r>
                      <a:rPr lang="en-US" altLang="ja-JP" sz="1200" dirty="0"/>
                      <a:t> 4 </a:t>
                    </a:r>
                    <a:r>
                      <a:rPr lang="ja-JP" altLang="en-US" sz="1200"/>
                      <a:t>　△  </a:t>
                    </a:r>
                    <a:r>
                      <a:rPr lang="en-US" altLang="ja-JP" sz="1200" dirty="0"/>
                      <a:t>2</a:t>
                    </a:r>
                    <a:r>
                      <a:rPr lang="ja-JP" altLang="en-US" sz="1200"/>
                      <a:t>・</a:t>
                    </a:r>
                    <a:r>
                      <a:rPr lang="en-US" altLang="ja-JP" sz="1200" dirty="0"/>
                      <a:t>8</a:t>
                    </a:r>
                    <a:r>
                      <a:rPr lang="ja-JP" altLang="en-US" sz="1200"/>
                      <a:t>　</a:t>
                    </a:r>
                    <a:endParaRPr lang="en-US" altLang="ja-JP" sz="1200" dirty="0"/>
                  </a:p>
                  <a:p>
                    <a:endParaRPr lang="en-US" altLang="ja-JP" sz="1200" dirty="0"/>
                  </a:p>
                  <a:p>
                    <a:r>
                      <a:rPr lang="ja-JP" altLang="en-US" sz="1200"/>
                      <a:t>本命星：九紫火星（頭脳・カリスマ）</a:t>
                    </a:r>
                    <a:endParaRPr lang="en-US" altLang="ja-JP" sz="1200" dirty="0"/>
                  </a:p>
                  <a:p>
                    <a:r>
                      <a:rPr lang="ja-JP" altLang="en-US" sz="1200"/>
                      <a:t>月命星：三碧木星（健康・明るさ）</a:t>
                    </a:r>
                    <a:endParaRPr lang="en-US" altLang="ja-JP" sz="1200" dirty="0"/>
                  </a:p>
                  <a:p>
                    <a:r>
                      <a:rPr lang="ja-JP" altLang="en-US" sz="1200"/>
                      <a:t>潜在意識：六白金星（仕事・ルール）</a:t>
                    </a:r>
                    <a:endParaRPr kumimoji="1" lang="en-US" altLang="ja-JP" sz="1200" dirty="0"/>
                  </a:p>
                  <a:p>
                    <a:r>
                      <a:rPr lang="ja-JP" altLang="en-US" sz="1200"/>
                      <a:t>流れ：八白土星（チャンス・変化）</a:t>
                    </a:r>
                    <a:endParaRPr lang="en-US" altLang="ja-JP" sz="1200" dirty="0"/>
                  </a:p>
                </p:txBody>
              </p:sp>
              <p:sp>
                <p:nvSpPr>
                  <p:cNvPr id="26" name="テキスト ボックス 25">
                    <a:extLst>
                      <a:ext uri="{FF2B5EF4-FFF2-40B4-BE49-F238E27FC236}">
                        <a16:creationId xmlns:a16="http://schemas.microsoft.com/office/drawing/2014/main" id="{1CEA56E3-DC1D-0A7A-52AC-1A6AA662393A}"/>
                      </a:ext>
                    </a:extLst>
                  </p:cNvPr>
                  <p:cNvSpPr txBox="1"/>
                  <p:nvPr/>
                </p:nvSpPr>
                <p:spPr>
                  <a:xfrm>
                    <a:off x="3765067" y="1322399"/>
                    <a:ext cx="2421093" cy="523220"/>
                  </a:xfrm>
                  <a:prstGeom prst="rect">
                    <a:avLst/>
                  </a:prstGeom>
                  <a:noFill/>
                </p:spPr>
                <p:txBody>
                  <a:bodyPr wrap="square" rtlCol="0">
                    <a:spAutoFit/>
                  </a:bodyPr>
                  <a:lstStyle/>
                  <a:p>
                    <a:r>
                      <a:rPr kumimoji="1" lang="en-US" altLang="ja-JP" sz="2800" b="1" dirty="0"/>
                      <a:t>9</a:t>
                    </a:r>
                    <a:r>
                      <a:rPr kumimoji="1" lang="ja-JP" altLang="en-US" sz="2800" b="1"/>
                      <a:t> </a:t>
                    </a:r>
                    <a:r>
                      <a:rPr lang="en-US" altLang="ja-JP" sz="2800" b="1" dirty="0"/>
                      <a:t>-</a:t>
                    </a:r>
                    <a:r>
                      <a:rPr kumimoji="1" lang="ja-JP" altLang="en-US" sz="2800" b="1"/>
                      <a:t> </a:t>
                    </a:r>
                    <a:r>
                      <a:rPr lang="en-US" altLang="ja-JP" sz="2800" b="1" dirty="0"/>
                      <a:t>3</a:t>
                    </a:r>
                    <a:r>
                      <a:rPr kumimoji="1" lang="ja-JP" altLang="en-US" sz="2800" b="1"/>
                      <a:t> </a:t>
                    </a:r>
                    <a:r>
                      <a:rPr lang="en-US" altLang="ja-JP" sz="2800" b="1" dirty="0"/>
                      <a:t>-</a:t>
                    </a:r>
                    <a:r>
                      <a:rPr kumimoji="1" lang="ja-JP" altLang="en-US" sz="2800" b="1"/>
                      <a:t> </a:t>
                    </a:r>
                    <a:r>
                      <a:rPr lang="en-US" altLang="ja-JP" sz="2800" b="1" dirty="0"/>
                      <a:t>6</a:t>
                    </a:r>
                    <a:r>
                      <a:rPr kumimoji="1" lang="en-US" altLang="ja-JP" sz="2800" b="1" dirty="0"/>
                      <a:t> - 8</a:t>
                    </a:r>
                    <a:endParaRPr kumimoji="1" lang="ja-JP" altLang="en-US" sz="2800" b="1"/>
                  </a:p>
                </p:txBody>
              </p:sp>
            </p:grpSp>
            <p:grpSp>
              <p:nvGrpSpPr>
                <p:cNvPr id="20" name="グループ化 19">
                  <a:extLst>
                    <a:ext uri="{FF2B5EF4-FFF2-40B4-BE49-F238E27FC236}">
                      <a16:creationId xmlns:a16="http://schemas.microsoft.com/office/drawing/2014/main" id="{8D08ABE4-DEEF-9809-6332-185D319DA3FB}"/>
                    </a:ext>
                  </a:extLst>
                </p:cNvPr>
                <p:cNvGrpSpPr/>
                <p:nvPr/>
              </p:nvGrpSpPr>
              <p:grpSpPr>
                <a:xfrm>
                  <a:off x="3874980" y="1796228"/>
                  <a:ext cx="1953665" cy="386973"/>
                  <a:chOff x="4162154" y="277080"/>
                  <a:chExt cx="1953665" cy="386973"/>
                </a:xfrm>
              </p:grpSpPr>
              <p:sp>
                <p:nvSpPr>
                  <p:cNvPr id="21" name="円/楕円 20">
                    <a:extLst>
                      <a:ext uri="{FF2B5EF4-FFF2-40B4-BE49-F238E27FC236}">
                        <a16:creationId xmlns:a16="http://schemas.microsoft.com/office/drawing/2014/main" id="{FF5EDE2D-2768-1CD1-23F1-4562BE2A6C6E}"/>
                      </a:ext>
                    </a:extLst>
                  </p:cNvPr>
                  <p:cNvSpPr/>
                  <p:nvPr/>
                </p:nvSpPr>
                <p:spPr>
                  <a:xfrm>
                    <a:off x="5223851" y="277080"/>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22" name="円/楕円 21">
                    <a:extLst>
                      <a:ext uri="{FF2B5EF4-FFF2-40B4-BE49-F238E27FC236}">
                        <a16:creationId xmlns:a16="http://schemas.microsoft.com/office/drawing/2014/main" id="{9B9BB4E5-2D26-154F-D7CB-B49CF6875CC9}"/>
                      </a:ext>
                    </a:extLst>
                  </p:cNvPr>
                  <p:cNvSpPr/>
                  <p:nvPr/>
                </p:nvSpPr>
                <p:spPr>
                  <a:xfrm>
                    <a:off x="4162154" y="283053"/>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23" name="円/楕円 22">
                    <a:extLst>
                      <a:ext uri="{FF2B5EF4-FFF2-40B4-BE49-F238E27FC236}">
                        <a16:creationId xmlns:a16="http://schemas.microsoft.com/office/drawing/2014/main" id="{0EFC6960-A84E-C52C-E2F8-729E5CA66994}"/>
                      </a:ext>
                    </a:extLst>
                  </p:cNvPr>
                  <p:cNvSpPr/>
                  <p:nvPr/>
                </p:nvSpPr>
                <p:spPr>
                  <a:xfrm>
                    <a:off x="4697050" y="277080"/>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24" name="円/楕円 23">
                    <a:extLst>
                      <a:ext uri="{FF2B5EF4-FFF2-40B4-BE49-F238E27FC236}">
                        <a16:creationId xmlns:a16="http://schemas.microsoft.com/office/drawing/2014/main" id="{78FCBDA9-A3BC-8111-F89A-498B88024061}"/>
                      </a:ext>
                    </a:extLst>
                  </p:cNvPr>
                  <p:cNvSpPr/>
                  <p:nvPr/>
                </p:nvSpPr>
                <p:spPr>
                  <a:xfrm>
                    <a:off x="5738690" y="27771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
            <p:nvSpPr>
              <p:cNvPr id="18" name="テキスト ボックス 17">
                <a:extLst>
                  <a:ext uri="{FF2B5EF4-FFF2-40B4-BE49-F238E27FC236}">
                    <a16:creationId xmlns:a16="http://schemas.microsoft.com/office/drawing/2014/main" id="{D9DA7424-3A2C-D4AF-C64E-EF189C47FCF1}"/>
                  </a:ext>
                </a:extLst>
              </p:cNvPr>
              <p:cNvSpPr txBox="1"/>
              <p:nvPr/>
            </p:nvSpPr>
            <p:spPr>
              <a:xfrm>
                <a:off x="564042" y="8806326"/>
                <a:ext cx="5721785" cy="415498"/>
              </a:xfrm>
              <a:prstGeom prst="rect">
                <a:avLst/>
              </a:prstGeom>
              <a:noFill/>
            </p:spPr>
            <p:txBody>
              <a:bodyPr wrap="square" rtlCol="0">
                <a:spAutoFit/>
              </a:bodyPr>
              <a:lstStyle/>
              <a:p>
                <a:r>
                  <a:rPr lang="ja-JP" altLang="en-US" sz="1050">
                    <a:solidFill>
                      <a:srgbClr val="FF0000"/>
                    </a:solidFill>
                  </a:rPr>
                  <a:t>本質的に頭脳明晰で目立つ存在。対人的には明るく前向き。潜在意識には仕事熱心でルールを重んじる面がある。野心が強くチャンスをつかむ力を持つ。</a:t>
                </a:r>
                <a:endParaRPr lang="en-US" altLang="ja-JP" sz="1050" dirty="0">
                  <a:solidFill>
                    <a:srgbClr val="FF0000"/>
                  </a:solidFill>
                </a:endParaRPr>
              </a:p>
            </p:txBody>
          </p:sp>
        </p:grpSp>
      </p:grpSp>
      <p:grpSp>
        <p:nvGrpSpPr>
          <p:cNvPr id="39" name="グループ化 38">
            <a:extLst>
              <a:ext uri="{FF2B5EF4-FFF2-40B4-BE49-F238E27FC236}">
                <a16:creationId xmlns:a16="http://schemas.microsoft.com/office/drawing/2014/main" id="{236DB626-BA55-C21E-17D3-35C62AD43033}"/>
              </a:ext>
            </a:extLst>
          </p:cNvPr>
          <p:cNvGrpSpPr/>
          <p:nvPr/>
        </p:nvGrpSpPr>
        <p:grpSpPr>
          <a:xfrm>
            <a:off x="568241" y="3808685"/>
            <a:ext cx="6120220" cy="1956082"/>
            <a:chOff x="568241" y="3808685"/>
            <a:chExt cx="6120220" cy="1956082"/>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7" name="グループ化 26">
              <a:extLst>
                <a:ext uri="{FF2B5EF4-FFF2-40B4-BE49-F238E27FC236}">
                  <a16:creationId xmlns:a16="http://schemas.microsoft.com/office/drawing/2014/main" id="{69A3CC3C-A75E-D5A0-C787-1187D4043C4B}"/>
                </a:ext>
              </a:extLst>
            </p:cNvPr>
            <p:cNvGrpSpPr/>
            <p:nvPr/>
          </p:nvGrpSpPr>
          <p:grpSpPr>
            <a:xfrm>
              <a:off x="568241" y="4079936"/>
              <a:ext cx="5721785" cy="1684831"/>
              <a:chOff x="457355" y="5626317"/>
              <a:chExt cx="5721785" cy="1684831"/>
            </a:xfrm>
          </p:grpSpPr>
          <p:grpSp>
            <p:nvGrpSpPr>
              <p:cNvPr id="28" name="グループ化 27">
                <a:extLst>
                  <a:ext uri="{FF2B5EF4-FFF2-40B4-BE49-F238E27FC236}">
                    <a16:creationId xmlns:a16="http://schemas.microsoft.com/office/drawing/2014/main" id="{A5569C14-2291-9207-86DA-EE905B21CA22}"/>
                  </a:ext>
                </a:extLst>
              </p:cNvPr>
              <p:cNvGrpSpPr/>
              <p:nvPr/>
            </p:nvGrpSpPr>
            <p:grpSpPr>
              <a:xfrm>
                <a:off x="481843" y="5626317"/>
                <a:ext cx="5538204" cy="1258262"/>
                <a:chOff x="654076" y="1339617"/>
                <a:chExt cx="5538204" cy="1258262"/>
              </a:xfrm>
            </p:grpSpPr>
            <p:grpSp>
              <p:nvGrpSpPr>
                <p:cNvPr id="30" name="グループ化 29">
                  <a:extLst>
                    <a:ext uri="{FF2B5EF4-FFF2-40B4-BE49-F238E27FC236}">
                      <a16:creationId xmlns:a16="http://schemas.microsoft.com/office/drawing/2014/main" id="{3D77AEA5-B412-428A-CD6D-B82CDA39253E}"/>
                    </a:ext>
                  </a:extLst>
                </p:cNvPr>
                <p:cNvGrpSpPr/>
                <p:nvPr/>
              </p:nvGrpSpPr>
              <p:grpSpPr>
                <a:xfrm>
                  <a:off x="654076" y="1339617"/>
                  <a:ext cx="5538204" cy="1258262"/>
                  <a:chOff x="431653" y="1364606"/>
                  <a:chExt cx="5819673" cy="1258262"/>
                </a:xfrm>
              </p:grpSpPr>
              <p:sp>
                <p:nvSpPr>
                  <p:cNvPr id="36" name="テキスト ボックス 35">
                    <a:extLst>
                      <a:ext uri="{FF2B5EF4-FFF2-40B4-BE49-F238E27FC236}">
                        <a16:creationId xmlns:a16="http://schemas.microsoft.com/office/drawing/2014/main" id="{3A89E04D-F10B-438B-D8DE-62825CD6ED30}"/>
                      </a:ext>
                    </a:extLst>
                  </p:cNvPr>
                  <p:cNvSpPr txBox="1"/>
                  <p:nvPr/>
                </p:nvSpPr>
                <p:spPr>
                  <a:xfrm>
                    <a:off x="431653" y="1422539"/>
                    <a:ext cx="3131509" cy="1200329"/>
                  </a:xfrm>
                  <a:prstGeom prst="rect">
                    <a:avLst/>
                  </a:prstGeom>
                  <a:noFill/>
                </p:spPr>
                <p:txBody>
                  <a:bodyPr wrap="square" rtlCol="0">
                    <a:spAutoFit/>
                  </a:bodyPr>
                  <a:lstStyle/>
                  <a:p>
                    <a:r>
                      <a:rPr lang="ja-JP" altLang="en-US" sz="1200"/>
                      <a:t>◯　</a:t>
                    </a:r>
                    <a:r>
                      <a:rPr lang="en-US" altLang="ja-JP" sz="1200" dirty="0"/>
                      <a:t> 8 </a:t>
                    </a:r>
                    <a:r>
                      <a:rPr lang="ja-JP" altLang="en-US" sz="1200"/>
                      <a:t>　△  </a:t>
                    </a:r>
                    <a:r>
                      <a:rPr lang="en-US" altLang="ja-JP" sz="1200" dirty="0"/>
                      <a:t>3</a:t>
                    </a:r>
                    <a:r>
                      <a:rPr lang="ja-JP" altLang="en-US" sz="1200"/>
                      <a:t>・</a:t>
                    </a:r>
                    <a:r>
                      <a:rPr lang="en-US" altLang="ja-JP" sz="1200" dirty="0"/>
                      <a:t>4</a:t>
                    </a:r>
                    <a:r>
                      <a:rPr lang="ja-JP" altLang="en-US" sz="1200"/>
                      <a:t>　</a:t>
                    </a:r>
                    <a:endParaRPr kumimoji="1" lang="en-US" altLang="ja-JP" sz="1200" dirty="0"/>
                  </a:p>
                  <a:p>
                    <a:endParaRPr lang="en-US" altLang="ja-JP" sz="1200" dirty="0"/>
                  </a:p>
                  <a:p>
                    <a:r>
                      <a:rPr lang="ja-JP" altLang="en-US" sz="1200"/>
                      <a:t>本命星：九紫火星（頭脳・カリスマ）</a:t>
                    </a:r>
                    <a:endParaRPr kumimoji="1" lang="en-US" altLang="ja-JP" sz="1200" dirty="0"/>
                  </a:p>
                  <a:p>
                    <a:r>
                      <a:rPr lang="ja-JP" altLang="en-US" sz="1200"/>
                      <a:t>月命星：二黒土星（家庭・地道）</a:t>
                    </a:r>
                    <a:endParaRPr lang="en-US" altLang="ja-JP" sz="1200" dirty="0"/>
                  </a:p>
                  <a:p>
                    <a:r>
                      <a:rPr lang="ja-JP" altLang="en-US" sz="1200"/>
                      <a:t>潜在意識：七赤金星（快楽・合理）</a:t>
                    </a:r>
                    <a:endParaRPr kumimoji="1" lang="en-US" altLang="ja-JP" sz="1200" dirty="0"/>
                  </a:p>
                  <a:p>
                    <a:r>
                      <a:rPr lang="ja-JP" altLang="en-US" sz="1200"/>
                      <a:t>流れ：七赤金星（快楽・合理）</a:t>
                    </a:r>
                    <a:endParaRPr lang="en-US" altLang="ja-JP" sz="1200" dirty="0"/>
                  </a:p>
                </p:txBody>
              </p:sp>
              <p:sp>
                <p:nvSpPr>
                  <p:cNvPr id="37" name="テキスト ボックス 36">
                    <a:extLst>
                      <a:ext uri="{FF2B5EF4-FFF2-40B4-BE49-F238E27FC236}">
                        <a16:creationId xmlns:a16="http://schemas.microsoft.com/office/drawing/2014/main" id="{7F5F2B9F-C392-1F2C-F71A-8785DC0DB435}"/>
                      </a:ext>
                    </a:extLst>
                  </p:cNvPr>
                  <p:cNvSpPr txBox="1"/>
                  <p:nvPr/>
                </p:nvSpPr>
                <p:spPr>
                  <a:xfrm>
                    <a:off x="3830233" y="1364606"/>
                    <a:ext cx="2421093" cy="523220"/>
                  </a:xfrm>
                  <a:prstGeom prst="rect">
                    <a:avLst/>
                  </a:prstGeom>
                  <a:noFill/>
                </p:spPr>
                <p:txBody>
                  <a:bodyPr wrap="square" rtlCol="0">
                    <a:spAutoFit/>
                  </a:bodyPr>
                  <a:lstStyle/>
                  <a:p>
                    <a:r>
                      <a:rPr kumimoji="1" lang="en-US" altLang="ja-JP" sz="2800" b="1" dirty="0"/>
                      <a:t>9</a:t>
                    </a:r>
                    <a:r>
                      <a:rPr kumimoji="1" lang="ja-JP" altLang="en-US" sz="2800" b="1"/>
                      <a:t> </a:t>
                    </a:r>
                    <a:r>
                      <a:rPr lang="en-US" altLang="ja-JP" sz="2800" b="1" dirty="0"/>
                      <a:t>-</a:t>
                    </a:r>
                    <a:r>
                      <a:rPr kumimoji="1" lang="ja-JP" altLang="en-US" sz="2800" b="1"/>
                      <a:t> </a:t>
                    </a:r>
                    <a:r>
                      <a:rPr kumimoji="1" lang="en-US" altLang="ja-JP" sz="2800" b="1" dirty="0"/>
                      <a:t>2</a:t>
                    </a:r>
                    <a:r>
                      <a:rPr kumimoji="1" lang="ja-JP" altLang="en-US" sz="2800" b="1"/>
                      <a:t> </a:t>
                    </a:r>
                    <a:r>
                      <a:rPr lang="en-US" altLang="ja-JP" sz="2800" b="1" dirty="0"/>
                      <a:t>-</a:t>
                    </a:r>
                    <a:r>
                      <a:rPr kumimoji="1" lang="ja-JP" altLang="en-US" sz="2800" b="1"/>
                      <a:t> </a:t>
                    </a:r>
                    <a:r>
                      <a:rPr kumimoji="1" lang="en-US" altLang="ja-JP" sz="2800" b="1" dirty="0"/>
                      <a:t>7 - </a:t>
                    </a:r>
                    <a:r>
                      <a:rPr lang="en-US" altLang="ja-JP" sz="2800" b="1" dirty="0"/>
                      <a:t>7</a:t>
                    </a:r>
                    <a:endParaRPr kumimoji="1" lang="ja-JP" altLang="en-US" sz="2800" b="1"/>
                  </a:p>
                </p:txBody>
              </p:sp>
            </p:grpSp>
            <p:grpSp>
              <p:nvGrpSpPr>
                <p:cNvPr id="31" name="グループ化 30">
                  <a:extLst>
                    <a:ext uri="{FF2B5EF4-FFF2-40B4-BE49-F238E27FC236}">
                      <a16:creationId xmlns:a16="http://schemas.microsoft.com/office/drawing/2014/main" id="{3A1F6034-7BD3-68E7-1984-D57F1B2A8D81}"/>
                    </a:ext>
                  </a:extLst>
                </p:cNvPr>
                <p:cNvGrpSpPr/>
                <p:nvPr/>
              </p:nvGrpSpPr>
              <p:grpSpPr>
                <a:xfrm>
                  <a:off x="3900394" y="1821402"/>
                  <a:ext cx="1953665" cy="386973"/>
                  <a:chOff x="4187568" y="302254"/>
                  <a:chExt cx="1953665" cy="386973"/>
                </a:xfrm>
              </p:grpSpPr>
              <p:sp>
                <p:nvSpPr>
                  <p:cNvPr id="32" name="円/楕円 31">
                    <a:extLst>
                      <a:ext uri="{FF2B5EF4-FFF2-40B4-BE49-F238E27FC236}">
                        <a16:creationId xmlns:a16="http://schemas.microsoft.com/office/drawing/2014/main" id="{F78F974F-EF19-0E70-A128-94353978B9B0}"/>
                      </a:ext>
                    </a:extLst>
                  </p:cNvPr>
                  <p:cNvSpPr/>
                  <p:nvPr/>
                </p:nvSpPr>
                <p:spPr>
                  <a:xfrm>
                    <a:off x="5249265" y="302254"/>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33" name="円/楕円 32">
                    <a:extLst>
                      <a:ext uri="{FF2B5EF4-FFF2-40B4-BE49-F238E27FC236}">
                        <a16:creationId xmlns:a16="http://schemas.microsoft.com/office/drawing/2014/main" id="{D4F012EC-9968-4DEA-FA78-32F1AA67ADC7}"/>
                      </a:ext>
                    </a:extLst>
                  </p:cNvPr>
                  <p:cNvSpPr/>
                  <p:nvPr/>
                </p:nvSpPr>
                <p:spPr>
                  <a:xfrm>
                    <a:off x="4187568" y="308227"/>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34" name="円/楕円 33">
                    <a:extLst>
                      <a:ext uri="{FF2B5EF4-FFF2-40B4-BE49-F238E27FC236}">
                        <a16:creationId xmlns:a16="http://schemas.microsoft.com/office/drawing/2014/main" id="{AC2FA59B-5086-B284-8A94-2DE54B63CA68}"/>
                      </a:ext>
                    </a:extLst>
                  </p:cNvPr>
                  <p:cNvSpPr/>
                  <p:nvPr/>
                </p:nvSpPr>
                <p:spPr>
                  <a:xfrm>
                    <a:off x="4722464" y="302254"/>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35" name="円/楕円 34">
                    <a:extLst>
                      <a:ext uri="{FF2B5EF4-FFF2-40B4-BE49-F238E27FC236}">
                        <a16:creationId xmlns:a16="http://schemas.microsoft.com/office/drawing/2014/main" id="{3E8C2E5F-8AAB-6D8B-7CC9-97A4D9D80228}"/>
                      </a:ext>
                    </a:extLst>
                  </p:cNvPr>
                  <p:cNvSpPr/>
                  <p:nvPr/>
                </p:nvSpPr>
                <p:spPr>
                  <a:xfrm>
                    <a:off x="5764104" y="30288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29" name="テキスト ボックス 28">
                <a:extLst>
                  <a:ext uri="{FF2B5EF4-FFF2-40B4-BE49-F238E27FC236}">
                    <a16:creationId xmlns:a16="http://schemas.microsoft.com/office/drawing/2014/main" id="{F276DE1D-6A15-7410-AC9D-F57BAEA385A5}"/>
                  </a:ext>
                </a:extLst>
              </p:cNvPr>
              <p:cNvSpPr txBox="1"/>
              <p:nvPr/>
            </p:nvSpPr>
            <p:spPr>
              <a:xfrm>
                <a:off x="457355" y="6895650"/>
                <a:ext cx="5721785" cy="415498"/>
              </a:xfrm>
              <a:prstGeom prst="rect">
                <a:avLst/>
              </a:prstGeom>
              <a:noFill/>
            </p:spPr>
            <p:txBody>
              <a:bodyPr wrap="square" rtlCol="0">
                <a:spAutoFit/>
              </a:bodyPr>
              <a:lstStyle/>
              <a:p>
                <a:r>
                  <a:rPr lang="ja-JP" altLang="en-US" sz="1050">
                    <a:solidFill>
                      <a:srgbClr val="FF0000"/>
                    </a:solidFill>
                  </a:rPr>
                  <a:t>本質的に頭脳明晰で目立つ存在。対人的には家庭的で堅実。潜在意識には金運に恵まれドライな気質を持ちその傾向は強い。</a:t>
                </a:r>
                <a:endParaRPr lang="en-US" altLang="ja-JP" sz="1050" dirty="0">
                  <a:solidFill>
                    <a:srgbClr val="FF0000"/>
                  </a:solidFill>
                </a:endParaRPr>
              </a:p>
            </p:txBody>
          </p:sp>
        </p:grpSp>
      </p:grpSp>
    </p:spTree>
    <p:extLst>
      <p:ext uri="{BB962C8B-B14F-4D97-AF65-F5344CB8AC3E}">
        <p14:creationId xmlns:p14="http://schemas.microsoft.com/office/powerpoint/2010/main" val="779568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グループ化 15">
            <a:extLst>
              <a:ext uri="{FF2B5EF4-FFF2-40B4-BE49-F238E27FC236}">
                <a16:creationId xmlns:a16="http://schemas.microsoft.com/office/drawing/2014/main" id="{025FC25A-EDD4-F9F2-2B86-63E358EC5AE2}"/>
              </a:ext>
            </a:extLst>
          </p:cNvPr>
          <p:cNvGrpSpPr/>
          <p:nvPr/>
        </p:nvGrpSpPr>
        <p:grpSpPr>
          <a:xfrm>
            <a:off x="482512" y="687067"/>
            <a:ext cx="6205949" cy="2058295"/>
            <a:chOff x="482512" y="687067"/>
            <a:chExt cx="6205949" cy="2058295"/>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4B0F06AC-8180-9B72-6BC1-48C8BCDAC1E7}"/>
                </a:ext>
              </a:extLst>
            </p:cNvPr>
            <p:cNvGrpSpPr/>
            <p:nvPr/>
          </p:nvGrpSpPr>
          <p:grpSpPr>
            <a:xfrm>
              <a:off x="482512" y="981435"/>
              <a:ext cx="5721785" cy="1763927"/>
              <a:chOff x="515325" y="3841082"/>
              <a:chExt cx="5721785" cy="1763927"/>
            </a:xfrm>
          </p:grpSpPr>
          <p:grpSp>
            <p:nvGrpSpPr>
              <p:cNvPr id="3" name="グループ化 2">
                <a:extLst>
                  <a:ext uri="{FF2B5EF4-FFF2-40B4-BE49-F238E27FC236}">
                    <a16:creationId xmlns:a16="http://schemas.microsoft.com/office/drawing/2014/main" id="{117C529F-E842-76C6-C32B-EB316A18D6F1}"/>
                  </a:ext>
                </a:extLst>
              </p:cNvPr>
              <p:cNvGrpSpPr/>
              <p:nvPr/>
            </p:nvGrpSpPr>
            <p:grpSpPr>
              <a:xfrm>
                <a:off x="589917" y="3841082"/>
                <a:ext cx="5496614" cy="1265701"/>
                <a:chOff x="654076" y="1332178"/>
                <a:chExt cx="5496614" cy="1265701"/>
              </a:xfrm>
            </p:grpSpPr>
            <p:grpSp>
              <p:nvGrpSpPr>
                <p:cNvPr id="8" name="グループ化 7">
                  <a:extLst>
                    <a:ext uri="{FF2B5EF4-FFF2-40B4-BE49-F238E27FC236}">
                      <a16:creationId xmlns:a16="http://schemas.microsoft.com/office/drawing/2014/main" id="{49D4B690-E4DC-2622-F783-CEE902E51E07}"/>
                    </a:ext>
                  </a:extLst>
                </p:cNvPr>
                <p:cNvGrpSpPr/>
                <p:nvPr/>
              </p:nvGrpSpPr>
              <p:grpSpPr>
                <a:xfrm>
                  <a:off x="654076" y="1332178"/>
                  <a:ext cx="5496614" cy="1265701"/>
                  <a:chOff x="431653" y="1357167"/>
                  <a:chExt cx="5775970" cy="1265701"/>
                </a:xfrm>
              </p:grpSpPr>
              <p:sp>
                <p:nvSpPr>
                  <p:cNvPr id="14" name="テキスト ボックス 13">
                    <a:extLst>
                      <a:ext uri="{FF2B5EF4-FFF2-40B4-BE49-F238E27FC236}">
                        <a16:creationId xmlns:a16="http://schemas.microsoft.com/office/drawing/2014/main" id="{0E704CB7-D2D5-3E20-E6AE-A36539B3BC27}"/>
                      </a:ext>
                    </a:extLst>
                  </p:cNvPr>
                  <p:cNvSpPr txBox="1"/>
                  <p:nvPr/>
                </p:nvSpPr>
                <p:spPr>
                  <a:xfrm>
                    <a:off x="431653" y="1422539"/>
                    <a:ext cx="3079628" cy="1200329"/>
                  </a:xfrm>
                  <a:prstGeom prst="rect">
                    <a:avLst/>
                  </a:prstGeom>
                  <a:noFill/>
                </p:spPr>
                <p:txBody>
                  <a:bodyPr wrap="square" rtlCol="0">
                    <a:spAutoFit/>
                  </a:bodyPr>
                  <a:lstStyle/>
                  <a:p>
                    <a:r>
                      <a:rPr lang="ja-JP" altLang="en-US" sz="1200"/>
                      <a:t>◯　</a:t>
                    </a:r>
                    <a:r>
                      <a:rPr lang="en-US" altLang="ja-JP" sz="1200" dirty="0"/>
                      <a:t> 3 </a:t>
                    </a:r>
                    <a:r>
                      <a:rPr lang="ja-JP" altLang="en-US" sz="1200"/>
                      <a:t>　△  </a:t>
                    </a:r>
                    <a:r>
                      <a:rPr lang="en-US" altLang="ja-JP" sz="1200" dirty="0"/>
                      <a:t>2</a:t>
                    </a:r>
                    <a:r>
                      <a:rPr lang="ja-JP" altLang="en-US" sz="1200"/>
                      <a:t>・</a:t>
                    </a:r>
                    <a:r>
                      <a:rPr lang="en-US" altLang="ja-JP" sz="1200" dirty="0"/>
                      <a:t>8</a:t>
                    </a:r>
                    <a:endParaRPr kumimoji="1" lang="en-US" altLang="ja-JP" sz="1200" dirty="0"/>
                  </a:p>
                  <a:p>
                    <a:endParaRPr lang="en-US" altLang="ja-JP" sz="1200" dirty="0"/>
                  </a:p>
                  <a:p>
                    <a:r>
                      <a:rPr lang="ja-JP" altLang="en-US" sz="1200"/>
                      <a:t>本命星：九紫火星（頭脳・カリスマ）</a:t>
                    </a:r>
                    <a:endParaRPr kumimoji="1" lang="en-US" altLang="ja-JP" sz="1200" dirty="0"/>
                  </a:p>
                  <a:p>
                    <a:r>
                      <a:rPr lang="ja-JP" altLang="en-US" sz="1200"/>
                      <a:t>月命星：四緑木星（人気・体裁）</a:t>
                    </a:r>
                    <a:endParaRPr lang="en-US" altLang="ja-JP" sz="1200" dirty="0"/>
                  </a:p>
                  <a:p>
                    <a:r>
                      <a:rPr lang="ja-JP" altLang="en-US" sz="1200"/>
                      <a:t>潜在意識：五黄土星（支配・リーダー）</a:t>
                    </a:r>
                    <a:endParaRPr kumimoji="1" lang="en-US" altLang="ja-JP" sz="1200" dirty="0"/>
                  </a:p>
                  <a:p>
                    <a:r>
                      <a:rPr lang="ja-JP" altLang="en-US" sz="1200"/>
                      <a:t>流れ：九紫火星（頭脳・カリスマ）</a:t>
                    </a:r>
                    <a:endParaRPr lang="en-US" altLang="ja-JP" sz="1200" dirty="0"/>
                  </a:p>
                </p:txBody>
              </p:sp>
              <p:sp>
                <p:nvSpPr>
                  <p:cNvPr id="15" name="テキスト ボックス 14">
                    <a:extLst>
                      <a:ext uri="{FF2B5EF4-FFF2-40B4-BE49-F238E27FC236}">
                        <a16:creationId xmlns:a16="http://schemas.microsoft.com/office/drawing/2014/main" id="{B9B6EA0A-ED75-1570-FC5F-37AC87D808D5}"/>
                      </a:ext>
                    </a:extLst>
                  </p:cNvPr>
                  <p:cNvSpPr txBox="1"/>
                  <p:nvPr/>
                </p:nvSpPr>
                <p:spPr>
                  <a:xfrm>
                    <a:off x="3786530" y="1357167"/>
                    <a:ext cx="2421093" cy="523220"/>
                  </a:xfrm>
                  <a:prstGeom prst="rect">
                    <a:avLst/>
                  </a:prstGeom>
                  <a:noFill/>
                </p:spPr>
                <p:txBody>
                  <a:bodyPr wrap="square" rtlCol="0">
                    <a:spAutoFit/>
                  </a:bodyPr>
                  <a:lstStyle/>
                  <a:p>
                    <a:r>
                      <a:rPr kumimoji="1" lang="en-US" altLang="ja-JP" sz="2800" b="1" dirty="0"/>
                      <a:t>9</a:t>
                    </a:r>
                    <a:r>
                      <a:rPr kumimoji="1" lang="ja-JP" altLang="en-US" sz="2800" b="1"/>
                      <a:t> </a:t>
                    </a:r>
                    <a:r>
                      <a:rPr lang="en-US" altLang="ja-JP" sz="2800" b="1" dirty="0"/>
                      <a:t>-</a:t>
                    </a:r>
                    <a:r>
                      <a:rPr kumimoji="1" lang="ja-JP" altLang="en-US" sz="2800" b="1"/>
                      <a:t> </a:t>
                    </a:r>
                    <a:r>
                      <a:rPr kumimoji="1" lang="en-US" altLang="ja-JP" sz="2800" b="1" dirty="0"/>
                      <a:t>4</a:t>
                    </a:r>
                    <a:r>
                      <a:rPr kumimoji="1" lang="ja-JP" altLang="en-US" sz="2800" b="1"/>
                      <a:t> </a:t>
                    </a:r>
                    <a:r>
                      <a:rPr lang="en-US" altLang="ja-JP" sz="2800" b="1" dirty="0"/>
                      <a:t>-</a:t>
                    </a:r>
                    <a:r>
                      <a:rPr kumimoji="1" lang="ja-JP" altLang="en-US" sz="2800" b="1"/>
                      <a:t> </a:t>
                    </a:r>
                    <a:r>
                      <a:rPr kumimoji="1" lang="en-US" altLang="ja-JP" sz="2800" b="1" dirty="0"/>
                      <a:t>5 - 9</a:t>
                    </a:r>
                    <a:endParaRPr kumimoji="1" lang="ja-JP" altLang="en-US" sz="2800" b="1"/>
                  </a:p>
                </p:txBody>
              </p:sp>
            </p:grpSp>
            <p:grpSp>
              <p:nvGrpSpPr>
                <p:cNvPr id="9" name="グループ化 8">
                  <a:extLst>
                    <a:ext uri="{FF2B5EF4-FFF2-40B4-BE49-F238E27FC236}">
                      <a16:creationId xmlns:a16="http://schemas.microsoft.com/office/drawing/2014/main" id="{917B314D-1642-3AB7-6DB8-5BB45C428E63}"/>
                    </a:ext>
                  </a:extLst>
                </p:cNvPr>
                <p:cNvGrpSpPr/>
                <p:nvPr/>
              </p:nvGrpSpPr>
              <p:grpSpPr>
                <a:xfrm>
                  <a:off x="3873792" y="1854763"/>
                  <a:ext cx="1953665" cy="386973"/>
                  <a:chOff x="4160966" y="323113"/>
                  <a:chExt cx="1953665" cy="386973"/>
                </a:xfrm>
              </p:grpSpPr>
              <p:sp>
                <p:nvSpPr>
                  <p:cNvPr id="10" name="円/楕円 9">
                    <a:extLst>
                      <a:ext uri="{FF2B5EF4-FFF2-40B4-BE49-F238E27FC236}">
                        <a16:creationId xmlns:a16="http://schemas.microsoft.com/office/drawing/2014/main" id="{22142C5C-3CE9-51F0-F951-A4AA47127A23}"/>
                      </a:ext>
                    </a:extLst>
                  </p:cNvPr>
                  <p:cNvSpPr/>
                  <p:nvPr/>
                </p:nvSpPr>
                <p:spPr>
                  <a:xfrm>
                    <a:off x="5222663" y="323113"/>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11" name="円/楕円 10">
                    <a:extLst>
                      <a:ext uri="{FF2B5EF4-FFF2-40B4-BE49-F238E27FC236}">
                        <a16:creationId xmlns:a16="http://schemas.microsoft.com/office/drawing/2014/main" id="{66E9208B-1AB6-E879-9894-0B268D714CF3}"/>
                      </a:ext>
                    </a:extLst>
                  </p:cNvPr>
                  <p:cNvSpPr/>
                  <p:nvPr/>
                </p:nvSpPr>
                <p:spPr>
                  <a:xfrm>
                    <a:off x="4160966" y="329086"/>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12" name="円/楕円 11">
                    <a:extLst>
                      <a:ext uri="{FF2B5EF4-FFF2-40B4-BE49-F238E27FC236}">
                        <a16:creationId xmlns:a16="http://schemas.microsoft.com/office/drawing/2014/main" id="{A47D4103-DEF1-2B76-2CB9-F2E811560F55}"/>
                      </a:ext>
                    </a:extLst>
                  </p:cNvPr>
                  <p:cNvSpPr/>
                  <p:nvPr/>
                </p:nvSpPr>
                <p:spPr>
                  <a:xfrm>
                    <a:off x="4695862" y="323113"/>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3" name="円/楕円 12">
                    <a:extLst>
                      <a:ext uri="{FF2B5EF4-FFF2-40B4-BE49-F238E27FC236}">
                        <a16:creationId xmlns:a16="http://schemas.microsoft.com/office/drawing/2014/main" id="{A75891CA-49C0-D89B-A65F-FE5C2A92222F}"/>
                      </a:ext>
                    </a:extLst>
                  </p:cNvPr>
                  <p:cNvSpPr/>
                  <p:nvPr/>
                </p:nvSpPr>
                <p:spPr>
                  <a:xfrm>
                    <a:off x="5737502" y="323748"/>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en-US" altLang="ja-JP" dirty="0">
                      <a:solidFill>
                        <a:schemeClr val="tx1"/>
                      </a:solidFill>
                    </a:endParaRPr>
                  </a:p>
                </p:txBody>
              </p:sp>
            </p:grpSp>
          </p:grpSp>
          <p:sp>
            <p:nvSpPr>
              <p:cNvPr id="7" name="テキスト ボックス 6">
                <a:extLst>
                  <a:ext uri="{FF2B5EF4-FFF2-40B4-BE49-F238E27FC236}">
                    <a16:creationId xmlns:a16="http://schemas.microsoft.com/office/drawing/2014/main" id="{8C5F68A8-D706-71FC-1CAD-1E20ABAC62FC}"/>
                  </a:ext>
                </a:extLst>
              </p:cNvPr>
              <p:cNvSpPr txBox="1"/>
              <p:nvPr/>
            </p:nvSpPr>
            <p:spPr>
              <a:xfrm>
                <a:off x="515325" y="5189511"/>
                <a:ext cx="5721785" cy="415498"/>
              </a:xfrm>
              <a:prstGeom prst="rect">
                <a:avLst/>
              </a:prstGeom>
              <a:noFill/>
            </p:spPr>
            <p:txBody>
              <a:bodyPr wrap="square" rtlCol="0">
                <a:spAutoFit/>
              </a:bodyPr>
              <a:lstStyle/>
              <a:p>
                <a:r>
                  <a:rPr lang="ja-JP" altLang="en-US" sz="1050">
                    <a:solidFill>
                      <a:srgbClr val="FF0000"/>
                    </a:solidFill>
                  </a:rPr>
                  <a:t>本質的に頭脳明晰で強い信念を持ち、この傾向は強い。対人的には人当たりが良く常識人。潜在意識にはリーダーシップが強く自分流な面を持つ。</a:t>
                </a:r>
                <a:endParaRPr lang="en-US" altLang="ja-JP" sz="1050" dirty="0">
                  <a:solidFill>
                    <a:srgbClr val="FF0000"/>
                  </a:solidFill>
                </a:endParaRPr>
              </a:p>
            </p:txBody>
          </p:sp>
        </p:grpSp>
      </p:grpSp>
      <p:grpSp>
        <p:nvGrpSpPr>
          <p:cNvPr id="40" name="グループ化 39">
            <a:extLst>
              <a:ext uri="{FF2B5EF4-FFF2-40B4-BE49-F238E27FC236}">
                <a16:creationId xmlns:a16="http://schemas.microsoft.com/office/drawing/2014/main" id="{3C0F98BD-FFF4-3B3B-CAEE-BAA6FF904784}"/>
              </a:ext>
            </a:extLst>
          </p:cNvPr>
          <p:cNvGrpSpPr/>
          <p:nvPr/>
        </p:nvGrpSpPr>
        <p:grpSpPr>
          <a:xfrm>
            <a:off x="370762" y="6930303"/>
            <a:ext cx="6317699" cy="1896902"/>
            <a:chOff x="370762" y="6930303"/>
            <a:chExt cx="6317699" cy="1896902"/>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7" name="グループ化 16">
              <a:extLst>
                <a:ext uri="{FF2B5EF4-FFF2-40B4-BE49-F238E27FC236}">
                  <a16:creationId xmlns:a16="http://schemas.microsoft.com/office/drawing/2014/main" id="{AB6DB7C7-CFEB-0EBF-AE9D-D9DB6F580EA4}"/>
                </a:ext>
              </a:extLst>
            </p:cNvPr>
            <p:cNvGrpSpPr/>
            <p:nvPr/>
          </p:nvGrpSpPr>
          <p:grpSpPr>
            <a:xfrm>
              <a:off x="370762" y="7214002"/>
              <a:ext cx="5721785" cy="1613203"/>
              <a:chOff x="592017" y="7892780"/>
              <a:chExt cx="5721785" cy="1613203"/>
            </a:xfrm>
          </p:grpSpPr>
          <p:grpSp>
            <p:nvGrpSpPr>
              <p:cNvPr id="18" name="グループ化 17">
                <a:extLst>
                  <a:ext uri="{FF2B5EF4-FFF2-40B4-BE49-F238E27FC236}">
                    <a16:creationId xmlns:a16="http://schemas.microsoft.com/office/drawing/2014/main" id="{2D45B303-E63D-0DA7-A7FF-91F9CAED26A1}"/>
                  </a:ext>
                </a:extLst>
              </p:cNvPr>
              <p:cNvGrpSpPr/>
              <p:nvPr/>
            </p:nvGrpSpPr>
            <p:grpSpPr>
              <a:xfrm>
                <a:off x="601584" y="7892780"/>
                <a:ext cx="5697264" cy="1200329"/>
                <a:chOff x="654077" y="1397550"/>
                <a:chExt cx="5697264" cy="1200329"/>
              </a:xfrm>
            </p:grpSpPr>
            <p:grpSp>
              <p:nvGrpSpPr>
                <p:cNvPr id="20" name="グループ化 19">
                  <a:extLst>
                    <a:ext uri="{FF2B5EF4-FFF2-40B4-BE49-F238E27FC236}">
                      <a16:creationId xmlns:a16="http://schemas.microsoft.com/office/drawing/2014/main" id="{66255F3D-AEF9-8045-57B7-3EF12A51FD4D}"/>
                    </a:ext>
                  </a:extLst>
                </p:cNvPr>
                <p:cNvGrpSpPr/>
                <p:nvPr/>
              </p:nvGrpSpPr>
              <p:grpSpPr>
                <a:xfrm>
                  <a:off x="654077" y="1397550"/>
                  <a:ext cx="5697264" cy="1200329"/>
                  <a:chOff x="431654" y="1422539"/>
                  <a:chExt cx="5986817" cy="1200329"/>
                </a:xfrm>
              </p:grpSpPr>
              <p:sp>
                <p:nvSpPr>
                  <p:cNvPr id="26" name="テキスト ボックス 25">
                    <a:extLst>
                      <a:ext uri="{FF2B5EF4-FFF2-40B4-BE49-F238E27FC236}">
                        <a16:creationId xmlns:a16="http://schemas.microsoft.com/office/drawing/2014/main" id="{A7646235-5660-A3FE-2C4F-925F6EAF4D3A}"/>
                      </a:ext>
                    </a:extLst>
                  </p:cNvPr>
                  <p:cNvSpPr txBox="1"/>
                  <p:nvPr/>
                </p:nvSpPr>
                <p:spPr>
                  <a:xfrm>
                    <a:off x="431654" y="1422539"/>
                    <a:ext cx="3067368"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8 </a:t>
                    </a:r>
                    <a:r>
                      <a:rPr lang="ja-JP" altLang="en-US" sz="1200"/>
                      <a:t>　△  </a:t>
                    </a:r>
                    <a:r>
                      <a:rPr lang="en-US" altLang="ja-JP" sz="1200" dirty="0"/>
                      <a:t>3</a:t>
                    </a:r>
                    <a:r>
                      <a:rPr lang="ja-JP" altLang="en-US" sz="1200"/>
                      <a:t>・</a:t>
                    </a:r>
                    <a:r>
                      <a:rPr lang="en-US" altLang="ja-JP" sz="1200" dirty="0"/>
                      <a:t>4</a:t>
                    </a:r>
                    <a:r>
                      <a:rPr lang="ja-JP" altLang="en-US" sz="1200"/>
                      <a:t>　</a:t>
                    </a:r>
                    <a:endParaRPr lang="en-US" altLang="ja-JP" sz="1200" dirty="0"/>
                  </a:p>
                  <a:p>
                    <a:endParaRPr lang="en-US" altLang="ja-JP" sz="1200" dirty="0"/>
                  </a:p>
                  <a:p>
                    <a:r>
                      <a:rPr lang="ja-JP" altLang="en-US" sz="1200"/>
                      <a:t>本命星：九紫火星（頭脳・カリスマ）</a:t>
                    </a:r>
                    <a:endParaRPr kumimoji="1" lang="en-US" altLang="ja-JP" sz="1200" dirty="0"/>
                  </a:p>
                  <a:p>
                    <a:r>
                      <a:rPr lang="ja-JP" altLang="en-US" sz="1200"/>
                      <a:t>月命星：六白金星（仕事・ルール）</a:t>
                    </a:r>
                    <a:endParaRPr lang="en-US" altLang="ja-JP" sz="1200" dirty="0"/>
                  </a:p>
                  <a:p>
                    <a:r>
                      <a:rPr lang="ja-JP" altLang="en-US" sz="1200"/>
                      <a:t>潜在意識：三碧木星（健康・明るさ）</a:t>
                    </a:r>
                    <a:endParaRPr kumimoji="1" lang="en-US" altLang="ja-JP" sz="1200" dirty="0"/>
                  </a:p>
                  <a:p>
                    <a:r>
                      <a:rPr lang="ja-JP" altLang="en-US" sz="1200"/>
                      <a:t>流れ：二黒土星（家庭・地道）</a:t>
                    </a:r>
                    <a:endParaRPr lang="en-US" altLang="ja-JP" sz="1200" dirty="0"/>
                  </a:p>
                </p:txBody>
              </p:sp>
              <p:sp>
                <p:nvSpPr>
                  <p:cNvPr id="27" name="テキスト ボックス 26">
                    <a:extLst>
                      <a:ext uri="{FF2B5EF4-FFF2-40B4-BE49-F238E27FC236}">
                        <a16:creationId xmlns:a16="http://schemas.microsoft.com/office/drawing/2014/main" id="{7639FF7F-F8D0-C9A8-63A0-A742768A8898}"/>
                      </a:ext>
                    </a:extLst>
                  </p:cNvPr>
                  <p:cNvSpPr txBox="1"/>
                  <p:nvPr/>
                </p:nvSpPr>
                <p:spPr>
                  <a:xfrm>
                    <a:off x="3997378" y="1427493"/>
                    <a:ext cx="2421093" cy="523220"/>
                  </a:xfrm>
                  <a:prstGeom prst="rect">
                    <a:avLst/>
                  </a:prstGeom>
                  <a:noFill/>
                </p:spPr>
                <p:txBody>
                  <a:bodyPr wrap="square" rtlCol="0">
                    <a:spAutoFit/>
                  </a:bodyPr>
                  <a:lstStyle/>
                  <a:p>
                    <a:r>
                      <a:rPr kumimoji="1" lang="en-US" altLang="ja-JP" sz="2800" b="1" dirty="0"/>
                      <a:t>9</a:t>
                    </a:r>
                    <a:r>
                      <a:rPr kumimoji="1" lang="ja-JP" altLang="en-US" sz="2800" b="1"/>
                      <a:t> </a:t>
                    </a:r>
                    <a:r>
                      <a:rPr lang="en-US" altLang="ja-JP" sz="2800" b="1" dirty="0"/>
                      <a:t>-</a:t>
                    </a:r>
                    <a:r>
                      <a:rPr kumimoji="1" lang="ja-JP" altLang="en-US" sz="2800" b="1"/>
                      <a:t> </a:t>
                    </a:r>
                    <a:r>
                      <a:rPr lang="en-US" altLang="ja-JP" sz="2800" b="1" dirty="0"/>
                      <a:t>6</a:t>
                    </a:r>
                    <a:r>
                      <a:rPr kumimoji="1" lang="ja-JP" altLang="en-US" sz="2800" b="1"/>
                      <a:t> </a:t>
                    </a:r>
                    <a:r>
                      <a:rPr lang="en-US" altLang="ja-JP" sz="2800" b="1" dirty="0"/>
                      <a:t>-</a:t>
                    </a:r>
                    <a:r>
                      <a:rPr kumimoji="1" lang="ja-JP" altLang="en-US" sz="2800" b="1"/>
                      <a:t> </a:t>
                    </a:r>
                    <a:r>
                      <a:rPr lang="en-US" altLang="ja-JP" sz="2800" b="1" dirty="0"/>
                      <a:t>3</a:t>
                    </a:r>
                    <a:r>
                      <a:rPr kumimoji="1" lang="en-US" altLang="ja-JP" sz="2800" b="1" dirty="0"/>
                      <a:t> - </a:t>
                    </a:r>
                    <a:r>
                      <a:rPr lang="en-US" altLang="ja-JP" sz="2800" b="1" dirty="0"/>
                      <a:t>2</a:t>
                    </a:r>
                    <a:endParaRPr kumimoji="1" lang="ja-JP" altLang="en-US" sz="2800" b="1"/>
                  </a:p>
                </p:txBody>
              </p:sp>
            </p:grpSp>
            <p:grpSp>
              <p:nvGrpSpPr>
                <p:cNvPr id="21" name="グループ化 20">
                  <a:extLst>
                    <a:ext uri="{FF2B5EF4-FFF2-40B4-BE49-F238E27FC236}">
                      <a16:creationId xmlns:a16="http://schemas.microsoft.com/office/drawing/2014/main" id="{584BDF08-E008-D4F0-1980-DB532838D9BB}"/>
                    </a:ext>
                  </a:extLst>
                </p:cNvPr>
                <p:cNvGrpSpPr/>
                <p:nvPr/>
              </p:nvGrpSpPr>
              <p:grpSpPr>
                <a:xfrm>
                  <a:off x="4077760" y="1873464"/>
                  <a:ext cx="1900008" cy="392256"/>
                  <a:chOff x="4077760" y="1873464"/>
                  <a:chExt cx="1900008" cy="392256"/>
                </a:xfrm>
              </p:grpSpPr>
              <p:sp>
                <p:nvSpPr>
                  <p:cNvPr id="22" name="円/楕円 21">
                    <a:extLst>
                      <a:ext uri="{FF2B5EF4-FFF2-40B4-BE49-F238E27FC236}">
                        <a16:creationId xmlns:a16="http://schemas.microsoft.com/office/drawing/2014/main" id="{1B7D95B2-2E2B-FB0C-72F0-FD161E7DF6D7}"/>
                      </a:ext>
                    </a:extLst>
                  </p:cNvPr>
                  <p:cNvSpPr/>
                  <p:nvPr/>
                </p:nvSpPr>
                <p:spPr>
                  <a:xfrm>
                    <a:off x="4077760" y="1873464"/>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23" name="円/楕円 22">
                    <a:extLst>
                      <a:ext uri="{FF2B5EF4-FFF2-40B4-BE49-F238E27FC236}">
                        <a16:creationId xmlns:a16="http://schemas.microsoft.com/office/drawing/2014/main" id="{0E8E8314-BBC3-284F-2875-432C99592D7B}"/>
                      </a:ext>
                    </a:extLst>
                  </p:cNvPr>
                  <p:cNvSpPr/>
                  <p:nvPr/>
                </p:nvSpPr>
                <p:spPr>
                  <a:xfrm>
                    <a:off x="4593059" y="1884720"/>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24" name="円/楕円 23">
                    <a:extLst>
                      <a:ext uri="{FF2B5EF4-FFF2-40B4-BE49-F238E27FC236}">
                        <a16:creationId xmlns:a16="http://schemas.microsoft.com/office/drawing/2014/main" id="{A7778C95-4B20-1063-ED88-E3526AB57927}"/>
                      </a:ext>
                    </a:extLst>
                  </p:cNvPr>
                  <p:cNvSpPr/>
                  <p:nvPr/>
                </p:nvSpPr>
                <p:spPr>
                  <a:xfrm>
                    <a:off x="5126639" y="1884720"/>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25" name="円/楕円 24">
                    <a:extLst>
                      <a:ext uri="{FF2B5EF4-FFF2-40B4-BE49-F238E27FC236}">
                        <a16:creationId xmlns:a16="http://schemas.microsoft.com/office/drawing/2014/main" id="{922FAD5D-04FA-C2D3-A06A-C8F180E60DDB}"/>
                      </a:ext>
                    </a:extLst>
                  </p:cNvPr>
                  <p:cNvSpPr/>
                  <p:nvPr/>
                </p:nvSpPr>
                <p:spPr>
                  <a:xfrm>
                    <a:off x="5600639" y="1884720"/>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grpSp>
          </p:grpSp>
          <p:sp>
            <p:nvSpPr>
              <p:cNvPr id="19" name="テキスト ボックス 18">
                <a:extLst>
                  <a:ext uri="{FF2B5EF4-FFF2-40B4-BE49-F238E27FC236}">
                    <a16:creationId xmlns:a16="http://schemas.microsoft.com/office/drawing/2014/main" id="{0F01B9F9-09B0-9EC5-9332-A8B9F85EB00F}"/>
                  </a:ext>
                </a:extLst>
              </p:cNvPr>
              <p:cNvSpPr txBox="1"/>
              <p:nvPr/>
            </p:nvSpPr>
            <p:spPr>
              <a:xfrm>
                <a:off x="592017" y="9090485"/>
                <a:ext cx="5721785" cy="415498"/>
              </a:xfrm>
              <a:prstGeom prst="rect">
                <a:avLst/>
              </a:prstGeom>
              <a:noFill/>
            </p:spPr>
            <p:txBody>
              <a:bodyPr wrap="square" rtlCol="0">
                <a:spAutoFit/>
              </a:bodyPr>
              <a:lstStyle/>
              <a:p>
                <a:r>
                  <a:rPr lang="ja-JP" altLang="en-US" sz="1050">
                    <a:solidFill>
                      <a:srgbClr val="FF0000"/>
                    </a:solidFill>
                  </a:rPr>
                  <a:t>本質的に頭脳明晰で強い信念を持つ。対人的には仕事熱心でルールを重んじる。潜在意識には明るく前向きな面がある。家庭的で堅実。</a:t>
                </a:r>
              </a:p>
            </p:txBody>
          </p:sp>
        </p:grpSp>
      </p:grpSp>
      <p:grpSp>
        <p:nvGrpSpPr>
          <p:cNvPr id="39" name="グループ化 38">
            <a:extLst>
              <a:ext uri="{FF2B5EF4-FFF2-40B4-BE49-F238E27FC236}">
                <a16:creationId xmlns:a16="http://schemas.microsoft.com/office/drawing/2014/main" id="{52318A6E-9F8F-F6FE-BADF-646221F6145B}"/>
              </a:ext>
            </a:extLst>
          </p:cNvPr>
          <p:cNvGrpSpPr/>
          <p:nvPr/>
        </p:nvGrpSpPr>
        <p:grpSpPr>
          <a:xfrm>
            <a:off x="356098" y="3808685"/>
            <a:ext cx="6332363" cy="2000417"/>
            <a:chOff x="356098" y="3808685"/>
            <a:chExt cx="6332363" cy="2000417"/>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8" name="グループ化 27">
              <a:extLst>
                <a:ext uri="{FF2B5EF4-FFF2-40B4-BE49-F238E27FC236}">
                  <a16:creationId xmlns:a16="http://schemas.microsoft.com/office/drawing/2014/main" id="{5C508FC5-0C8B-EAED-35D0-7116EFA047EA}"/>
                </a:ext>
              </a:extLst>
            </p:cNvPr>
            <p:cNvGrpSpPr/>
            <p:nvPr/>
          </p:nvGrpSpPr>
          <p:grpSpPr>
            <a:xfrm>
              <a:off x="356098" y="4147570"/>
              <a:ext cx="5721785" cy="1661532"/>
              <a:chOff x="587280" y="5899150"/>
              <a:chExt cx="5721785" cy="1661532"/>
            </a:xfrm>
          </p:grpSpPr>
          <p:grpSp>
            <p:nvGrpSpPr>
              <p:cNvPr id="29" name="グループ化 28">
                <a:extLst>
                  <a:ext uri="{FF2B5EF4-FFF2-40B4-BE49-F238E27FC236}">
                    <a16:creationId xmlns:a16="http://schemas.microsoft.com/office/drawing/2014/main" id="{6D8C48E9-3540-BE92-E4CC-ED7CF69F3087}"/>
                  </a:ext>
                </a:extLst>
              </p:cNvPr>
              <p:cNvGrpSpPr/>
              <p:nvPr/>
            </p:nvGrpSpPr>
            <p:grpSpPr>
              <a:xfrm>
                <a:off x="589918" y="5899150"/>
                <a:ext cx="5697296" cy="1210272"/>
                <a:chOff x="654077" y="1387607"/>
                <a:chExt cx="5697296" cy="1210272"/>
              </a:xfrm>
            </p:grpSpPr>
            <p:grpSp>
              <p:nvGrpSpPr>
                <p:cNvPr id="31" name="グループ化 30">
                  <a:extLst>
                    <a:ext uri="{FF2B5EF4-FFF2-40B4-BE49-F238E27FC236}">
                      <a16:creationId xmlns:a16="http://schemas.microsoft.com/office/drawing/2014/main" id="{410CBD12-2D1E-CB21-FF61-BE8843DD7E8F}"/>
                    </a:ext>
                  </a:extLst>
                </p:cNvPr>
                <p:cNvGrpSpPr/>
                <p:nvPr/>
              </p:nvGrpSpPr>
              <p:grpSpPr>
                <a:xfrm>
                  <a:off x="654077" y="1387607"/>
                  <a:ext cx="5697296" cy="1210272"/>
                  <a:chOff x="431654" y="1412596"/>
                  <a:chExt cx="5986851" cy="1210272"/>
                </a:xfrm>
              </p:grpSpPr>
              <p:sp>
                <p:nvSpPr>
                  <p:cNvPr id="37" name="テキスト ボックス 36">
                    <a:extLst>
                      <a:ext uri="{FF2B5EF4-FFF2-40B4-BE49-F238E27FC236}">
                        <a16:creationId xmlns:a16="http://schemas.microsoft.com/office/drawing/2014/main" id="{90ADB24A-B5B7-47DF-B319-75D83D3D05AE}"/>
                      </a:ext>
                    </a:extLst>
                  </p:cNvPr>
                  <p:cNvSpPr txBox="1"/>
                  <p:nvPr/>
                </p:nvSpPr>
                <p:spPr>
                  <a:xfrm>
                    <a:off x="431654" y="1422539"/>
                    <a:ext cx="3005684"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8 </a:t>
                    </a:r>
                    <a:r>
                      <a:rPr lang="ja-JP" altLang="en-US" sz="1200"/>
                      <a:t>　△  </a:t>
                    </a:r>
                    <a:r>
                      <a:rPr lang="en-US" altLang="ja-JP" sz="1200" dirty="0"/>
                      <a:t>3</a:t>
                    </a:r>
                    <a:r>
                      <a:rPr lang="ja-JP" altLang="en-US" sz="1200"/>
                      <a:t>・</a:t>
                    </a:r>
                    <a:r>
                      <a:rPr lang="en-US" altLang="ja-JP" sz="1200" dirty="0"/>
                      <a:t>4</a:t>
                    </a:r>
                    <a:r>
                      <a:rPr lang="ja-JP" altLang="en-US" sz="1200"/>
                      <a:t>　</a:t>
                    </a:r>
                    <a:endParaRPr kumimoji="1" lang="en-US" altLang="ja-JP" sz="1200" dirty="0"/>
                  </a:p>
                  <a:p>
                    <a:endParaRPr lang="en-US" altLang="ja-JP" sz="1200" dirty="0"/>
                  </a:p>
                  <a:p>
                    <a:r>
                      <a:rPr lang="ja-JP" altLang="en-US" sz="1200"/>
                      <a:t>本命星：九紫火星（頭脳・カリスマ）</a:t>
                    </a:r>
                    <a:endParaRPr kumimoji="1" lang="en-US" altLang="ja-JP" sz="1200" dirty="0"/>
                  </a:p>
                  <a:p>
                    <a:r>
                      <a:rPr lang="ja-JP" altLang="en-US" sz="1200"/>
                      <a:t>月命星：五黄土星（支配・リーダー）</a:t>
                    </a:r>
                    <a:endParaRPr lang="en-US" altLang="ja-JP" sz="1200" dirty="0"/>
                  </a:p>
                  <a:p>
                    <a:r>
                      <a:rPr lang="ja-JP" altLang="en-US" sz="1200"/>
                      <a:t>潜在意識：四緑木星（人気・体裁）</a:t>
                    </a:r>
                    <a:endParaRPr kumimoji="1" lang="en-US" altLang="ja-JP" sz="1200" dirty="0"/>
                  </a:p>
                  <a:p>
                    <a:r>
                      <a:rPr lang="ja-JP" altLang="en-US" sz="1200"/>
                      <a:t>流れ：一白水星（人情・アイデア）</a:t>
                    </a:r>
                    <a:endParaRPr lang="en-US" altLang="ja-JP" sz="1200" dirty="0"/>
                  </a:p>
                </p:txBody>
              </p:sp>
              <p:sp>
                <p:nvSpPr>
                  <p:cNvPr id="38" name="テキスト ボックス 37">
                    <a:extLst>
                      <a:ext uri="{FF2B5EF4-FFF2-40B4-BE49-F238E27FC236}">
                        <a16:creationId xmlns:a16="http://schemas.microsoft.com/office/drawing/2014/main" id="{6CEB7086-8774-35D1-F33D-CE9F58A8E86C}"/>
                      </a:ext>
                    </a:extLst>
                  </p:cNvPr>
                  <p:cNvSpPr txBox="1"/>
                  <p:nvPr/>
                </p:nvSpPr>
                <p:spPr>
                  <a:xfrm>
                    <a:off x="3997412" y="1412596"/>
                    <a:ext cx="2421093" cy="523220"/>
                  </a:xfrm>
                  <a:prstGeom prst="rect">
                    <a:avLst/>
                  </a:prstGeom>
                  <a:noFill/>
                </p:spPr>
                <p:txBody>
                  <a:bodyPr wrap="square" rtlCol="0">
                    <a:spAutoFit/>
                  </a:bodyPr>
                  <a:lstStyle/>
                  <a:p>
                    <a:r>
                      <a:rPr kumimoji="1" lang="en-US" altLang="ja-JP" sz="2800" b="1" dirty="0"/>
                      <a:t>9</a:t>
                    </a:r>
                    <a:r>
                      <a:rPr kumimoji="1" lang="ja-JP" altLang="en-US" sz="2800" b="1"/>
                      <a:t> </a:t>
                    </a:r>
                    <a:r>
                      <a:rPr lang="en-US" altLang="ja-JP" sz="2800" b="1" dirty="0"/>
                      <a:t>-</a:t>
                    </a:r>
                    <a:r>
                      <a:rPr kumimoji="1" lang="ja-JP" altLang="en-US" sz="2800" b="1"/>
                      <a:t> </a:t>
                    </a:r>
                    <a:r>
                      <a:rPr kumimoji="1" lang="en-US" altLang="ja-JP" sz="2800" b="1" dirty="0"/>
                      <a:t>5</a:t>
                    </a:r>
                    <a:r>
                      <a:rPr kumimoji="1" lang="ja-JP" altLang="en-US" sz="2800" b="1"/>
                      <a:t> </a:t>
                    </a:r>
                    <a:r>
                      <a:rPr lang="en-US" altLang="ja-JP" sz="2800" b="1" dirty="0"/>
                      <a:t>-</a:t>
                    </a:r>
                    <a:r>
                      <a:rPr kumimoji="1" lang="ja-JP" altLang="en-US" sz="2800" b="1"/>
                      <a:t> </a:t>
                    </a:r>
                    <a:r>
                      <a:rPr kumimoji="1" lang="en-US" altLang="ja-JP" sz="2800" b="1" dirty="0"/>
                      <a:t>4 - 1</a:t>
                    </a:r>
                    <a:endParaRPr kumimoji="1" lang="ja-JP" altLang="en-US" sz="2800" b="1"/>
                  </a:p>
                </p:txBody>
              </p:sp>
            </p:grpSp>
            <p:grpSp>
              <p:nvGrpSpPr>
                <p:cNvPr id="32" name="グループ化 31">
                  <a:extLst>
                    <a:ext uri="{FF2B5EF4-FFF2-40B4-BE49-F238E27FC236}">
                      <a16:creationId xmlns:a16="http://schemas.microsoft.com/office/drawing/2014/main" id="{5EEE32E8-B707-5E58-8422-BBF7529F970C}"/>
                    </a:ext>
                  </a:extLst>
                </p:cNvPr>
                <p:cNvGrpSpPr/>
                <p:nvPr/>
              </p:nvGrpSpPr>
              <p:grpSpPr>
                <a:xfrm>
                  <a:off x="4090623" y="1886642"/>
                  <a:ext cx="1953665" cy="386973"/>
                  <a:chOff x="4429520" y="337806"/>
                  <a:chExt cx="1953665" cy="386973"/>
                </a:xfrm>
              </p:grpSpPr>
              <p:sp>
                <p:nvSpPr>
                  <p:cNvPr id="33" name="円/楕円 32">
                    <a:extLst>
                      <a:ext uri="{FF2B5EF4-FFF2-40B4-BE49-F238E27FC236}">
                        <a16:creationId xmlns:a16="http://schemas.microsoft.com/office/drawing/2014/main" id="{6315C1A1-F96F-38A3-0D5E-DC37004FFE4A}"/>
                      </a:ext>
                    </a:extLst>
                  </p:cNvPr>
                  <p:cNvSpPr/>
                  <p:nvPr/>
                </p:nvSpPr>
                <p:spPr>
                  <a:xfrm>
                    <a:off x="5491217" y="33780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34" name="円/楕円 33">
                    <a:extLst>
                      <a:ext uri="{FF2B5EF4-FFF2-40B4-BE49-F238E27FC236}">
                        <a16:creationId xmlns:a16="http://schemas.microsoft.com/office/drawing/2014/main" id="{565B580E-4A31-4F6D-4325-B42809D61C30}"/>
                      </a:ext>
                    </a:extLst>
                  </p:cNvPr>
                  <p:cNvSpPr/>
                  <p:nvPr/>
                </p:nvSpPr>
                <p:spPr>
                  <a:xfrm>
                    <a:off x="4429520" y="343779"/>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35" name="円/楕円 34">
                    <a:extLst>
                      <a:ext uri="{FF2B5EF4-FFF2-40B4-BE49-F238E27FC236}">
                        <a16:creationId xmlns:a16="http://schemas.microsoft.com/office/drawing/2014/main" id="{914C619B-A5DA-D08F-3564-D7A80FD4EF17}"/>
                      </a:ext>
                    </a:extLst>
                  </p:cNvPr>
                  <p:cNvSpPr/>
                  <p:nvPr/>
                </p:nvSpPr>
                <p:spPr>
                  <a:xfrm>
                    <a:off x="4964416" y="33780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36" name="円/楕円 35">
                    <a:extLst>
                      <a:ext uri="{FF2B5EF4-FFF2-40B4-BE49-F238E27FC236}">
                        <a16:creationId xmlns:a16="http://schemas.microsoft.com/office/drawing/2014/main" id="{5C771195-A181-9C1C-1F3A-2823139BEA0F}"/>
                      </a:ext>
                    </a:extLst>
                  </p:cNvPr>
                  <p:cNvSpPr/>
                  <p:nvPr/>
                </p:nvSpPr>
                <p:spPr>
                  <a:xfrm>
                    <a:off x="6006056" y="338441"/>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endParaRPr kumimoji="1" lang="en-US" altLang="ja-JP" dirty="0">
                      <a:solidFill>
                        <a:schemeClr val="tx1"/>
                      </a:solidFill>
                    </a:endParaRPr>
                  </a:p>
                </p:txBody>
              </p:sp>
            </p:grpSp>
          </p:grpSp>
          <p:sp>
            <p:nvSpPr>
              <p:cNvPr id="30" name="テキスト ボックス 29">
                <a:extLst>
                  <a:ext uri="{FF2B5EF4-FFF2-40B4-BE49-F238E27FC236}">
                    <a16:creationId xmlns:a16="http://schemas.microsoft.com/office/drawing/2014/main" id="{6980732A-EADB-A7B2-1C80-4603454EF73B}"/>
                  </a:ext>
                </a:extLst>
              </p:cNvPr>
              <p:cNvSpPr txBox="1"/>
              <p:nvPr/>
            </p:nvSpPr>
            <p:spPr>
              <a:xfrm>
                <a:off x="587280" y="7145184"/>
                <a:ext cx="5721785" cy="415498"/>
              </a:xfrm>
              <a:prstGeom prst="rect">
                <a:avLst/>
              </a:prstGeom>
              <a:noFill/>
            </p:spPr>
            <p:txBody>
              <a:bodyPr wrap="square" rtlCol="0">
                <a:spAutoFit/>
              </a:bodyPr>
              <a:lstStyle/>
              <a:p>
                <a:r>
                  <a:rPr lang="ja-JP" altLang="en-US" sz="1050">
                    <a:solidFill>
                      <a:srgbClr val="FF0000"/>
                    </a:solidFill>
                  </a:rPr>
                  <a:t>本質的に頭脳明晰で強い信念を持つ。対人的にはリーダーシップが強く自分流。潜在意識には人当たりが良く常識的な面がある。人情に厚く人に優しく、悩みやすい。</a:t>
                </a:r>
              </a:p>
            </p:txBody>
          </p:sp>
        </p:grpSp>
      </p:grpSp>
    </p:spTree>
    <p:extLst>
      <p:ext uri="{BB962C8B-B14F-4D97-AF65-F5344CB8AC3E}">
        <p14:creationId xmlns:p14="http://schemas.microsoft.com/office/powerpoint/2010/main" val="20700785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グループ化 36">
            <a:extLst>
              <a:ext uri="{FF2B5EF4-FFF2-40B4-BE49-F238E27FC236}">
                <a16:creationId xmlns:a16="http://schemas.microsoft.com/office/drawing/2014/main" id="{05CB9B2B-6328-AF84-101F-B746CD8D5530}"/>
              </a:ext>
            </a:extLst>
          </p:cNvPr>
          <p:cNvGrpSpPr/>
          <p:nvPr/>
        </p:nvGrpSpPr>
        <p:grpSpPr>
          <a:xfrm>
            <a:off x="513264" y="3937066"/>
            <a:ext cx="6333611" cy="2031868"/>
            <a:chOff x="354850" y="3808685"/>
            <a:chExt cx="6333611" cy="2031868"/>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7216B6AF-0BC7-CDA9-0303-3EEC50BBA232}"/>
                </a:ext>
              </a:extLst>
            </p:cNvPr>
            <p:cNvGrpSpPr/>
            <p:nvPr/>
          </p:nvGrpSpPr>
          <p:grpSpPr>
            <a:xfrm>
              <a:off x="354850" y="4162588"/>
              <a:ext cx="5723033" cy="1677965"/>
              <a:chOff x="654076" y="1372938"/>
              <a:chExt cx="5723033" cy="1677965"/>
            </a:xfrm>
          </p:grpSpPr>
          <p:sp>
            <p:nvSpPr>
              <p:cNvPr id="3" name="テキスト ボックス 2">
                <a:extLst>
                  <a:ext uri="{FF2B5EF4-FFF2-40B4-BE49-F238E27FC236}">
                    <a16:creationId xmlns:a16="http://schemas.microsoft.com/office/drawing/2014/main" id="{316A346D-B36E-9C27-631B-B15AC34A364F}"/>
                  </a:ext>
                </a:extLst>
              </p:cNvPr>
              <p:cNvSpPr txBox="1"/>
              <p:nvPr/>
            </p:nvSpPr>
            <p:spPr>
              <a:xfrm>
                <a:off x="654076" y="1397550"/>
                <a:ext cx="3012787" cy="1200329"/>
              </a:xfrm>
              <a:prstGeom prst="rect">
                <a:avLst/>
              </a:prstGeom>
              <a:noFill/>
            </p:spPr>
            <p:txBody>
              <a:bodyPr wrap="square" rtlCol="0">
                <a:spAutoFit/>
              </a:bodyPr>
              <a:lstStyle/>
              <a:p>
                <a:r>
                  <a:rPr lang="ja-JP" altLang="en-US" sz="1200"/>
                  <a:t>◯　</a:t>
                </a:r>
                <a:r>
                  <a:rPr lang="en-US" altLang="ja-JP" sz="1200" dirty="0"/>
                  <a:t> 2 </a:t>
                </a:r>
                <a:r>
                  <a:rPr lang="ja-JP" altLang="en-US" sz="1200"/>
                  <a:t>　△  </a:t>
                </a:r>
                <a:r>
                  <a:rPr lang="en-US" altLang="ja-JP" sz="1200" dirty="0"/>
                  <a:t>3</a:t>
                </a:r>
                <a:r>
                  <a:rPr lang="ja-JP" altLang="en-US" sz="1200"/>
                  <a:t>・</a:t>
                </a:r>
                <a:r>
                  <a:rPr lang="en-US" altLang="ja-JP" sz="1200" dirty="0"/>
                  <a:t>4</a:t>
                </a:r>
                <a:r>
                  <a:rPr lang="ja-JP" altLang="en-US" sz="1200"/>
                  <a:t>　</a:t>
                </a:r>
                <a:endParaRPr lang="en-US" altLang="ja-JP" sz="1200" dirty="0"/>
              </a:p>
              <a:p>
                <a:endParaRPr lang="en-US" altLang="ja-JP" sz="1200" b="1" dirty="0"/>
              </a:p>
              <a:p>
                <a:r>
                  <a:rPr lang="ja-JP" altLang="en-US" sz="1200"/>
                  <a:t>本命星：九紫火星（頭脳・カリスマ）</a:t>
                </a:r>
                <a:endParaRPr lang="en-US" altLang="ja-JP" sz="1200" dirty="0"/>
              </a:p>
              <a:p>
                <a:r>
                  <a:rPr lang="ja-JP" altLang="en-US" sz="1200"/>
                  <a:t>月命星：八白土星（チャンス・変化）</a:t>
                </a:r>
                <a:endParaRPr lang="en-US" altLang="ja-JP" sz="1200" dirty="0"/>
              </a:p>
              <a:p>
                <a:r>
                  <a:rPr lang="ja-JP" altLang="en-US" sz="1200"/>
                  <a:t>潜在意識：一白水星（人情・アイデア）</a:t>
                </a:r>
                <a:endParaRPr kumimoji="1" lang="en-US" altLang="ja-JP" sz="1200" dirty="0"/>
              </a:p>
              <a:p>
                <a:r>
                  <a:rPr lang="ja-JP" altLang="en-US" sz="1200"/>
                  <a:t>流れ：四緑木星（人気・体裁）</a:t>
                </a:r>
                <a:endParaRPr lang="en-US" altLang="ja-JP" sz="1200" dirty="0"/>
              </a:p>
            </p:txBody>
          </p:sp>
          <p:sp>
            <p:nvSpPr>
              <p:cNvPr id="7" name="テキスト ボックス 6">
                <a:extLst>
                  <a:ext uri="{FF2B5EF4-FFF2-40B4-BE49-F238E27FC236}">
                    <a16:creationId xmlns:a16="http://schemas.microsoft.com/office/drawing/2014/main" id="{24987629-131A-8F81-9AEC-CE7F0D5A5F3F}"/>
                  </a:ext>
                </a:extLst>
              </p:cNvPr>
              <p:cNvSpPr txBox="1"/>
              <p:nvPr/>
            </p:nvSpPr>
            <p:spPr>
              <a:xfrm>
                <a:off x="4038069" y="1372938"/>
                <a:ext cx="2303996" cy="523220"/>
              </a:xfrm>
              <a:prstGeom prst="rect">
                <a:avLst/>
              </a:prstGeom>
              <a:noFill/>
            </p:spPr>
            <p:txBody>
              <a:bodyPr wrap="square" rtlCol="0">
                <a:spAutoFit/>
              </a:bodyPr>
              <a:lstStyle/>
              <a:p>
                <a:r>
                  <a:rPr kumimoji="1" lang="en-US" altLang="ja-JP" sz="2800" b="1" dirty="0"/>
                  <a:t>9</a:t>
                </a:r>
                <a:r>
                  <a:rPr kumimoji="1" lang="ja-JP" altLang="en-US" sz="2800" b="1"/>
                  <a:t> </a:t>
                </a:r>
                <a:r>
                  <a:rPr lang="en-US" altLang="ja-JP" sz="2800" b="1" dirty="0"/>
                  <a:t>-</a:t>
                </a:r>
                <a:r>
                  <a:rPr kumimoji="1" lang="ja-JP" altLang="en-US" sz="2800" b="1"/>
                  <a:t> </a:t>
                </a:r>
                <a:r>
                  <a:rPr lang="ja-JP" altLang="en-US" sz="2800" b="1"/>
                  <a:t> </a:t>
                </a:r>
                <a:r>
                  <a:rPr lang="en-US" altLang="ja-JP" sz="2800" b="1" dirty="0"/>
                  <a:t>8</a:t>
                </a:r>
                <a:r>
                  <a:rPr kumimoji="1" lang="ja-JP" altLang="en-US" sz="2800" b="1"/>
                  <a:t> </a:t>
                </a:r>
                <a:r>
                  <a:rPr lang="en-US" altLang="ja-JP" sz="2800" b="1" dirty="0"/>
                  <a:t>-</a:t>
                </a:r>
                <a:r>
                  <a:rPr kumimoji="1" lang="ja-JP" altLang="en-US" sz="2800" b="1"/>
                  <a:t> </a:t>
                </a:r>
                <a:r>
                  <a:rPr lang="en-US" altLang="ja-JP" sz="2800" b="1" dirty="0"/>
                  <a:t>1</a:t>
                </a:r>
                <a:r>
                  <a:rPr kumimoji="1" lang="en-US" altLang="ja-JP" sz="2800" b="1" dirty="0"/>
                  <a:t> - </a:t>
                </a:r>
                <a:r>
                  <a:rPr lang="en-US" altLang="ja-JP" sz="2800" b="1" dirty="0"/>
                  <a:t>4</a:t>
                </a:r>
                <a:endParaRPr kumimoji="1" lang="ja-JP" altLang="en-US" sz="2800" b="1"/>
              </a:p>
            </p:txBody>
          </p:sp>
          <p:grpSp>
            <p:nvGrpSpPr>
              <p:cNvPr id="8" name="グループ化 7">
                <a:extLst>
                  <a:ext uri="{FF2B5EF4-FFF2-40B4-BE49-F238E27FC236}">
                    <a16:creationId xmlns:a16="http://schemas.microsoft.com/office/drawing/2014/main" id="{BA0148AC-6B9F-4C82-0C5A-E0BB8BFB0ADC}"/>
                  </a:ext>
                </a:extLst>
              </p:cNvPr>
              <p:cNvGrpSpPr/>
              <p:nvPr/>
            </p:nvGrpSpPr>
            <p:grpSpPr>
              <a:xfrm>
                <a:off x="4109150" y="1868785"/>
                <a:ext cx="1953665" cy="386973"/>
                <a:chOff x="4316203" y="286439"/>
                <a:chExt cx="1953665" cy="386973"/>
              </a:xfrm>
            </p:grpSpPr>
            <p:sp>
              <p:nvSpPr>
                <p:cNvPr id="10" name="円/楕円 9">
                  <a:extLst>
                    <a:ext uri="{FF2B5EF4-FFF2-40B4-BE49-F238E27FC236}">
                      <a16:creationId xmlns:a16="http://schemas.microsoft.com/office/drawing/2014/main" id="{9A35A271-BABB-A7E1-5D06-8474587657C2}"/>
                    </a:ext>
                  </a:extLst>
                </p:cNvPr>
                <p:cNvSpPr/>
                <p:nvPr/>
              </p:nvSpPr>
              <p:spPr>
                <a:xfrm>
                  <a:off x="5377900" y="286439"/>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11" name="円/楕円 10">
                  <a:extLst>
                    <a:ext uri="{FF2B5EF4-FFF2-40B4-BE49-F238E27FC236}">
                      <a16:creationId xmlns:a16="http://schemas.microsoft.com/office/drawing/2014/main" id="{B34F8B02-D85F-11ED-C614-575B21D83254}"/>
                    </a:ext>
                  </a:extLst>
                </p:cNvPr>
                <p:cNvSpPr/>
                <p:nvPr/>
              </p:nvSpPr>
              <p:spPr>
                <a:xfrm>
                  <a:off x="4316203" y="292412"/>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12" name="円/楕円 11">
                  <a:extLst>
                    <a:ext uri="{FF2B5EF4-FFF2-40B4-BE49-F238E27FC236}">
                      <a16:creationId xmlns:a16="http://schemas.microsoft.com/office/drawing/2014/main" id="{BCDF4183-45B9-EE4D-6220-C41CCDA79B3F}"/>
                    </a:ext>
                  </a:extLst>
                </p:cNvPr>
                <p:cNvSpPr/>
                <p:nvPr/>
              </p:nvSpPr>
              <p:spPr>
                <a:xfrm>
                  <a:off x="4851099" y="28643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13" name="円/楕円 12">
                  <a:extLst>
                    <a:ext uri="{FF2B5EF4-FFF2-40B4-BE49-F238E27FC236}">
                      <a16:creationId xmlns:a16="http://schemas.microsoft.com/office/drawing/2014/main" id="{CA83BAAC-1C8C-C38D-44AA-83C2AE66B659}"/>
                    </a:ext>
                  </a:extLst>
                </p:cNvPr>
                <p:cNvSpPr/>
                <p:nvPr/>
              </p:nvSpPr>
              <p:spPr>
                <a:xfrm>
                  <a:off x="5892739" y="287074"/>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en-US" altLang="ja-JP" dirty="0">
                    <a:solidFill>
                      <a:schemeClr val="tx1"/>
                    </a:solidFill>
                  </a:endParaRPr>
                </a:p>
              </p:txBody>
            </p:sp>
          </p:grpSp>
          <p:sp>
            <p:nvSpPr>
              <p:cNvPr id="9" name="テキスト ボックス 8">
                <a:extLst>
                  <a:ext uri="{FF2B5EF4-FFF2-40B4-BE49-F238E27FC236}">
                    <a16:creationId xmlns:a16="http://schemas.microsoft.com/office/drawing/2014/main" id="{12364B18-8A5E-DAA3-F1B8-34B0784759B8}"/>
                  </a:ext>
                </a:extLst>
              </p:cNvPr>
              <p:cNvSpPr txBox="1"/>
              <p:nvPr/>
            </p:nvSpPr>
            <p:spPr>
              <a:xfrm>
                <a:off x="655324" y="2635405"/>
                <a:ext cx="5721785" cy="415498"/>
              </a:xfrm>
              <a:prstGeom prst="rect">
                <a:avLst/>
              </a:prstGeom>
              <a:noFill/>
            </p:spPr>
            <p:txBody>
              <a:bodyPr wrap="square" rtlCol="0">
                <a:spAutoFit/>
              </a:bodyPr>
              <a:lstStyle/>
              <a:p>
                <a:r>
                  <a:rPr lang="ja-JP" altLang="en-US" sz="1050">
                    <a:solidFill>
                      <a:srgbClr val="FF0000"/>
                    </a:solidFill>
                  </a:rPr>
                  <a:t>本質的に頭脳明晰で目立つ存在。対人的には野心もありチャンスに強い。潜在意識には情に厚く、人に優しい面がある。常識やマナーを重んじ、ご縁にも恵まれる。</a:t>
                </a:r>
              </a:p>
            </p:txBody>
          </p:sp>
        </p:grpSp>
      </p:grpSp>
      <p:grpSp>
        <p:nvGrpSpPr>
          <p:cNvPr id="36" name="グループ化 35">
            <a:extLst>
              <a:ext uri="{FF2B5EF4-FFF2-40B4-BE49-F238E27FC236}">
                <a16:creationId xmlns:a16="http://schemas.microsoft.com/office/drawing/2014/main" id="{B3B1C3E1-466D-F9F0-13AD-BFD650C39B21}"/>
              </a:ext>
            </a:extLst>
          </p:cNvPr>
          <p:cNvGrpSpPr/>
          <p:nvPr/>
        </p:nvGrpSpPr>
        <p:grpSpPr>
          <a:xfrm>
            <a:off x="428630" y="912698"/>
            <a:ext cx="6259831" cy="2059380"/>
            <a:chOff x="428630" y="687067"/>
            <a:chExt cx="6259831" cy="2059380"/>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4" name="グループ化 13">
              <a:extLst>
                <a:ext uri="{FF2B5EF4-FFF2-40B4-BE49-F238E27FC236}">
                  <a16:creationId xmlns:a16="http://schemas.microsoft.com/office/drawing/2014/main" id="{6B7BD638-67E1-BD44-DBB9-33CACFE57FC9}"/>
                </a:ext>
              </a:extLst>
            </p:cNvPr>
            <p:cNvGrpSpPr/>
            <p:nvPr/>
          </p:nvGrpSpPr>
          <p:grpSpPr>
            <a:xfrm>
              <a:off x="428630" y="965509"/>
              <a:ext cx="5721785" cy="1780938"/>
              <a:chOff x="507220" y="3396485"/>
              <a:chExt cx="5721785" cy="1780938"/>
            </a:xfrm>
          </p:grpSpPr>
          <p:grpSp>
            <p:nvGrpSpPr>
              <p:cNvPr id="15" name="グループ化 14">
                <a:extLst>
                  <a:ext uri="{FF2B5EF4-FFF2-40B4-BE49-F238E27FC236}">
                    <a16:creationId xmlns:a16="http://schemas.microsoft.com/office/drawing/2014/main" id="{CCDD8190-5AD4-9ACF-D237-BDD4D1A14471}"/>
                  </a:ext>
                </a:extLst>
              </p:cNvPr>
              <p:cNvGrpSpPr/>
              <p:nvPr/>
            </p:nvGrpSpPr>
            <p:grpSpPr>
              <a:xfrm>
                <a:off x="524928" y="3396485"/>
                <a:ext cx="5677305" cy="1202164"/>
                <a:chOff x="654076" y="1395715"/>
                <a:chExt cx="5677305" cy="1202164"/>
              </a:xfrm>
            </p:grpSpPr>
            <p:grpSp>
              <p:nvGrpSpPr>
                <p:cNvPr id="17" name="グループ化 16">
                  <a:extLst>
                    <a:ext uri="{FF2B5EF4-FFF2-40B4-BE49-F238E27FC236}">
                      <a16:creationId xmlns:a16="http://schemas.microsoft.com/office/drawing/2014/main" id="{240413FC-1D67-BFE7-2152-1BA8396A373F}"/>
                    </a:ext>
                  </a:extLst>
                </p:cNvPr>
                <p:cNvGrpSpPr/>
                <p:nvPr/>
              </p:nvGrpSpPr>
              <p:grpSpPr>
                <a:xfrm>
                  <a:off x="654076" y="1395715"/>
                  <a:ext cx="5677305" cy="1202164"/>
                  <a:chOff x="431653" y="1420704"/>
                  <a:chExt cx="5965844" cy="1202164"/>
                </a:xfrm>
              </p:grpSpPr>
              <p:sp>
                <p:nvSpPr>
                  <p:cNvPr id="23" name="テキスト ボックス 22">
                    <a:extLst>
                      <a:ext uri="{FF2B5EF4-FFF2-40B4-BE49-F238E27FC236}">
                        <a16:creationId xmlns:a16="http://schemas.microsoft.com/office/drawing/2014/main" id="{87FF5751-821B-2535-E9C7-F78A13FA9767}"/>
                      </a:ext>
                    </a:extLst>
                  </p:cNvPr>
                  <p:cNvSpPr txBox="1"/>
                  <p:nvPr/>
                </p:nvSpPr>
                <p:spPr>
                  <a:xfrm>
                    <a:off x="431653" y="1422539"/>
                    <a:ext cx="3051665"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8 </a:t>
                    </a:r>
                    <a:r>
                      <a:rPr lang="ja-JP" altLang="en-US" sz="1200"/>
                      <a:t>　△  </a:t>
                    </a:r>
                    <a:r>
                      <a:rPr lang="en-US" altLang="ja-JP" sz="1200" dirty="0"/>
                      <a:t>3</a:t>
                    </a:r>
                    <a:r>
                      <a:rPr lang="ja-JP" altLang="en-US" sz="1200"/>
                      <a:t>・</a:t>
                    </a:r>
                    <a:r>
                      <a:rPr lang="en-US" altLang="ja-JP" sz="1200" dirty="0"/>
                      <a:t>4</a:t>
                    </a:r>
                    <a:r>
                      <a:rPr lang="ja-JP" altLang="en-US" sz="1200"/>
                      <a:t>　</a:t>
                    </a:r>
                    <a:endParaRPr kumimoji="1" lang="en-US" altLang="ja-JP" sz="1200" dirty="0"/>
                  </a:p>
                  <a:p>
                    <a:endParaRPr lang="en-US" altLang="ja-JP" sz="1200" dirty="0"/>
                  </a:p>
                  <a:p>
                    <a:r>
                      <a:rPr lang="ja-JP" altLang="en-US" sz="1200"/>
                      <a:t>本命星：九紫火星（頭脳・カリスマ）</a:t>
                    </a:r>
                    <a:endParaRPr kumimoji="1" lang="en-US" altLang="ja-JP" sz="1200" dirty="0"/>
                  </a:p>
                  <a:p>
                    <a:r>
                      <a:rPr lang="ja-JP" altLang="en-US" sz="1200"/>
                      <a:t>月命星：七赤金星（快楽・合理）</a:t>
                    </a:r>
                    <a:endParaRPr lang="en-US" altLang="ja-JP" sz="1200" dirty="0"/>
                  </a:p>
                  <a:p>
                    <a:r>
                      <a:rPr lang="ja-JP" altLang="en-US" sz="1200"/>
                      <a:t>潜在意識：二黒土星（家庭・地道）</a:t>
                    </a:r>
                    <a:endParaRPr kumimoji="1" lang="en-US" altLang="ja-JP" sz="1200" dirty="0"/>
                  </a:p>
                  <a:p>
                    <a:r>
                      <a:rPr lang="ja-JP" altLang="en-US" sz="1200"/>
                      <a:t>流れ：三碧木星（健康・明るさ）</a:t>
                    </a:r>
                    <a:endParaRPr lang="en-US" altLang="ja-JP" sz="1200" dirty="0"/>
                  </a:p>
                </p:txBody>
              </p:sp>
              <p:sp>
                <p:nvSpPr>
                  <p:cNvPr id="24" name="テキスト ボックス 23">
                    <a:extLst>
                      <a:ext uri="{FF2B5EF4-FFF2-40B4-BE49-F238E27FC236}">
                        <a16:creationId xmlns:a16="http://schemas.microsoft.com/office/drawing/2014/main" id="{B595DB82-CC06-0956-E72F-DED3B63F1296}"/>
                      </a:ext>
                    </a:extLst>
                  </p:cNvPr>
                  <p:cNvSpPr txBox="1"/>
                  <p:nvPr/>
                </p:nvSpPr>
                <p:spPr>
                  <a:xfrm>
                    <a:off x="3976404" y="1420704"/>
                    <a:ext cx="2421093" cy="523220"/>
                  </a:xfrm>
                  <a:prstGeom prst="rect">
                    <a:avLst/>
                  </a:prstGeom>
                  <a:noFill/>
                </p:spPr>
                <p:txBody>
                  <a:bodyPr wrap="square" rtlCol="0">
                    <a:spAutoFit/>
                  </a:bodyPr>
                  <a:lstStyle/>
                  <a:p>
                    <a:r>
                      <a:rPr kumimoji="1" lang="en-US" altLang="ja-JP" sz="2800" b="1" dirty="0"/>
                      <a:t>9</a:t>
                    </a:r>
                    <a:r>
                      <a:rPr kumimoji="1" lang="ja-JP" altLang="en-US" sz="2800" b="1"/>
                      <a:t> </a:t>
                    </a:r>
                    <a:r>
                      <a:rPr lang="en-US" altLang="ja-JP" sz="2800" b="1" dirty="0"/>
                      <a:t>-</a:t>
                    </a:r>
                    <a:r>
                      <a:rPr kumimoji="1" lang="ja-JP" altLang="en-US" sz="2800" b="1"/>
                      <a:t> </a:t>
                    </a:r>
                    <a:r>
                      <a:rPr kumimoji="1" lang="en-US" altLang="ja-JP" sz="2800" b="1" dirty="0"/>
                      <a:t>7</a:t>
                    </a:r>
                    <a:r>
                      <a:rPr kumimoji="1" lang="ja-JP" altLang="en-US" sz="2800" b="1"/>
                      <a:t> </a:t>
                    </a:r>
                    <a:r>
                      <a:rPr lang="en-US" altLang="ja-JP" sz="2800" b="1" dirty="0"/>
                      <a:t>-</a:t>
                    </a:r>
                    <a:r>
                      <a:rPr kumimoji="1" lang="ja-JP" altLang="en-US" sz="2800" b="1"/>
                      <a:t> </a:t>
                    </a:r>
                    <a:r>
                      <a:rPr kumimoji="1" lang="en-US" altLang="ja-JP" sz="2800" b="1" dirty="0"/>
                      <a:t>2 - 3</a:t>
                    </a:r>
                    <a:endParaRPr kumimoji="1" lang="ja-JP" altLang="en-US" sz="2800" b="1"/>
                  </a:p>
                </p:txBody>
              </p:sp>
            </p:grpSp>
            <p:grpSp>
              <p:nvGrpSpPr>
                <p:cNvPr id="18" name="グループ化 17">
                  <a:extLst>
                    <a:ext uri="{FF2B5EF4-FFF2-40B4-BE49-F238E27FC236}">
                      <a16:creationId xmlns:a16="http://schemas.microsoft.com/office/drawing/2014/main" id="{BA473455-5389-1DDF-54F5-086BB3183ECE}"/>
                    </a:ext>
                  </a:extLst>
                </p:cNvPr>
                <p:cNvGrpSpPr/>
                <p:nvPr/>
              </p:nvGrpSpPr>
              <p:grpSpPr>
                <a:xfrm>
                  <a:off x="4032687" y="1892186"/>
                  <a:ext cx="1953665" cy="386973"/>
                  <a:chOff x="4371584" y="343350"/>
                  <a:chExt cx="1953665" cy="386973"/>
                </a:xfrm>
              </p:grpSpPr>
              <p:sp>
                <p:nvSpPr>
                  <p:cNvPr id="19" name="円/楕円 18">
                    <a:extLst>
                      <a:ext uri="{FF2B5EF4-FFF2-40B4-BE49-F238E27FC236}">
                        <a16:creationId xmlns:a16="http://schemas.microsoft.com/office/drawing/2014/main" id="{20397A4B-9BF7-698A-B201-9C9A7A0C74C8}"/>
                      </a:ext>
                    </a:extLst>
                  </p:cNvPr>
                  <p:cNvSpPr/>
                  <p:nvPr/>
                </p:nvSpPr>
                <p:spPr>
                  <a:xfrm>
                    <a:off x="5433281" y="343350"/>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20" name="円/楕円 19">
                    <a:extLst>
                      <a:ext uri="{FF2B5EF4-FFF2-40B4-BE49-F238E27FC236}">
                        <a16:creationId xmlns:a16="http://schemas.microsoft.com/office/drawing/2014/main" id="{9A842641-DBF4-C838-0C4A-0623DA5F2E8D}"/>
                      </a:ext>
                    </a:extLst>
                  </p:cNvPr>
                  <p:cNvSpPr/>
                  <p:nvPr/>
                </p:nvSpPr>
                <p:spPr>
                  <a:xfrm>
                    <a:off x="4371584" y="349323"/>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21" name="円/楕円 20">
                    <a:extLst>
                      <a:ext uri="{FF2B5EF4-FFF2-40B4-BE49-F238E27FC236}">
                        <a16:creationId xmlns:a16="http://schemas.microsoft.com/office/drawing/2014/main" id="{B787427C-4BB4-5BE1-FCB3-35E4C07B83D4}"/>
                      </a:ext>
                    </a:extLst>
                  </p:cNvPr>
                  <p:cNvSpPr/>
                  <p:nvPr/>
                </p:nvSpPr>
                <p:spPr>
                  <a:xfrm>
                    <a:off x="4906480" y="343350"/>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22" name="円/楕円 21">
                    <a:extLst>
                      <a:ext uri="{FF2B5EF4-FFF2-40B4-BE49-F238E27FC236}">
                        <a16:creationId xmlns:a16="http://schemas.microsoft.com/office/drawing/2014/main" id="{101C424B-A621-511E-26B9-ED27C3DC7F04}"/>
                      </a:ext>
                    </a:extLst>
                  </p:cNvPr>
                  <p:cNvSpPr/>
                  <p:nvPr/>
                </p:nvSpPr>
                <p:spPr>
                  <a:xfrm>
                    <a:off x="5948120" y="343985"/>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en-US" altLang="ja-JP" dirty="0">
                      <a:solidFill>
                        <a:schemeClr val="tx1"/>
                      </a:solidFill>
                    </a:endParaRPr>
                  </a:p>
                </p:txBody>
              </p:sp>
            </p:grpSp>
          </p:grpSp>
          <p:sp>
            <p:nvSpPr>
              <p:cNvPr id="16" name="テキスト ボックス 15">
                <a:extLst>
                  <a:ext uri="{FF2B5EF4-FFF2-40B4-BE49-F238E27FC236}">
                    <a16:creationId xmlns:a16="http://schemas.microsoft.com/office/drawing/2014/main" id="{B0B398BF-B16C-C43B-5E6A-8C122619D0BE}"/>
                  </a:ext>
                </a:extLst>
              </p:cNvPr>
              <p:cNvSpPr txBox="1"/>
              <p:nvPr/>
            </p:nvSpPr>
            <p:spPr>
              <a:xfrm>
                <a:off x="507220" y="4600342"/>
                <a:ext cx="5721785" cy="577081"/>
              </a:xfrm>
              <a:prstGeom prst="rect">
                <a:avLst/>
              </a:prstGeom>
              <a:noFill/>
            </p:spPr>
            <p:txBody>
              <a:bodyPr wrap="square" rtlCol="0">
                <a:spAutoFit/>
              </a:bodyPr>
              <a:lstStyle/>
              <a:p>
                <a:r>
                  <a:rPr lang="ja-JP" altLang="en-US" sz="1050">
                    <a:solidFill>
                      <a:srgbClr val="FF0000"/>
                    </a:solidFill>
                  </a:rPr>
                  <a:t>本質的に頭脳明晰で強い信念を持つ。対人的には金運に恵まれドライな気質を持つ。潜在意識には家庭的で堅実な面もある。明るく前向きで、実家と深く繋がり、長男的な役割を求められる。</a:t>
                </a:r>
              </a:p>
            </p:txBody>
          </p:sp>
        </p:grpSp>
      </p:grpSp>
      <p:grpSp>
        <p:nvGrpSpPr>
          <p:cNvPr id="38" name="グループ化 37">
            <a:extLst>
              <a:ext uri="{FF2B5EF4-FFF2-40B4-BE49-F238E27FC236}">
                <a16:creationId xmlns:a16="http://schemas.microsoft.com/office/drawing/2014/main" id="{CAF23D2C-91E6-D2D0-B5F1-D0B62590F50B}"/>
              </a:ext>
            </a:extLst>
          </p:cNvPr>
          <p:cNvGrpSpPr/>
          <p:nvPr/>
        </p:nvGrpSpPr>
        <p:grpSpPr>
          <a:xfrm>
            <a:off x="513264" y="7155934"/>
            <a:ext cx="6175197" cy="2263170"/>
            <a:chOff x="513264" y="6930303"/>
            <a:chExt cx="6175197" cy="2263170"/>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5" name="グループ化 24">
              <a:extLst>
                <a:ext uri="{FF2B5EF4-FFF2-40B4-BE49-F238E27FC236}">
                  <a16:creationId xmlns:a16="http://schemas.microsoft.com/office/drawing/2014/main" id="{4B8EF142-81D1-D231-1A02-07B0B7B87CCD}"/>
                </a:ext>
              </a:extLst>
            </p:cNvPr>
            <p:cNvGrpSpPr/>
            <p:nvPr/>
          </p:nvGrpSpPr>
          <p:grpSpPr>
            <a:xfrm>
              <a:off x="513264" y="7299200"/>
              <a:ext cx="5721785" cy="1894273"/>
              <a:chOff x="534488" y="8031711"/>
              <a:chExt cx="5721785" cy="1894273"/>
            </a:xfrm>
          </p:grpSpPr>
          <p:grpSp>
            <p:nvGrpSpPr>
              <p:cNvPr id="26" name="グループ化 25">
                <a:extLst>
                  <a:ext uri="{FF2B5EF4-FFF2-40B4-BE49-F238E27FC236}">
                    <a16:creationId xmlns:a16="http://schemas.microsoft.com/office/drawing/2014/main" id="{EB2BB8FA-A927-A208-C73C-FE478B8B0E70}"/>
                  </a:ext>
                </a:extLst>
              </p:cNvPr>
              <p:cNvGrpSpPr/>
              <p:nvPr/>
            </p:nvGrpSpPr>
            <p:grpSpPr>
              <a:xfrm>
                <a:off x="543062" y="8031711"/>
                <a:ext cx="5594894" cy="1447703"/>
                <a:chOff x="654076" y="1334842"/>
                <a:chExt cx="5594894" cy="1447703"/>
              </a:xfrm>
            </p:grpSpPr>
            <p:grpSp>
              <p:nvGrpSpPr>
                <p:cNvPr id="28" name="グループ化 27">
                  <a:extLst>
                    <a:ext uri="{FF2B5EF4-FFF2-40B4-BE49-F238E27FC236}">
                      <a16:creationId xmlns:a16="http://schemas.microsoft.com/office/drawing/2014/main" id="{81DF2ED2-FB90-7E45-EBC5-47C6275F63D9}"/>
                    </a:ext>
                  </a:extLst>
                </p:cNvPr>
                <p:cNvGrpSpPr/>
                <p:nvPr/>
              </p:nvGrpSpPr>
              <p:grpSpPr>
                <a:xfrm>
                  <a:off x="654076" y="1334842"/>
                  <a:ext cx="5594894" cy="1447703"/>
                  <a:chOff x="431653" y="1359831"/>
                  <a:chExt cx="5879245" cy="1447703"/>
                </a:xfrm>
              </p:grpSpPr>
              <p:sp>
                <p:nvSpPr>
                  <p:cNvPr id="34" name="テキスト ボックス 33">
                    <a:extLst>
                      <a:ext uri="{FF2B5EF4-FFF2-40B4-BE49-F238E27FC236}">
                        <a16:creationId xmlns:a16="http://schemas.microsoft.com/office/drawing/2014/main" id="{50F9060B-8C66-22B9-6B18-B242324325B1}"/>
                      </a:ext>
                    </a:extLst>
                  </p:cNvPr>
                  <p:cNvSpPr txBox="1"/>
                  <p:nvPr/>
                </p:nvSpPr>
                <p:spPr>
                  <a:xfrm>
                    <a:off x="431653" y="1422539"/>
                    <a:ext cx="3042662" cy="1384995"/>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8</a:t>
                    </a:r>
                    <a:r>
                      <a:rPr lang="ja-JP" altLang="en-US" sz="1200"/>
                      <a:t>・</a:t>
                    </a:r>
                    <a:r>
                      <a:rPr lang="en-US" altLang="ja-JP" sz="1200" dirty="0"/>
                      <a:t>3</a:t>
                    </a:r>
                    <a:r>
                      <a:rPr lang="ja-JP" altLang="en-US" sz="1200"/>
                      <a:t>・</a:t>
                    </a:r>
                    <a:r>
                      <a:rPr lang="en-US" altLang="ja-JP" sz="1200" dirty="0"/>
                      <a:t>4</a:t>
                    </a:r>
                    <a:endParaRPr kumimoji="1" lang="en-US" altLang="ja-JP" sz="1200" dirty="0"/>
                  </a:p>
                  <a:p>
                    <a:endParaRPr lang="en-US" altLang="ja-JP" sz="1200" dirty="0"/>
                  </a:p>
                  <a:p>
                    <a:r>
                      <a:rPr lang="ja-JP" altLang="en-US" sz="1200"/>
                      <a:t>本命星：九紫火星（頭脳・カリスマ）</a:t>
                    </a:r>
                    <a:endParaRPr kumimoji="1" lang="en-US" altLang="ja-JP" sz="1200" dirty="0"/>
                  </a:p>
                  <a:p>
                    <a:r>
                      <a:rPr lang="ja-JP" altLang="en-US" sz="1200"/>
                      <a:t>月命星：九紫火星（頭脳・カリスマ）</a:t>
                    </a:r>
                    <a:endParaRPr lang="en-US" altLang="ja-JP" sz="1200" dirty="0"/>
                  </a:p>
                  <a:p>
                    <a:r>
                      <a:rPr lang="ja-JP" altLang="en-US" sz="1200"/>
                      <a:t>潜在意識：</a:t>
                    </a:r>
                    <a:endParaRPr lang="en-US" altLang="ja-JP" sz="1200" dirty="0"/>
                  </a:p>
                  <a:p>
                    <a:r>
                      <a:rPr lang="ja-JP" altLang="en-US" sz="1200"/>
                      <a:t>五黄土星（支配・リーダー）</a:t>
                    </a:r>
                    <a:endParaRPr lang="en-US" altLang="ja-JP" sz="1200" dirty="0"/>
                  </a:p>
                  <a:p>
                    <a:r>
                      <a:rPr lang="ja-JP" altLang="en-US" sz="1200"/>
                      <a:t>一白水星（人情・アイデア）</a:t>
                    </a:r>
                    <a:endParaRPr kumimoji="1" lang="en-US" altLang="ja-JP" sz="1200" dirty="0"/>
                  </a:p>
                </p:txBody>
              </p:sp>
              <p:sp>
                <p:nvSpPr>
                  <p:cNvPr id="35" name="テキスト ボックス 34">
                    <a:extLst>
                      <a:ext uri="{FF2B5EF4-FFF2-40B4-BE49-F238E27FC236}">
                        <a16:creationId xmlns:a16="http://schemas.microsoft.com/office/drawing/2014/main" id="{BA159BD2-7F08-F025-6674-A398174E5992}"/>
                      </a:ext>
                    </a:extLst>
                  </p:cNvPr>
                  <p:cNvSpPr txBox="1"/>
                  <p:nvPr/>
                </p:nvSpPr>
                <p:spPr>
                  <a:xfrm>
                    <a:off x="3889805" y="1359831"/>
                    <a:ext cx="2421093" cy="523220"/>
                  </a:xfrm>
                  <a:prstGeom prst="rect">
                    <a:avLst/>
                  </a:prstGeom>
                  <a:noFill/>
                </p:spPr>
                <p:txBody>
                  <a:bodyPr wrap="square" rtlCol="0">
                    <a:spAutoFit/>
                  </a:bodyPr>
                  <a:lstStyle/>
                  <a:p>
                    <a:r>
                      <a:rPr kumimoji="1" lang="en-US" altLang="ja-JP" sz="2800" b="1" dirty="0"/>
                      <a:t>9</a:t>
                    </a:r>
                    <a:r>
                      <a:rPr kumimoji="1" lang="ja-JP" altLang="en-US" sz="2800" b="1"/>
                      <a:t> </a:t>
                    </a:r>
                    <a:r>
                      <a:rPr lang="en-US" altLang="ja-JP" sz="2800" b="1" dirty="0"/>
                      <a:t>-</a:t>
                    </a:r>
                    <a:r>
                      <a:rPr kumimoji="1" lang="ja-JP" altLang="en-US" sz="2800" b="1"/>
                      <a:t> </a:t>
                    </a:r>
                    <a:r>
                      <a:rPr lang="en-US" altLang="ja-JP" sz="2800" b="1" dirty="0"/>
                      <a:t>9</a:t>
                    </a:r>
                    <a:r>
                      <a:rPr kumimoji="1" lang="ja-JP" altLang="en-US" sz="2800" b="1"/>
                      <a:t> </a:t>
                    </a:r>
                    <a:r>
                      <a:rPr lang="en-US" altLang="ja-JP" sz="2800" b="1" dirty="0"/>
                      <a:t>-</a:t>
                    </a:r>
                    <a:r>
                      <a:rPr kumimoji="1" lang="ja-JP" altLang="en-US" sz="2800" b="1"/>
                      <a:t> </a:t>
                    </a:r>
                    <a:r>
                      <a:rPr lang="en-US" altLang="ja-JP" sz="2800" b="1" dirty="0"/>
                      <a:t>5</a:t>
                    </a:r>
                    <a:r>
                      <a:rPr kumimoji="1" lang="en-US" altLang="ja-JP" sz="2800" b="1" dirty="0"/>
                      <a:t> </a:t>
                    </a:r>
                    <a:r>
                      <a:rPr lang="en-US" altLang="ja-JP" sz="2800" b="1" dirty="0"/>
                      <a:t>/</a:t>
                    </a:r>
                    <a:r>
                      <a:rPr lang="ja-JP" altLang="en-US" sz="2800" b="1"/>
                      <a:t> </a:t>
                    </a:r>
                    <a:r>
                      <a:rPr lang="en-US" altLang="ja-JP" sz="2800" b="1" dirty="0"/>
                      <a:t>1</a:t>
                    </a:r>
                    <a:endParaRPr kumimoji="1" lang="ja-JP" altLang="en-US" sz="2800" b="1"/>
                  </a:p>
                </p:txBody>
              </p:sp>
            </p:grpSp>
            <p:grpSp>
              <p:nvGrpSpPr>
                <p:cNvPr id="29" name="グループ化 28">
                  <a:extLst>
                    <a:ext uri="{FF2B5EF4-FFF2-40B4-BE49-F238E27FC236}">
                      <a16:creationId xmlns:a16="http://schemas.microsoft.com/office/drawing/2014/main" id="{E9D762D5-89BE-24F5-06C7-77ADFE494EC5}"/>
                    </a:ext>
                  </a:extLst>
                </p:cNvPr>
                <p:cNvGrpSpPr/>
                <p:nvPr/>
              </p:nvGrpSpPr>
              <p:grpSpPr>
                <a:xfrm>
                  <a:off x="4025095" y="1818298"/>
                  <a:ext cx="1953665" cy="386973"/>
                  <a:chOff x="4232148" y="352758"/>
                  <a:chExt cx="1953665" cy="386973"/>
                </a:xfrm>
              </p:grpSpPr>
              <p:sp>
                <p:nvSpPr>
                  <p:cNvPr id="30" name="円/楕円 29">
                    <a:extLst>
                      <a:ext uri="{FF2B5EF4-FFF2-40B4-BE49-F238E27FC236}">
                        <a16:creationId xmlns:a16="http://schemas.microsoft.com/office/drawing/2014/main" id="{5F6B7402-241D-4113-0011-AA9F4A75B0E7}"/>
                      </a:ext>
                    </a:extLst>
                  </p:cNvPr>
                  <p:cNvSpPr/>
                  <p:nvPr/>
                </p:nvSpPr>
                <p:spPr>
                  <a:xfrm>
                    <a:off x="5293845" y="352758"/>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31" name="円/楕円 30">
                    <a:extLst>
                      <a:ext uri="{FF2B5EF4-FFF2-40B4-BE49-F238E27FC236}">
                        <a16:creationId xmlns:a16="http://schemas.microsoft.com/office/drawing/2014/main" id="{701A55D2-ED4E-7BCE-D41B-78731B4316F6}"/>
                      </a:ext>
                    </a:extLst>
                  </p:cNvPr>
                  <p:cNvSpPr/>
                  <p:nvPr/>
                </p:nvSpPr>
                <p:spPr>
                  <a:xfrm>
                    <a:off x="4232148" y="358731"/>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32" name="円/楕円 31">
                    <a:extLst>
                      <a:ext uri="{FF2B5EF4-FFF2-40B4-BE49-F238E27FC236}">
                        <a16:creationId xmlns:a16="http://schemas.microsoft.com/office/drawing/2014/main" id="{33D322E3-E33C-7C15-72CE-34FA78387B5A}"/>
                      </a:ext>
                    </a:extLst>
                  </p:cNvPr>
                  <p:cNvSpPr/>
                  <p:nvPr/>
                </p:nvSpPr>
                <p:spPr>
                  <a:xfrm>
                    <a:off x="4767044" y="352758"/>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33" name="円/楕円 32">
                    <a:extLst>
                      <a:ext uri="{FF2B5EF4-FFF2-40B4-BE49-F238E27FC236}">
                        <a16:creationId xmlns:a16="http://schemas.microsoft.com/office/drawing/2014/main" id="{F981C3A6-BD8E-8E9B-6CB7-C1FC1950DCF7}"/>
                      </a:ext>
                    </a:extLst>
                  </p:cNvPr>
                  <p:cNvSpPr/>
                  <p:nvPr/>
                </p:nvSpPr>
                <p:spPr>
                  <a:xfrm>
                    <a:off x="5808684" y="353393"/>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endParaRPr kumimoji="1" lang="en-US" altLang="ja-JP" dirty="0">
                      <a:solidFill>
                        <a:schemeClr val="tx1"/>
                      </a:solidFill>
                    </a:endParaRPr>
                  </a:p>
                </p:txBody>
              </p:sp>
            </p:grpSp>
          </p:grpSp>
          <p:sp>
            <p:nvSpPr>
              <p:cNvPr id="27" name="テキスト ボックス 26">
                <a:extLst>
                  <a:ext uri="{FF2B5EF4-FFF2-40B4-BE49-F238E27FC236}">
                    <a16:creationId xmlns:a16="http://schemas.microsoft.com/office/drawing/2014/main" id="{16B8FF37-7623-F182-242D-515EE43E92A2}"/>
                  </a:ext>
                </a:extLst>
              </p:cNvPr>
              <p:cNvSpPr txBox="1"/>
              <p:nvPr/>
            </p:nvSpPr>
            <p:spPr>
              <a:xfrm>
                <a:off x="534488" y="9510486"/>
                <a:ext cx="5721785" cy="415498"/>
              </a:xfrm>
              <a:prstGeom prst="rect">
                <a:avLst/>
              </a:prstGeom>
              <a:noFill/>
            </p:spPr>
            <p:txBody>
              <a:bodyPr wrap="square" rtlCol="0">
                <a:spAutoFit/>
              </a:bodyPr>
              <a:lstStyle/>
              <a:p>
                <a:r>
                  <a:rPr lang="ja-JP" altLang="en-US" sz="1050">
                    <a:solidFill>
                      <a:srgbClr val="FF0000"/>
                    </a:solidFill>
                  </a:rPr>
                  <a:t>非常に個性的で裏表のない性格を持つ。本質的に頭がよく強い信念を持つ。心の奥底はリーダーシップが強く自分流な面と、人情に厚く人に優しく、悩みやすい面を合わせ持つ。</a:t>
                </a:r>
                <a:endParaRPr lang="en-US" altLang="ja-JP" sz="1050" dirty="0">
                  <a:solidFill>
                    <a:srgbClr val="FF0000"/>
                  </a:solidFill>
                </a:endParaRPr>
              </a:p>
            </p:txBody>
          </p:sp>
        </p:grpSp>
      </p:grpSp>
      <p:sp>
        <p:nvSpPr>
          <p:cNvPr id="39" name="テキスト ボックス 38">
            <a:extLst>
              <a:ext uri="{FF2B5EF4-FFF2-40B4-BE49-F238E27FC236}">
                <a16:creationId xmlns:a16="http://schemas.microsoft.com/office/drawing/2014/main" id="{0C65C661-9AB4-A419-19D1-7115BAA09565}"/>
              </a:ext>
            </a:extLst>
          </p:cNvPr>
          <p:cNvSpPr txBox="1"/>
          <p:nvPr/>
        </p:nvSpPr>
        <p:spPr>
          <a:xfrm>
            <a:off x="3429000" y="128902"/>
            <a:ext cx="3259462" cy="276999"/>
          </a:xfrm>
          <a:prstGeom prst="rect">
            <a:avLst/>
          </a:prstGeom>
          <a:solidFill>
            <a:schemeClr val="accent6">
              <a:lumMod val="20000"/>
              <a:lumOff val="80000"/>
            </a:schemeClr>
          </a:solidFill>
        </p:spPr>
        <p:txBody>
          <a:bodyPr wrap="square" rtlCol="0">
            <a:spAutoFit/>
          </a:bodyPr>
          <a:lstStyle/>
          <a:p>
            <a:pPr algn="ctr"/>
            <a:r>
              <a:rPr kumimoji="1" lang="ja-JP" altLang="en-US" sz="1200"/>
              <a:t>アドバイスシート作成用</a:t>
            </a:r>
            <a:r>
              <a:rPr kumimoji="1" lang="en-US" altLang="ja-JP" sz="1200" dirty="0"/>
              <a:t>81</a:t>
            </a:r>
            <a:r>
              <a:rPr kumimoji="1" lang="ja-JP" altLang="en-US" sz="1200"/>
              <a:t>種性格鑑定</a:t>
            </a:r>
          </a:p>
        </p:txBody>
      </p:sp>
    </p:spTree>
    <p:extLst>
      <p:ext uri="{BB962C8B-B14F-4D97-AF65-F5344CB8AC3E}">
        <p14:creationId xmlns:p14="http://schemas.microsoft.com/office/powerpoint/2010/main" val="225282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87B9A2A9-09E7-160D-1815-0A3DDB5627F8}"/>
              </a:ext>
            </a:extLst>
          </p:cNvPr>
          <p:cNvGrpSpPr/>
          <p:nvPr/>
        </p:nvGrpSpPr>
        <p:grpSpPr>
          <a:xfrm>
            <a:off x="624406" y="687067"/>
            <a:ext cx="6064055" cy="1900816"/>
            <a:chOff x="624406" y="687067"/>
            <a:chExt cx="6064055" cy="1900816"/>
          </a:xfrm>
        </p:grpSpPr>
        <p:grpSp>
          <p:nvGrpSpPr>
            <p:cNvPr id="79" name="グループ化 78">
              <a:extLst>
                <a:ext uri="{FF2B5EF4-FFF2-40B4-BE49-F238E27FC236}">
                  <a16:creationId xmlns:a16="http://schemas.microsoft.com/office/drawing/2014/main" id="{AFCE2027-45FF-1845-82C7-A87684E7704D}"/>
                </a:ext>
              </a:extLst>
            </p:cNvPr>
            <p:cNvGrpSpPr/>
            <p:nvPr/>
          </p:nvGrpSpPr>
          <p:grpSpPr>
            <a:xfrm>
              <a:off x="624406" y="963668"/>
              <a:ext cx="5768883" cy="1624215"/>
              <a:chOff x="445172" y="6048598"/>
              <a:chExt cx="5768883" cy="1624215"/>
            </a:xfrm>
          </p:grpSpPr>
          <p:grpSp>
            <p:nvGrpSpPr>
              <p:cNvPr id="80" name="グループ化 79">
                <a:extLst>
                  <a:ext uri="{FF2B5EF4-FFF2-40B4-BE49-F238E27FC236}">
                    <a16:creationId xmlns:a16="http://schemas.microsoft.com/office/drawing/2014/main" id="{59BE699D-1103-9A4A-9D13-D5B1490D8D5B}"/>
                  </a:ext>
                </a:extLst>
              </p:cNvPr>
              <p:cNvGrpSpPr/>
              <p:nvPr/>
            </p:nvGrpSpPr>
            <p:grpSpPr>
              <a:xfrm>
                <a:off x="485614" y="6048598"/>
                <a:ext cx="5728441" cy="1200329"/>
                <a:chOff x="654076" y="1397550"/>
                <a:chExt cx="5728441" cy="1200329"/>
              </a:xfrm>
            </p:grpSpPr>
            <p:grpSp>
              <p:nvGrpSpPr>
                <p:cNvPr id="82" name="グループ化 81">
                  <a:extLst>
                    <a:ext uri="{FF2B5EF4-FFF2-40B4-BE49-F238E27FC236}">
                      <a16:creationId xmlns:a16="http://schemas.microsoft.com/office/drawing/2014/main" id="{A1757D40-8171-3041-9A42-9A40A79009B5}"/>
                    </a:ext>
                  </a:extLst>
                </p:cNvPr>
                <p:cNvGrpSpPr/>
                <p:nvPr/>
              </p:nvGrpSpPr>
              <p:grpSpPr>
                <a:xfrm>
                  <a:off x="654076" y="1397550"/>
                  <a:ext cx="5728441" cy="1200329"/>
                  <a:chOff x="431653" y="1422539"/>
                  <a:chExt cx="6019578" cy="1200329"/>
                </a:xfrm>
              </p:grpSpPr>
              <p:sp>
                <p:nvSpPr>
                  <p:cNvPr id="89" name="テキスト ボックス 88">
                    <a:extLst>
                      <a:ext uri="{FF2B5EF4-FFF2-40B4-BE49-F238E27FC236}">
                        <a16:creationId xmlns:a16="http://schemas.microsoft.com/office/drawing/2014/main" id="{F68AD05D-BBFB-BC4A-B1B2-4A3C2716B5FC}"/>
                      </a:ext>
                    </a:extLst>
                  </p:cNvPr>
                  <p:cNvSpPr txBox="1"/>
                  <p:nvPr/>
                </p:nvSpPr>
                <p:spPr>
                  <a:xfrm>
                    <a:off x="431653" y="1422539"/>
                    <a:ext cx="3235395" cy="1200329"/>
                  </a:xfrm>
                  <a:prstGeom prst="rect">
                    <a:avLst/>
                  </a:prstGeom>
                  <a:noFill/>
                </p:spPr>
                <p:txBody>
                  <a:bodyPr wrap="square" rtlCol="0">
                    <a:spAutoFit/>
                  </a:bodyPr>
                  <a:lstStyle/>
                  <a:p>
                    <a:r>
                      <a:rPr lang="ja-JP" altLang="en-US" sz="1200"/>
                      <a:t>◯　</a:t>
                    </a:r>
                    <a:r>
                      <a:rPr lang="en-US" altLang="ja-JP" sz="1200" dirty="0"/>
                      <a:t> 6</a:t>
                    </a:r>
                    <a:r>
                      <a:rPr lang="ja-JP" altLang="en-US" sz="1200"/>
                      <a:t>　△　</a:t>
                    </a:r>
                    <a:r>
                      <a:rPr lang="en-US" altLang="ja-JP" sz="1200" dirty="0"/>
                      <a:t>3</a:t>
                    </a:r>
                    <a:r>
                      <a:rPr lang="ja-JP" altLang="en-US" sz="1200"/>
                      <a:t>・</a:t>
                    </a:r>
                    <a:r>
                      <a:rPr lang="en-US" altLang="ja-JP" sz="1200" dirty="0"/>
                      <a:t>4</a:t>
                    </a:r>
                    <a:r>
                      <a:rPr lang="ja-JP" altLang="en-US" sz="1200"/>
                      <a:t>　</a:t>
                    </a:r>
                    <a:r>
                      <a:rPr kumimoji="1" lang="ja-JP" altLang="en-US" sz="1200"/>
                      <a:t>　　</a:t>
                    </a:r>
                    <a:endParaRPr kumimoji="1" lang="en-US" altLang="ja-JP" sz="1200" dirty="0"/>
                  </a:p>
                  <a:p>
                    <a:endParaRPr lang="en-US" altLang="ja-JP" sz="1200" dirty="0"/>
                  </a:p>
                  <a:p>
                    <a:r>
                      <a:rPr lang="ja-JP" altLang="en-US" sz="1200"/>
                      <a:t>本命星：</a:t>
                    </a:r>
                    <a:r>
                      <a:rPr kumimoji="1" lang="ja-JP" altLang="en-US" sz="1200"/>
                      <a:t>一白水星</a:t>
                    </a:r>
                    <a:r>
                      <a:rPr lang="ja-JP" altLang="en-US" sz="1200"/>
                      <a:t>（人情・アイデア）</a:t>
                    </a:r>
                    <a:endParaRPr kumimoji="1" lang="en-US" altLang="ja-JP" sz="1200" dirty="0"/>
                  </a:p>
                  <a:p>
                    <a:r>
                      <a:rPr lang="ja-JP" altLang="en-US" sz="1200"/>
                      <a:t>月命星：七赤金星（快楽・合理） </a:t>
                    </a:r>
                    <a:endParaRPr lang="en-US" altLang="ja-JP" sz="1200" dirty="0"/>
                  </a:p>
                  <a:p>
                    <a:r>
                      <a:rPr lang="ja-JP" altLang="en-US" sz="1200"/>
                      <a:t>潜在意識：四緑木星（人気・体裁）</a:t>
                    </a:r>
                    <a:endParaRPr kumimoji="1" lang="en-US" altLang="ja-JP" sz="1200" dirty="0"/>
                  </a:p>
                  <a:p>
                    <a:r>
                      <a:rPr lang="ja-JP" altLang="en-US" sz="1200"/>
                      <a:t>流れ：二黒土星（家庭・地道）</a:t>
                    </a:r>
                    <a:endParaRPr lang="en-US" altLang="ja-JP" sz="1200" dirty="0"/>
                  </a:p>
                </p:txBody>
              </p:sp>
              <p:sp>
                <p:nvSpPr>
                  <p:cNvPr id="90" name="テキスト ボックス 89">
                    <a:extLst>
                      <a:ext uri="{FF2B5EF4-FFF2-40B4-BE49-F238E27FC236}">
                        <a16:creationId xmlns:a16="http://schemas.microsoft.com/office/drawing/2014/main" id="{299DF47D-AA8E-F44E-A036-84426A922244}"/>
                      </a:ext>
                    </a:extLst>
                  </p:cNvPr>
                  <p:cNvSpPr txBox="1"/>
                  <p:nvPr/>
                </p:nvSpPr>
                <p:spPr>
                  <a:xfrm>
                    <a:off x="3870780" y="1428526"/>
                    <a:ext cx="2580451" cy="523220"/>
                  </a:xfrm>
                  <a:prstGeom prst="rect">
                    <a:avLst/>
                  </a:prstGeom>
                  <a:noFill/>
                </p:spPr>
                <p:txBody>
                  <a:bodyPr wrap="square" rtlCol="0">
                    <a:spAutoFit/>
                  </a:bodyPr>
                  <a:lstStyle/>
                  <a:p>
                    <a:r>
                      <a:rPr kumimoji="1" lang="en-US" altLang="ja-JP" sz="2800" b="1" dirty="0"/>
                      <a:t>1</a:t>
                    </a:r>
                    <a:r>
                      <a:rPr kumimoji="1" lang="ja-JP" altLang="en-US" sz="2800" b="1"/>
                      <a:t> </a:t>
                    </a:r>
                    <a:r>
                      <a:rPr lang="en-US" altLang="ja-JP" sz="2800" b="1" dirty="0"/>
                      <a:t>-</a:t>
                    </a:r>
                    <a:r>
                      <a:rPr kumimoji="1" lang="ja-JP" altLang="en-US" sz="2800" b="1"/>
                      <a:t> </a:t>
                    </a:r>
                    <a:r>
                      <a:rPr lang="en-US" altLang="ja-JP" sz="2800" b="1" dirty="0"/>
                      <a:t>7</a:t>
                    </a:r>
                    <a:r>
                      <a:rPr kumimoji="1" lang="ja-JP" altLang="en-US" sz="2800" b="1"/>
                      <a:t> </a:t>
                    </a:r>
                    <a:r>
                      <a:rPr lang="en-US" altLang="ja-JP" sz="2800" b="1" dirty="0"/>
                      <a:t>-</a:t>
                    </a:r>
                    <a:r>
                      <a:rPr kumimoji="1" lang="ja-JP" altLang="en-US" sz="2800" b="1"/>
                      <a:t> </a:t>
                    </a:r>
                    <a:r>
                      <a:rPr lang="en-US" altLang="ja-JP" sz="2800" b="1" dirty="0"/>
                      <a:t>4</a:t>
                    </a:r>
                    <a:r>
                      <a:rPr kumimoji="1" lang="en-US" altLang="ja-JP" sz="2800" b="1" dirty="0"/>
                      <a:t> - 2</a:t>
                    </a:r>
                    <a:endParaRPr kumimoji="1" lang="ja-JP" altLang="en-US" sz="2800" b="1"/>
                  </a:p>
                </p:txBody>
              </p:sp>
            </p:grpSp>
            <p:grpSp>
              <p:nvGrpSpPr>
                <p:cNvPr id="83" name="グループ化 82">
                  <a:extLst>
                    <a:ext uri="{FF2B5EF4-FFF2-40B4-BE49-F238E27FC236}">
                      <a16:creationId xmlns:a16="http://schemas.microsoft.com/office/drawing/2014/main" id="{555EF405-E511-AD4F-90A9-6A7B0DC33329}"/>
                    </a:ext>
                  </a:extLst>
                </p:cNvPr>
                <p:cNvGrpSpPr/>
                <p:nvPr/>
              </p:nvGrpSpPr>
              <p:grpSpPr>
                <a:xfrm>
                  <a:off x="3924110" y="1871528"/>
                  <a:ext cx="2029805" cy="394794"/>
                  <a:chOff x="4263007" y="379717"/>
                  <a:chExt cx="2029805" cy="394794"/>
                </a:xfrm>
              </p:grpSpPr>
              <p:sp>
                <p:nvSpPr>
                  <p:cNvPr id="85" name="円/楕円 84">
                    <a:extLst>
                      <a:ext uri="{FF2B5EF4-FFF2-40B4-BE49-F238E27FC236}">
                        <a16:creationId xmlns:a16="http://schemas.microsoft.com/office/drawing/2014/main" id="{A58C1160-0410-6E49-88D3-7A1042CC76BA}"/>
                      </a:ext>
                    </a:extLst>
                  </p:cNvPr>
                  <p:cNvSpPr/>
                  <p:nvPr/>
                </p:nvSpPr>
                <p:spPr>
                  <a:xfrm>
                    <a:off x="5399577" y="384232"/>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86" name="円/楕円 85">
                    <a:extLst>
                      <a:ext uri="{FF2B5EF4-FFF2-40B4-BE49-F238E27FC236}">
                        <a16:creationId xmlns:a16="http://schemas.microsoft.com/office/drawing/2014/main" id="{AAFD948E-ECD3-1C4E-AE3E-1ABD50733964}"/>
                      </a:ext>
                    </a:extLst>
                  </p:cNvPr>
                  <p:cNvSpPr/>
                  <p:nvPr/>
                </p:nvSpPr>
                <p:spPr>
                  <a:xfrm>
                    <a:off x="4263007" y="379717"/>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87" name="円/楕円 86">
                    <a:extLst>
                      <a:ext uri="{FF2B5EF4-FFF2-40B4-BE49-F238E27FC236}">
                        <a16:creationId xmlns:a16="http://schemas.microsoft.com/office/drawing/2014/main" id="{FA3F073F-ECC5-7D4C-8F70-B136899BB73B}"/>
                      </a:ext>
                    </a:extLst>
                  </p:cNvPr>
                  <p:cNvSpPr/>
                  <p:nvPr/>
                </p:nvSpPr>
                <p:spPr>
                  <a:xfrm>
                    <a:off x="4838228" y="39351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88" name="円/楕円 87">
                    <a:extLst>
                      <a:ext uri="{FF2B5EF4-FFF2-40B4-BE49-F238E27FC236}">
                        <a16:creationId xmlns:a16="http://schemas.microsoft.com/office/drawing/2014/main" id="{DF63C886-2E3C-FE4F-8308-7B64181B1906}"/>
                      </a:ext>
                    </a:extLst>
                  </p:cNvPr>
                  <p:cNvSpPr/>
                  <p:nvPr/>
                </p:nvSpPr>
                <p:spPr>
                  <a:xfrm>
                    <a:off x="5915683" y="384232"/>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grpSp>
          </p:grpSp>
          <p:sp>
            <p:nvSpPr>
              <p:cNvPr id="81" name="テキスト ボックス 80">
                <a:extLst>
                  <a:ext uri="{FF2B5EF4-FFF2-40B4-BE49-F238E27FC236}">
                    <a16:creationId xmlns:a16="http://schemas.microsoft.com/office/drawing/2014/main" id="{FC97CBE7-593E-1A4F-927D-FE3C37ED0FD0}"/>
                  </a:ext>
                </a:extLst>
              </p:cNvPr>
              <p:cNvSpPr txBox="1"/>
              <p:nvPr/>
            </p:nvSpPr>
            <p:spPr>
              <a:xfrm>
                <a:off x="445172" y="7257315"/>
                <a:ext cx="5721785" cy="415498"/>
              </a:xfrm>
              <a:prstGeom prst="rect">
                <a:avLst/>
              </a:prstGeom>
              <a:noFill/>
            </p:spPr>
            <p:txBody>
              <a:bodyPr wrap="square" rtlCol="0">
                <a:spAutoFit/>
              </a:bodyPr>
              <a:lstStyle/>
              <a:p>
                <a:r>
                  <a:rPr lang="ja-JP" altLang="en-US" sz="1050">
                    <a:solidFill>
                      <a:srgbClr val="FF0000"/>
                    </a:solidFill>
                  </a:rPr>
                  <a:t>本質的に人情に厚く、人に優しい。対人的には金運に恵まれドライな気質を持つ。潜在意識には人当たりが良く常識的な面があり、家庭的で堅実な面もある。</a:t>
                </a:r>
              </a:p>
            </p:txBody>
          </p:sp>
        </p:grpSp>
        <p:sp>
          <p:nvSpPr>
            <p:cNvPr id="2" name="テキスト ボックス 1">
              <a:extLst>
                <a:ext uri="{FF2B5EF4-FFF2-40B4-BE49-F238E27FC236}">
                  <a16:creationId xmlns:a16="http://schemas.microsoft.com/office/drawing/2014/main" id="{64FB7194-2948-E909-EA75-C8FA48A83A6A}"/>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grpSp>
        <p:nvGrpSpPr>
          <p:cNvPr id="8" name="グループ化 7">
            <a:extLst>
              <a:ext uri="{FF2B5EF4-FFF2-40B4-BE49-F238E27FC236}">
                <a16:creationId xmlns:a16="http://schemas.microsoft.com/office/drawing/2014/main" id="{BC0FFDA2-7AE6-BE3C-69C7-EBF9E9D626C8}"/>
              </a:ext>
            </a:extLst>
          </p:cNvPr>
          <p:cNvGrpSpPr/>
          <p:nvPr/>
        </p:nvGrpSpPr>
        <p:grpSpPr>
          <a:xfrm>
            <a:off x="607661" y="3837256"/>
            <a:ext cx="6080800" cy="1958187"/>
            <a:chOff x="607661" y="4093635"/>
            <a:chExt cx="6080800" cy="1958187"/>
          </a:xfrm>
        </p:grpSpPr>
        <p:grpSp>
          <p:nvGrpSpPr>
            <p:cNvPr id="46" name="グループ化 45">
              <a:extLst>
                <a:ext uri="{FF2B5EF4-FFF2-40B4-BE49-F238E27FC236}">
                  <a16:creationId xmlns:a16="http://schemas.microsoft.com/office/drawing/2014/main" id="{EE6E6EDC-E802-AB4D-A6B5-8529448107D8}"/>
                </a:ext>
              </a:extLst>
            </p:cNvPr>
            <p:cNvGrpSpPr/>
            <p:nvPr/>
          </p:nvGrpSpPr>
          <p:grpSpPr>
            <a:xfrm>
              <a:off x="607661" y="4413429"/>
              <a:ext cx="5860693" cy="1638393"/>
              <a:chOff x="535746" y="3573568"/>
              <a:chExt cx="5860693" cy="1638393"/>
            </a:xfrm>
          </p:grpSpPr>
          <p:grpSp>
            <p:nvGrpSpPr>
              <p:cNvPr id="58" name="グループ化 57">
                <a:extLst>
                  <a:ext uri="{FF2B5EF4-FFF2-40B4-BE49-F238E27FC236}">
                    <a16:creationId xmlns:a16="http://schemas.microsoft.com/office/drawing/2014/main" id="{BDD81DF5-4442-0B44-9008-9F7EA25FD9F3}"/>
                  </a:ext>
                </a:extLst>
              </p:cNvPr>
              <p:cNvGrpSpPr/>
              <p:nvPr/>
            </p:nvGrpSpPr>
            <p:grpSpPr>
              <a:xfrm>
                <a:off x="543696" y="3573568"/>
                <a:ext cx="5852743" cy="1205756"/>
                <a:chOff x="579340" y="5561857"/>
                <a:chExt cx="5852743" cy="1205756"/>
              </a:xfrm>
            </p:grpSpPr>
            <p:grpSp>
              <p:nvGrpSpPr>
                <p:cNvPr id="63" name="グループ化 62">
                  <a:extLst>
                    <a:ext uri="{FF2B5EF4-FFF2-40B4-BE49-F238E27FC236}">
                      <a16:creationId xmlns:a16="http://schemas.microsoft.com/office/drawing/2014/main" id="{85BF0F33-CAB1-4346-9D9B-4F1C99AD17E1}"/>
                    </a:ext>
                  </a:extLst>
                </p:cNvPr>
                <p:cNvGrpSpPr/>
                <p:nvPr/>
              </p:nvGrpSpPr>
              <p:grpSpPr>
                <a:xfrm>
                  <a:off x="579340" y="5561857"/>
                  <a:ext cx="5852743" cy="1205756"/>
                  <a:chOff x="431653" y="1417112"/>
                  <a:chExt cx="6150198" cy="1205756"/>
                </a:xfrm>
              </p:grpSpPr>
              <p:sp>
                <p:nvSpPr>
                  <p:cNvPr id="77" name="テキスト ボックス 76">
                    <a:extLst>
                      <a:ext uri="{FF2B5EF4-FFF2-40B4-BE49-F238E27FC236}">
                        <a16:creationId xmlns:a16="http://schemas.microsoft.com/office/drawing/2014/main" id="{849C7FA4-73E1-8E46-816E-0ADAE5A309ED}"/>
                      </a:ext>
                    </a:extLst>
                  </p:cNvPr>
                  <p:cNvSpPr txBox="1"/>
                  <p:nvPr/>
                </p:nvSpPr>
                <p:spPr>
                  <a:xfrm>
                    <a:off x="431653" y="1422539"/>
                    <a:ext cx="3096548" cy="1200329"/>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7</a:t>
                    </a:r>
                    <a:r>
                      <a:rPr lang="ja-JP" altLang="en-US" sz="1200"/>
                      <a:t>　△　</a:t>
                    </a:r>
                    <a:r>
                      <a:rPr lang="en-US" altLang="ja-JP" sz="1200" dirty="0"/>
                      <a:t>3</a:t>
                    </a:r>
                    <a:r>
                      <a:rPr lang="ja-JP" altLang="en-US" sz="1200"/>
                      <a:t>・</a:t>
                    </a:r>
                    <a:r>
                      <a:rPr lang="en-US" altLang="ja-JP" sz="1200" dirty="0"/>
                      <a:t>4</a:t>
                    </a:r>
                    <a:r>
                      <a:rPr lang="ja-JP" altLang="en-US" sz="1200"/>
                      <a:t>　</a:t>
                    </a:r>
                    <a:endParaRPr kumimoji="1" lang="en-US" altLang="ja-JP" sz="1200" dirty="0"/>
                  </a:p>
                  <a:p>
                    <a:endParaRPr lang="en-US" altLang="ja-JP" sz="1200" dirty="0"/>
                  </a:p>
                  <a:p>
                    <a:r>
                      <a:rPr lang="ja-JP" altLang="en-US" sz="1200"/>
                      <a:t>本命星：</a:t>
                    </a:r>
                    <a:r>
                      <a:rPr kumimoji="1" lang="ja-JP" altLang="en-US" sz="1200"/>
                      <a:t>一白水星</a:t>
                    </a:r>
                    <a:r>
                      <a:rPr lang="ja-JP" altLang="en-US" sz="1200"/>
                      <a:t>（人情・アイデア）</a:t>
                    </a:r>
                    <a:endParaRPr kumimoji="1" lang="en-US" altLang="ja-JP" sz="1200" dirty="0"/>
                  </a:p>
                  <a:p>
                    <a:r>
                      <a:rPr lang="ja-JP" altLang="en-US" sz="1200"/>
                      <a:t>月命星：八白土星（チャンス・変化）</a:t>
                    </a:r>
                    <a:endParaRPr lang="en-US" altLang="ja-JP" sz="1200" dirty="0"/>
                  </a:p>
                  <a:p>
                    <a:r>
                      <a:rPr lang="ja-JP" altLang="en-US" sz="1200"/>
                      <a:t>潜在意識：三碧木星（健康・明るさ）</a:t>
                    </a:r>
                    <a:endParaRPr kumimoji="1" lang="en-US" altLang="ja-JP" sz="1200" dirty="0"/>
                  </a:p>
                  <a:p>
                    <a:r>
                      <a:rPr lang="ja-JP" altLang="en-US" sz="1200"/>
                      <a:t>流れ；三碧木星（健康・明るさ）</a:t>
                    </a:r>
                    <a:endParaRPr lang="en-US" altLang="ja-JP" sz="1200" dirty="0"/>
                  </a:p>
                </p:txBody>
              </p:sp>
              <p:sp>
                <p:nvSpPr>
                  <p:cNvPr id="78" name="テキスト ボックス 77">
                    <a:extLst>
                      <a:ext uri="{FF2B5EF4-FFF2-40B4-BE49-F238E27FC236}">
                        <a16:creationId xmlns:a16="http://schemas.microsoft.com/office/drawing/2014/main" id="{29C246A7-D208-C64F-A501-C1C1A7E0CB28}"/>
                      </a:ext>
                    </a:extLst>
                  </p:cNvPr>
                  <p:cNvSpPr txBox="1"/>
                  <p:nvPr/>
                </p:nvSpPr>
                <p:spPr>
                  <a:xfrm>
                    <a:off x="4001400" y="1417112"/>
                    <a:ext cx="2580451" cy="523220"/>
                  </a:xfrm>
                  <a:prstGeom prst="rect">
                    <a:avLst/>
                  </a:prstGeom>
                  <a:noFill/>
                </p:spPr>
                <p:txBody>
                  <a:bodyPr wrap="square" rtlCol="0">
                    <a:spAutoFit/>
                  </a:bodyPr>
                  <a:lstStyle/>
                  <a:p>
                    <a:r>
                      <a:rPr kumimoji="1" lang="en-US" altLang="ja-JP" sz="2800" b="1" dirty="0"/>
                      <a:t>1</a:t>
                    </a:r>
                    <a:r>
                      <a:rPr kumimoji="1" lang="ja-JP" altLang="en-US" sz="2800" b="1"/>
                      <a:t> </a:t>
                    </a:r>
                    <a:r>
                      <a:rPr lang="en-US" altLang="ja-JP" sz="2800" b="1" dirty="0"/>
                      <a:t>-</a:t>
                    </a:r>
                    <a:r>
                      <a:rPr kumimoji="1" lang="ja-JP" altLang="en-US" sz="2800" b="1"/>
                      <a:t> </a:t>
                    </a:r>
                    <a:r>
                      <a:rPr lang="en-US" altLang="ja-JP" sz="2800" b="1" dirty="0"/>
                      <a:t>8</a:t>
                    </a:r>
                    <a:r>
                      <a:rPr kumimoji="1" lang="ja-JP" altLang="en-US" sz="2800" b="1"/>
                      <a:t> </a:t>
                    </a:r>
                    <a:r>
                      <a:rPr lang="en-US" altLang="ja-JP" sz="2800" b="1" dirty="0"/>
                      <a:t>-</a:t>
                    </a:r>
                    <a:r>
                      <a:rPr kumimoji="1" lang="ja-JP" altLang="en-US" sz="2800" b="1"/>
                      <a:t> </a:t>
                    </a:r>
                    <a:r>
                      <a:rPr lang="en-US" altLang="ja-JP" sz="2800" b="1" dirty="0"/>
                      <a:t>3</a:t>
                    </a:r>
                    <a:r>
                      <a:rPr kumimoji="1" lang="en-US" altLang="ja-JP" sz="2800" b="1" dirty="0"/>
                      <a:t> - 3</a:t>
                    </a:r>
                    <a:endParaRPr kumimoji="1" lang="ja-JP" altLang="en-US" sz="2800" b="1"/>
                  </a:p>
                </p:txBody>
              </p:sp>
            </p:grpSp>
            <p:grpSp>
              <p:nvGrpSpPr>
                <p:cNvPr id="65" name="グループ化 64">
                  <a:extLst>
                    <a:ext uri="{FF2B5EF4-FFF2-40B4-BE49-F238E27FC236}">
                      <a16:creationId xmlns:a16="http://schemas.microsoft.com/office/drawing/2014/main" id="{F948A307-6503-BB44-A49B-15209761E2D1}"/>
                    </a:ext>
                  </a:extLst>
                </p:cNvPr>
                <p:cNvGrpSpPr/>
                <p:nvPr/>
              </p:nvGrpSpPr>
              <p:grpSpPr>
                <a:xfrm>
                  <a:off x="3981023" y="6009786"/>
                  <a:ext cx="2057819" cy="388793"/>
                  <a:chOff x="4398131" y="251816"/>
                  <a:chExt cx="2057819" cy="388793"/>
                </a:xfrm>
              </p:grpSpPr>
              <p:sp>
                <p:nvSpPr>
                  <p:cNvPr id="72" name="円/楕円 71">
                    <a:extLst>
                      <a:ext uri="{FF2B5EF4-FFF2-40B4-BE49-F238E27FC236}">
                        <a16:creationId xmlns:a16="http://schemas.microsoft.com/office/drawing/2014/main" id="{448D74FA-347C-2E44-8C5D-35001B2D1804}"/>
                      </a:ext>
                    </a:extLst>
                  </p:cNvPr>
                  <p:cNvSpPr/>
                  <p:nvPr/>
                </p:nvSpPr>
                <p:spPr>
                  <a:xfrm>
                    <a:off x="5518591" y="25829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74" name="円/楕円 73">
                    <a:extLst>
                      <a:ext uri="{FF2B5EF4-FFF2-40B4-BE49-F238E27FC236}">
                        <a16:creationId xmlns:a16="http://schemas.microsoft.com/office/drawing/2014/main" id="{3BFC2A75-7E83-5947-AA9A-69B453974AF9}"/>
                      </a:ext>
                    </a:extLst>
                  </p:cNvPr>
                  <p:cNvSpPr/>
                  <p:nvPr/>
                </p:nvSpPr>
                <p:spPr>
                  <a:xfrm>
                    <a:off x="4398131" y="25181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75" name="円/楕円 74">
                    <a:extLst>
                      <a:ext uri="{FF2B5EF4-FFF2-40B4-BE49-F238E27FC236}">
                        <a16:creationId xmlns:a16="http://schemas.microsoft.com/office/drawing/2014/main" id="{EDFC58D0-7E67-2F4B-A76D-054EF65017CF}"/>
                      </a:ext>
                    </a:extLst>
                  </p:cNvPr>
                  <p:cNvSpPr/>
                  <p:nvPr/>
                </p:nvSpPr>
                <p:spPr>
                  <a:xfrm>
                    <a:off x="4958361" y="2596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76" name="円/楕円 75">
                    <a:extLst>
                      <a:ext uri="{FF2B5EF4-FFF2-40B4-BE49-F238E27FC236}">
                        <a16:creationId xmlns:a16="http://schemas.microsoft.com/office/drawing/2014/main" id="{FEF27D9C-B59A-1349-8F67-6CE0806CA47C}"/>
                      </a:ext>
                    </a:extLst>
                  </p:cNvPr>
                  <p:cNvSpPr/>
                  <p:nvPr/>
                </p:nvSpPr>
                <p:spPr>
                  <a:xfrm>
                    <a:off x="6078821" y="257545"/>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62" name="テキスト ボックス 61">
                <a:extLst>
                  <a:ext uri="{FF2B5EF4-FFF2-40B4-BE49-F238E27FC236}">
                    <a16:creationId xmlns:a16="http://schemas.microsoft.com/office/drawing/2014/main" id="{AB6BB3F2-4FD5-8A44-A6AB-49F0DB0B6EB1}"/>
                  </a:ext>
                </a:extLst>
              </p:cNvPr>
              <p:cNvSpPr txBox="1"/>
              <p:nvPr/>
            </p:nvSpPr>
            <p:spPr>
              <a:xfrm>
                <a:off x="535746" y="4796463"/>
                <a:ext cx="5721785" cy="415498"/>
              </a:xfrm>
              <a:prstGeom prst="rect">
                <a:avLst/>
              </a:prstGeom>
              <a:noFill/>
            </p:spPr>
            <p:txBody>
              <a:bodyPr wrap="square" rtlCol="0">
                <a:spAutoFit/>
              </a:bodyPr>
              <a:lstStyle/>
              <a:p>
                <a:r>
                  <a:rPr lang="ja-JP" altLang="en-US" sz="1050">
                    <a:solidFill>
                      <a:srgbClr val="FF0000"/>
                    </a:solidFill>
                  </a:rPr>
                  <a:t>本質的に人情に厚く、人に優しい。対人的には野心もありチャンスに強い。潜在意識には明るく前向きでその傾向は強い。実家とのご縁は強く長男的な役割を求められる。</a:t>
                </a:r>
              </a:p>
            </p:txBody>
          </p:sp>
        </p:grpSp>
        <p:sp>
          <p:nvSpPr>
            <p:cNvPr id="3" name="テキスト ボックス 2">
              <a:extLst>
                <a:ext uri="{FF2B5EF4-FFF2-40B4-BE49-F238E27FC236}">
                  <a16:creationId xmlns:a16="http://schemas.microsoft.com/office/drawing/2014/main" id="{DCC1F17E-1BCD-96C5-2C62-204EF97E95B5}"/>
                </a:ext>
              </a:extLst>
            </p:cNvPr>
            <p:cNvSpPr txBox="1"/>
            <p:nvPr/>
          </p:nvSpPr>
          <p:spPr>
            <a:xfrm>
              <a:off x="3220845" y="409363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grpSp>
        <p:nvGrpSpPr>
          <p:cNvPr id="9" name="グループ化 8">
            <a:extLst>
              <a:ext uri="{FF2B5EF4-FFF2-40B4-BE49-F238E27FC236}">
                <a16:creationId xmlns:a16="http://schemas.microsoft.com/office/drawing/2014/main" id="{B664C874-F091-F1B4-23CA-7D03FE1F0FC1}"/>
              </a:ext>
            </a:extLst>
          </p:cNvPr>
          <p:cNvGrpSpPr/>
          <p:nvPr/>
        </p:nvGrpSpPr>
        <p:grpSpPr>
          <a:xfrm>
            <a:off x="536801" y="7228503"/>
            <a:ext cx="6151660" cy="2114077"/>
            <a:chOff x="586956" y="7466009"/>
            <a:chExt cx="6151660" cy="2114077"/>
          </a:xfrm>
        </p:grpSpPr>
        <p:grpSp>
          <p:nvGrpSpPr>
            <p:cNvPr id="91" name="グループ化 90">
              <a:extLst>
                <a:ext uri="{FF2B5EF4-FFF2-40B4-BE49-F238E27FC236}">
                  <a16:creationId xmlns:a16="http://schemas.microsoft.com/office/drawing/2014/main" id="{ED67D85B-C575-1449-A39F-2014FEFF7492}"/>
                </a:ext>
              </a:extLst>
            </p:cNvPr>
            <p:cNvGrpSpPr/>
            <p:nvPr/>
          </p:nvGrpSpPr>
          <p:grpSpPr>
            <a:xfrm>
              <a:off x="586956" y="7733615"/>
              <a:ext cx="5785628" cy="1846471"/>
              <a:chOff x="616394" y="7800085"/>
              <a:chExt cx="5785628" cy="1846471"/>
            </a:xfrm>
          </p:grpSpPr>
          <p:grpSp>
            <p:nvGrpSpPr>
              <p:cNvPr id="94" name="グループ化 93">
                <a:extLst>
                  <a:ext uri="{FF2B5EF4-FFF2-40B4-BE49-F238E27FC236}">
                    <a16:creationId xmlns:a16="http://schemas.microsoft.com/office/drawing/2014/main" id="{A7239670-9E5F-7D4B-941A-411FE92C28AD}"/>
                  </a:ext>
                </a:extLst>
              </p:cNvPr>
              <p:cNvGrpSpPr/>
              <p:nvPr/>
            </p:nvGrpSpPr>
            <p:grpSpPr>
              <a:xfrm>
                <a:off x="654077" y="7800085"/>
                <a:ext cx="5747945" cy="1258550"/>
                <a:chOff x="654077" y="1339329"/>
                <a:chExt cx="5747945" cy="1258550"/>
              </a:xfrm>
            </p:grpSpPr>
            <p:grpSp>
              <p:nvGrpSpPr>
                <p:cNvPr id="96" name="グループ化 95">
                  <a:extLst>
                    <a:ext uri="{FF2B5EF4-FFF2-40B4-BE49-F238E27FC236}">
                      <a16:creationId xmlns:a16="http://schemas.microsoft.com/office/drawing/2014/main" id="{D20E82ED-10AD-464A-9188-AEB5063BD733}"/>
                    </a:ext>
                  </a:extLst>
                </p:cNvPr>
                <p:cNvGrpSpPr/>
                <p:nvPr/>
              </p:nvGrpSpPr>
              <p:grpSpPr>
                <a:xfrm>
                  <a:off x="654077" y="1339329"/>
                  <a:ext cx="5747945" cy="1258550"/>
                  <a:chOff x="431654" y="1364318"/>
                  <a:chExt cx="6040074" cy="1258550"/>
                </a:xfrm>
              </p:grpSpPr>
              <p:sp>
                <p:nvSpPr>
                  <p:cNvPr id="102" name="テキスト ボックス 101">
                    <a:extLst>
                      <a:ext uri="{FF2B5EF4-FFF2-40B4-BE49-F238E27FC236}">
                        <a16:creationId xmlns:a16="http://schemas.microsoft.com/office/drawing/2014/main" id="{3D7ED83C-CF51-4C46-9724-8D99C47A7850}"/>
                      </a:ext>
                    </a:extLst>
                  </p:cNvPr>
                  <p:cNvSpPr txBox="1"/>
                  <p:nvPr/>
                </p:nvSpPr>
                <p:spPr>
                  <a:xfrm>
                    <a:off x="431654" y="1422539"/>
                    <a:ext cx="3327339" cy="1200329"/>
                  </a:xfrm>
                  <a:prstGeom prst="rect">
                    <a:avLst/>
                  </a:prstGeom>
                  <a:noFill/>
                </p:spPr>
                <p:txBody>
                  <a:bodyPr wrap="square" rtlCol="0">
                    <a:spAutoFit/>
                  </a:bodyPr>
                  <a:lstStyle/>
                  <a:p>
                    <a:r>
                      <a:rPr lang="ja-JP" altLang="en-US" sz="1200"/>
                      <a:t>◯　</a:t>
                    </a:r>
                    <a:r>
                      <a:rPr lang="en-US" altLang="ja-JP" sz="1200" dirty="0"/>
                      <a:t> 3</a:t>
                    </a:r>
                    <a:r>
                      <a:rPr lang="ja-JP" altLang="en-US" sz="1200"/>
                      <a:t>・</a:t>
                    </a:r>
                    <a:r>
                      <a:rPr lang="en-US" altLang="ja-JP" sz="1200" dirty="0"/>
                      <a:t>4</a:t>
                    </a:r>
                    <a:r>
                      <a:rPr lang="ja-JP" altLang="en-US" sz="1200"/>
                      <a:t>　△　</a:t>
                    </a:r>
                    <a:r>
                      <a:rPr lang="en-US" altLang="ja-JP" sz="1200" dirty="0"/>
                      <a:t>6</a:t>
                    </a:r>
                    <a:r>
                      <a:rPr lang="ja-JP" altLang="en-US" sz="1200"/>
                      <a:t>・</a:t>
                    </a:r>
                    <a:r>
                      <a:rPr lang="en-US" altLang="ja-JP" sz="1200" dirty="0"/>
                      <a:t>7</a:t>
                    </a:r>
                    <a:r>
                      <a:rPr lang="ja-JP" altLang="en-US" sz="1200"/>
                      <a:t>　</a:t>
                    </a:r>
                    <a:endParaRPr kumimoji="1" lang="en-US" altLang="ja-JP" sz="1200" dirty="0"/>
                  </a:p>
                  <a:p>
                    <a:endParaRPr lang="en-US" altLang="ja-JP" sz="1200" dirty="0"/>
                  </a:p>
                  <a:p>
                    <a:r>
                      <a:rPr lang="ja-JP" altLang="en-US" sz="1200"/>
                      <a:t>本命星：</a:t>
                    </a:r>
                    <a:r>
                      <a:rPr kumimoji="1" lang="ja-JP" altLang="en-US" sz="1200"/>
                      <a:t>一白水星</a:t>
                    </a:r>
                    <a:r>
                      <a:rPr lang="ja-JP" altLang="en-US" sz="1200"/>
                      <a:t>（人情・アイデア）</a:t>
                    </a:r>
                    <a:endParaRPr kumimoji="1" lang="en-US" altLang="ja-JP" sz="1200" dirty="0"/>
                  </a:p>
                  <a:p>
                    <a:r>
                      <a:rPr lang="ja-JP" altLang="en-US" sz="1200"/>
                      <a:t>月命星：九紫火星（頭脳・カリスマ）</a:t>
                    </a:r>
                    <a:endParaRPr lang="en-US" altLang="ja-JP" sz="1200" dirty="0"/>
                  </a:p>
                  <a:p>
                    <a:r>
                      <a:rPr lang="ja-JP" altLang="en-US" sz="1200"/>
                      <a:t>潜在意識：二黒土星（家庭・地道）</a:t>
                    </a:r>
                    <a:endParaRPr kumimoji="1" lang="en-US" altLang="ja-JP" sz="1200" dirty="0"/>
                  </a:p>
                  <a:p>
                    <a:r>
                      <a:rPr lang="ja-JP" altLang="en-US" sz="1200"/>
                      <a:t>流れ；四緑木星（人気・体裁）</a:t>
                    </a:r>
                  </a:p>
                </p:txBody>
              </p:sp>
              <p:sp>
                <p:nvSpPr>
                  <p:cNvPr id="103" name="テキスト ボックス 102">
                    <a:extLst>
                      <a:ext uri="{FF2B5EF4-FFF2-40B4-BE49-F238E27FC236}">
                        <a16:creationId xmlns:a16="http://schemas.microsoft.com/office/drawing/2014/main" id="{26E6E2AE-A8D5-D443-96B0-6913B03B5718}"/>
                      </a:ext>
                    </a:extLst>
                  </p:cNvPr>
                  <p:cNvSpPr txBox="1"/>
                  <p:nvPr/>
                </p:nvSpPr>
                <p:spPr>
                  <a:xfrm>
                    <a:off x="3964085" y="1364318"/>
                    <a:ext cx="2507643" cy="523220"/>
                  </a:xfrm>
                  <a:prstGeom prst="rect">
                    <a:avLst/>
                  </a:prstGeom>
                  <a:noFill/>
                </p:spPr>
                <p:txBody>
                  <a:bodyPr wrap="square" rtlCol="0">
                    <a:spAutoFit/>
                  </a:bodyPr>
                  <a:lstStyle/>
                  <a:p>
                    <a:r>
                      <a:rPr kumimoji="1" lang="en-US" altLang="ja-JP" sz="2800" b="1" dirty="0"/>
                      <a:t>1</a:t>
                    </a:r>
                    <a:r>
                      <a:rPr kumimoji="1" lang="ja-JP" altLang="en-US" sz="2800" b="1"/>
                      <a:t> </a:t>
                    </a:r>
                    <a:r>
                      <a:rPr lang="en-US" altLang="ja-JP" sz="2800" b="1" dirty="0"/>
                      <a:t>-</a:t>
                    </a:r>
                    <a:r>
                      <a:rPr kumimoji="1" lang="ja-JP" altLang="en-US" sz="2800" b="1"/>
                      <a:t> </a:t>
                    </a:r>
                    <a:r>
                      <a:rPr kumimoji="1" lang="en-US" altLang="ja-JP" sz="2800" b="1" dirty="0"/>
                      <a:t>9</a:t>
                    </a:r>
                    <a:r>
                      <a:rPr kumimoji="1" lang="ja-JP" altLang="en-US" sz="2800" b="1"/>
                      <a:t> </a:t>
                    </a:r>
                    <a:r>
                      <a:rPr lang="en-US" altLang="ja-JP" sz="2800" b="1" dirty="0"/>
                      <a:t>-</a:t>
                    </a:r>
                    <a:r>
                      <a:rPr kumimoji="1" lang="ja-JP" altLang="en-US" sz="2800" b="1"/>
                      <a:t> </a:t>
                    </a:r>
                    <a:r>
                      <a:rPr kumimoji="1" lang="en-US" altLang="ja-JP" sz="2800" b="1" dirty="0"/>
                      <a:t>2 - </a:t>
                    </a:r>
                    <a:r>
                      <a:rPr lang="en-US" altLang="ja-JP" sz="2800" b="1" dirty="0"/>
                      <a:t>4</a:t>
                    </a:r>
                    <a:endParaRPr kumimoji="1" lang="ja-JP" altLang="en-US" sz="2800" b="1"/>
                  </a:p>
                </p:txBody>
              </p:sp>
            </p:grpSp>
            <p:grpSp>
              <p:nvGrpSpPr>
                <p:cNvPr id="97" name="グループ化 96">
                  <a:extLst>
                    <a:ext uri="{FF2B5EF4-FFF2-40B4-BE49-F238E27FC236}">
                      <a16:creationId xmlns:a16="http://schemas.microsoft.com/office/drawing/2014/main" id="{231E0BF7-9094-ED40-96FA-33F86BE10A6D}"/>
                    </a:ext>
                  </a:extLst>
                </p:cNvPr>
                <p:cNvGrpSpPr/>
                <p:nvPr/>
              </p:nvGrpSpPr>
              <p:grpSpPr>
                <a:xfrm>
                  <a:off x="4008759" y="1790164"/>
                  <a:ext cx="2059544" cy="408729"/>
                  <a:chOff x="4335299" y="271016"/>
                  <a:chExt cx="2059544" cy="408729"/>
                </a:xfrm>
              </p:grpSpPr>
              <p:sp>
                <p:nvSpPr>
                  <p:cNvPr id="98" name="円/楕円 97">
                    <a:extLst>
                      <a:ext uri="{FF2B5EF4-FFF2-40B4-BE49-F238E27FC236}">
                        <a16:creationId xmlns:a16="http://schemas.microsoft.com/office/drawing/2014/main" id="{2C12BBB8-D07E-3B48-AE0F-2BA3931F18CB}"/>
                      </a:ext>
                    </a:extLst>
                  </p:cNvPr>
                  <p:cNvSpPr/>
                  <p:nvPr/>
                </p:nvSpPr>
                <p:spPr>
                  <a:xfrm>
                    <a:off x="5492308" y="29874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99" name="円/楕円 98">
                    <a:extLst>
                      <a:ext uri="{FF2B5EF4-FFF2-40B4-BE49-F238E27FC236}">
                        <a16:creationId xmlns:a16="http://schemas.microsoft.com/office/drawing/2014/main" id="{6827E1BB-6EA0-8C46-8DCF-FBC2C6285B20}"/>
                      </a:ext>
                    </a:extLst>
                  </p:cNvPr>
                  <p:cNvSpPr/>
                  <p:nvPr/>
                </p:nvSpPr>
                <p:spPr>
                  <a:xfrm>
                    <a:off x="4335299" y="27101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100" name="円/楕円 99">
                    <a:extLst>
                      <a:ext uri="{FF2B5EF4-FFF2-40B4-BE49-F238E27FC236}">
                        <a16:creationId xmlns:a16="http://schemas.microsoft.com/office/drawing/2014/main" id="{0A7A8C91-5A69-2F41-8E92-78FD4F0C2783}"/>
                      </a:ext>
                    </a:extLst>
                  </p:cNvPr>
                  <p:cNvSpPr/>
                  <p:nvPr/>
                </p:nvSpPr>
                <p:spPr>
                  <a:xfrm>
                    <a:off x="4920007" y="288167"/>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101" name="円/楕円 100">
                    <a:extLst>
                      <a:ext uri="{FF2B5EF4-FFF2-40B4-BE49-F238E27FC236}">
                        <a16:creationId xmlns:a16="http://schemas.microsoft.com/office/drawing/2014/main" id="{14EB140E-92F8-BE48-8BD6-7C975B93F3CE}"/>
                      </a:ext>
                    </a:extLst>
                  </p:cNvPr>
                  <p:cNvSpPr/>
                  <p:nvPr/>
                </p:nvSpPr>
                <p:spPr>
                  <a:xfrm>
                    <a:off x="6017714" y="286590"/>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93" name="テキスト ボックス 92">
                <a:extLst>
                  <a:ext uri="{FF2B5EF4-FFF2-40B4-BE49-F238E27FC236}">
                    <a16:creationId xmlns:a16="http://schemas.microsoft.com/office/drawing/2014/main" id="{13BB5557-493F-CF4D-A7C0-116C5306F8EB}"/>
                  </a:ext>
                </a:extLst>
              </p:cNvPr>
              <p:cNvSpPr txBox="1"/>
              <p:nvPr/>
            </p:nvSpPr>
            <p:spPr>
              <a:xfrm>
                <a:off x="616394" y="9069475"/>
                <a:ext cx="5721785" cy="577081"/>
              </a:xfrm>
              <a:prstGeom prst="rect">
                <a:avLst/>
              </a:prstGeom>
              <a:noFill/>
            </p:spPr>
            <p:txBody>
              <a:bodyPr wrap="square" rtlCol="0">
                <a:spAutoFit/>
              </a:bodyPr>
              <a:lstStyle/>
              <a:p>
                <a:r>
                  <a:rPr lang="ja-JP" altLang="en-US" sz="1050">
                    <a:solidFill>
                      <a:srgbClr val="FF0000"/>
                    </a:solidFill>
                  </a:rPr>
                  <a:t>本質的に人情に厚く、人に優しい。対人的には頭脳明晰で強い信念を持つ。潜在意識には家庭的で堅実な面がある。人当たりがよく常識を重んじる。</a:t>
                </a:r>
                <a:endParaRPr lang="en-US" altLang="ja-JP" sz="1050" dirty="0">
                  <a:solidFill>
                    <a:srgbClr val="FF0000"/>
                  </a:solidFill>
                </a:endParaRPr>
              </a:p>
              <a:p>
                <a:endParaRPr lang="ja-JP" altLang="en-US" sz="1050">
                  <a:solidFill>
                    <a:srgbClr val="FF0000"/>
                  </a:solidFill>
                </a:endParaRPr>
              </a:p>
            </p:txBody>
          </p:sp>
        </p:grpSp>
        <p:sp>
          <p:nvSpPr>
            <p:cNvPr id="5" name="テキスト ボックス 4">
              <a:extLst>
                <a:ext uri="{FF2B5EF4-FFF2-40B4-BE49-F238E27FC236}">
                  <a16:creationId xmlns:a16="http://schemas.microsoft.com/office/drawing/2014/main" id="{84639906-0E7B-A643-B0A8-309EC070673D}"/>
                </a:ext>
              </a:extLst>
            </p:cNvPr>
            <p:cNvSpPr txBox="1"/>
            <p:nvPr/>
          </p:nvSpPr>
          <p:spPr>
            <a:xfrm>
              <a:off x="3271000" y="7466009"/>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spTree>
    <p:extLst>
      <p:ext uri="{BB962C8B-B14F-4D97-AF65-F5344CB8AC3E}">
        <p14:creationId xmlns:p14="http://schemas.microsoft.com/office/powerpoint/2010/main" val="3021243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8B31FE67-6EFF-A09B-A5AF-0EED11B146DF}"/>
              </a:ext>
            </a:extLst>
          </p:cNvPr>
          <p:cNvGrpSpPr/>
          <p:nvPr/>
        </p:nvGrpSpPr>
        <p:grpSpPr>
          <a:xfrm>
            <a:off x="556416" y="687067"/>
            <a:ext cx="6132045" cy="2047339"/>
            <a:chOff x="556416" y="687067"/>
            <a:chExt cx="6132045" cy="2047339"/>
          </a:xfrm>
        </p:grpSpPr>
        <p:grpSp>
          <p:nvGrpSpPr>
            <p:cNvPr id="2" name="グループ化 1">
              <a:extLst>
                <a:ext uri="{FF2B5EF4-FFF2-40B4-BE49-F238E27FC236}">
                  <a16:creationId xmlns:a16="http://schemas.microsoft.com/office/drawing/2014/main" id="{2D732732-0082-8748-BCFC-E206D0D44C9E}"/>
                </a:ext>
              </a:extLst>
            </p:cNvPr>
            <p:cNvGrpSpPr/>
            <p:nvPr/>
          </p:nvGrpSpPr>
          <p:grpSpPr>
            <a:xfrm>
              <a:off x="556416" y="1051911"/>
              <a:ext cx="5792679" cy="1682495"/>
              <a:chOff x="424365" y="3466114"/>
              <a:chExt cx="5792679" cy="1682495"/>
            </a:xfrm>
          </p:grpSpPr>
          <p:grpSp>
            <p:nvGrpSpPr>
              <p:cNvPr id="38" name="グループ化 37">
                <a:extLst>
                  <a:ext uri="{FF2B5EF4-FFF2-40B4-BE49-F238E27FC236}">
                    <a16:creationId xmlns:a16="http://schemas.microsoft.com/office/drawing/2014/main" id="{8C2E7D76-19D8-B744-BDA5-153C927D5EF6}"/>
                  </a:ext>
                </a:extLst>
              </p:cNvPr>
              <p:cNvGrpSpPr/>
              <p:nvPr/>
            </p:nvGrpSpPr>
            <p:grpSpPr>
              <a:xfrm>
                <a:off x="496980" y="3466114"/>
                <a:ext cx="5720064" cy="1415082"/>
                <a:chOff x="654077" y="1367463"/>
                <a:chExt cx="5720064" cy="1415082"/>
              </a:xfrm>
            </p:grpSpPr>
            <p:grpSp>
              <p:nvGrpSpPr>
                <p:cNvPr id="39" name="グループ化 38">
                  <a:extLst>
                    <a:ext uri="{FF2B5EF4-FFF2-40B4-BE49-F238E27FC236}">
                      <a16:creationId xmlns:a16="http://schemas.microsoft.com/office/drawing/2014/main" id="{F8A32AD4-390A-AD4C-91C1-7466FAC2AA8E}"/>
                    </a:ext>
                  </a:extLst>
                </p:cNvPr>
                <p:cNvGrpSpPr/>
                <p:nvPr/>
              </p:nvGrpSpPr>
              <p:grpSpPr>
                <a:xfrm>
                  <a:off x="654077" y="1367463"/>
                  <a:ext cx="5720064" cy="1415082"/>
                  <a:chOff x="431654" y="1392452"/>
                  <a:chExt cx="6010776" cy="1415082"/>
                </a:xfrm>
              </p:grpSpPr>
              <p:sp>
                <p:nvSpPr>
                  <p:cNvPr id="46" name="テキスト ボックス 45">
                    <a:extLst>
                      <a:ext uri="{FF2B5EF4-FFF2-40B4-BE49-F238E27FC236}">
                        <a16:creationId xmlns:a16="http://schemas.microsoft.com/office/drawing/2014/main" id="{FA77CA95-4062-5042-B263-72D37ED343C6}"/>
                      </a:ext>
                    </a:extLst>
                  </p:cNvPr>
                  <p:cNvSpPr txBox="1"/>
                  <p:nvPr/>
                </p:nvSpPr>
                <p:spPr>
                  <a:xfrm>
                    <a:off x="431654" y="1422539"/>
                    <a:ext cx="3145475" cy="1384995"/>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7</a:t>
                    </a:r>
                    <a:r>
                      <a:rPr lang="ja-JP" altLang="en-US" sz="1200"/>
                      <a:t>　△　</a:t>
                    </a:r>
                    <a:r>
                      <a:rPr lang="en-US" altLang="ja-JP" sz="1200" dirty="0"/>
                      <a:t>8</a:t>
                    </a:r>
                    <a:r>
                      <a:rPr lang="ja-JP" altLang="en-US" sz="1200"/>
                      <a:t>・</a:t>
                    </a:r>
                    <a:r>
                      <a:rPr lang="en-US" altLang="ja-JP" sz="1200" dirty="0"/>
                      <a:t>9</a:t>
                    </a:r>
                    <a:r>
                      <a:rPr lang="ja-JP" altLang="en-US" sz="1200"/>
                      <a:t>　</a:t>
                    </a:r>
                    <a:r>
                      <a:rPr kumimoji="1" lang="ja-JP" altLang="en-US" sz="1200"/>
                      <a:t>　</a:t>
                    </a:r>
                    <a:endParaRPr kumimoji="1" lang="en-US" altLang="ja-JP" sz="1200" dirty="0"/>
                  </a:p>
                  <a:p>
                    <a:endParaRPr lang="en-US" altLang="ja-JP" sz="1200" dirty="0"/>
                  </a:p>
                  <a:p>
                    <a:r>
                      <a:rPr lang="ja-JP" altLang="en-US" sz="1200"/>
                      <a:t>本命星：二黒土星（家庭・地道）</a:t>
                    </a:r>
                    <a:endParaRPr kumimoji="1" lang="en-US" altLang="ja-JP" sz="1200" dirty="0"/>
                  </a:p>
                  <a:p>
                    <a:r>
                      <a:rPr lang="ja-JP" altLang="en-US" sz="1200"/>
                      <a:t>月命星：一白水星（人情・アイデア）</a:t>
                    </a:r>
                    <a:endParaRPr lang="en-US" altLang="ja-JP" sz="1200" dirty="0"/>
                  </a:p>
                  <a:p>
                    <a:r>
                      <a:rPr lang="ja-JP" altLang="en-US" sz="1200"/>
                      <a:t>潜在意識：三碧木星（健康・明るさ）</a:t>
                    </a:r>
                    <a:endParaRPr kumimoji="1" lang="en-US" altLang="ja-JP" sz="1200" dirty="0"/>
                  </a:p>
                  <a:p>
                    <a:r>
                      <a:rPr lang="ja-JP" altLang="en-US" sz="1200"/>
                      <a:t>流れ：四緑木星（人気・体裁）</a:t>
                    </a:r>
                  </a:p>
                  <a:p>
                    <a:endParaRPr lang="en-US" altLang="ja-JP" sz="1200" dirty="0"/>
                  </a:p>
                </p:txBody>
              </p:sp>
              <p:sp>
                <p:nvSpPr>
                  <p:cNvPr id="48" name="テキスト ボックス 47">
                    <a:extLst>
                      <a:ext uri="{FF2B5EF4-FFF2-40B4-BE49-F238E27FC236}">
                        <a16:creationId xmlns:a16="http://schemas.microsoft.com/office/drawing/2014/main" id="{9084A8B2-B380-FE49-9AC0-37CC7E713255}"/>
                      </a:ext>
                    </a:extLst>
                  </p:cNvPr>
                  <p:cNvSpPr txBox="1"/>
                  <p:nvPr/>
                </p:nvSpPr>
                <p:spPr>
                  <a:xfrm>
                    <a:off x="3942151" y="1392452"/>
                    <a:ext cx="2500279" cy="523220"/>
                  </a:xfrm>
                  <a:prstGeom prst="rect">
                    <a:avLst/>
                  </a:prstGeom>
                  <a:noFill/>
                </p:spPr>
                <p:txBody>
                  <a:bodyPr wrap="square" rtlCol="0">
                    <a:spAutoFit/>
                  </a:bodyPr>
                  <a:lstStyle/>
                  <a:p>
                    <a:r>
                      <a:rPr lang="en-US" altLang="ja-JP" sz="2800" b="1" dirty="0"/>
                      <a:t>2</a:t>
                    </a:r>
                    <a:r>
                      <a:rPr kumimoji="1" lang="ja-JP" altLang="en-US" sz="2800" b="1"/>
                      <a:t> </a:t>
                    </a:r>
                    <a:r>
                      <a:rPr lang="en-US" altLang="ja-JP" sz="2800" b="1" dirty="0"/>
                      <a:t>-</a:t>
                    </a:r>
                    <a:r>
                      <a:rPr kumimoji="1" lang="ja-JP" altLang="en-US" sz="2800" b="1"/>
                      <a:t> </a:t>
                    </a:r>
                    <a:r>
                      <a:rPr kumimoji="1" lang="en-US" altLang="ja-JP" sz="2800" b="1" dirty="0"/>
                      <a:t>1</a:t>
                    </a:r>
                    <a:r>
                      <a:rPr kumimoji="1" lang="ja-JP" altLang="en-US" sz="2800" b="1"/>
                      <a:t> </a:t>
                    </a:r>
                    <a:r>
                      <a:rPr lang="en-US" altLang="ja-JP" sz="2800" b="1" dirty="0"/>
                      <a:t>-</a:t>
                    </a:r>
                    <a:r>
                      <a:rPr kumimoji="1" lang="ja-JP" altLang="en-US" sz="2800" b="1"/>
                      <a:t> </a:t>
                    </a:r>
                    <a:r>
                      <a:rPr kumimoji="1" lang="en-US" altLang="ja-JP" sz="2800" b="1" dirty="0"/>
                      <a:t>3 - 4</a:t>
                    </a:r>
                    <a:endParaRPr kumimoji="1" lang="ja-JP" altLang="en-US" sz="2800" b="1"/>
                  </a:p>
                </p:txBody>
              </p:sp>
            </p:grpSp>
            <p:grpSp>
              <p:nvGrpSpPr>
                <p:cNvPr id="40" name="グループ化 39">
                  <a:extLst>
                    <a:ext uri="{FF2B5EF4-FFF2-40B4-BE49-F238E27FC236}">
                      <a16:creationId xmlns:a16="http://schemas.microsoft.com/office/drawing/2014/main" id="{CDFCB56A-320D-BC47-9E09-1B102EA0A30F}"/>
                    </a:ext>
                  </a:extLst>
                </p:cNvPr>
                <p:cNvGrpSpPr/>
                <p:nvPr/>
              </p:nvGrpSpPr>
              <p:grpSpPr>
                <a:xfrm>
                  <a:off x="3994788" y="1829994"/>
                  <a:ext cx="2053067" cy="392670"/>
                  <a:chOff x="4333685" y="281158"/>
                  <a:chExt cx="2053067" cy="392670"/>
                </a:xfrm>
              </p:grpSpPr>
              <p:sp>
                <p:nvSpPr>
                  <p:cNvPr id="41" name="円/楕円 40">
                    <a:extLst>
                      <a:ext uri="{FF2B5EF4-FFF2-40B4-BE49-F238E27FC236}">
                        <a16:creationId xmlns:a16="http://schemas.microsoft.com/office/drawing/2014/main" id="{27DD797F-FFBC-8549-9429-9B3576553960}"/>
                      </a:ext>
                    </a:extLst>
                  </p:cNvPr>
                  <p:cNvSpPr/>
                  <p:nvPr/>
                </p:nvSpPr>
                <p:spPr>
                  <a:xfrm>
                    <a:off x="5439102" y="29108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42" name="円/楕円 41">
                    <a:extLst>
                      <a:ext uri="{FF2B5EF4-FFF2-40B4-BE49-F238E27FC236}">
                        <a16:creationId xmlns:a16="http://schemas.microsoft.com/office/drawing/2014/main" id="{504BE3B4-CC9E-1749-952D-8DED5517B2CF}"/>
                      </a:ext>
                    </a:extLst>
                  </p:cNvPr>
                  <p:cNvSpPr/>
                  <p:nvPr/>
                </p:nvSpPr>
                <p:spPr>
                  <a:xfrm>
                    <a:off x="4333685" y="28713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43" name="円/楕円 42">
                    <a:extLst>
                      <a:ext uri="{FF2B5EF4-FFF2-40B4-BE49-F238E27FC236}">
                        <a16:creationId xmlns:a16="http://schemas.microsoft.com/office/drawing/2014/main" id="{9659604B-1E37-1C48-8BD7-38997D5E24F6}"/>
                      </a:ext>
                    </a:extLst>
                  </p:cNvPr>
                  <p:cNvSpPr/>
                  <p:nvPr/>
                </p:nvSpPr>
                <p:spPr>
                  <a:xfrm>
                    <a:off x="4868581" y="281158"/>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水</a:t>
                    </a:r>
                    <a:endParaRPr kumimoji="1" lang="ja-JP" altLang="en-US">
                      <a:solidFill>
                        <a:schemeClr val="tx1"/>
                      </a:solidFill>
                    </a:endParaRPr>
                  </a:p>
                </p:txBody>
              </p:sp>
              <p:sp>
                <p:nvSpPr>
                  <p:cNvPr id="44" name="円/楕円 43">
                    <a:extLst>
                      <a:ext uri="{FF2B5EF4-FFF2-40B4-BE49-F238E27FC236}">
                        <a16:creationId xmlns:a16="http://schemas.microsoft.com/office/drawing/2014/main" id="{64422264-A274-E441-BB63-ABB669ED3141}"/>
                      </a:ext>
                    </a:extLst>
                  </p:cNvPr>
                  <p:cNvSpPr/>
                  <p:nvPr/>
                </p:nvSpPr>
                <p:spPr>
                  <a:xfrm>
                    <a:off x="6009623" y="292828"/>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45" name="テキスト ボックス 44">
                <a:extLst>
                  <a:ext uri="{FF2B5EF4-FFF2-40B4-BE49-F238E27FC236}">
                    <a16:creationId xmlns:a16="http://schemas.microsoft.com/office/drawing/2014/main" id="{A81E741B-09CF-3A40-91DA-319A8DAF8BC6}"/>
                  </a:ext>
                </a:extLst>
              </p:cNvPr>
              <p:cNvSpPr txBox="1"/>
              <p:nvPr/>
            </p:nvSpPr>
            <p:spPr>
              <a:xfrm>
                <a:off x="424365" y="4733111"/>
                <a:ext cx="5721785" cy="415498"/>
              </a:xfrm>
              <a:prstGeom prst="rect">
                <a:avLst/>
              </a:prstGeom>
              <a:noFill/>
            </p:spPr>
            <p:txBody>
              <a:bodyPr wrap="square" rtlCol="0">
                <a:spAutoFit/>
              </a:bodyPr>
              <a:lstStyle/>
              <a:p>
                <a:r>
                  <a:rPr lang="ja-JP" altLang="en-US" sz="1050">
                    <a:solidFill>
                      <a:srgbClr val="FF0000"/>
                    </a:solidFill>
                  </a:rPr>
                  <a:t>本質的に家庭的で堅実。対人的には人情に厚く、人に優しい。潜在意識には明るく、前向きな面を持つ。また、人当たりが良く常識人。 </a:t>
                </a:r>
                <a:endParaRPr lang="en-US" altLang="ja-JP" sz="1050" dirty="0">
                  <a:solidFill>
                    <a:srgbClr val="FF0000"/>
                  </a:solidFill>
                </a:endParaRPr>
              </a:p>
            </p:txBody>
          </p:sp>
        </p:grpSp>
        <p:sp>
          <p:nvSpPr>
            <p:cNvPr id="4" name="テキスト ボックス 3">
              <a:extLst>
                <a:ext uri="{FF2B5EF4-FFF2-40B4-BE49-F238E27FC236}">
                  <a16:creationId xmlns:a16="http://schemas.microsoft.com/office/drawing/2014/main" id="{E43F647F-95E7-9AA1-18C3-FDD6A9105CD0}"/>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grpSp>
        <p:nvGrpSpPr>
          <p:cNvPr id="7" name="グループ化 6">
            <a:extLst>
              <a:ext uri="{FF2B5EF4-FFF2-40B4-BE49-F238E27FC236}">
                <a16:creationId xmlns:a16="http://schemas.microsoft.com/office/drawing/2014/main" id="{B14FBB84-0516-B476-D811-47BCFE1DCB85}"/>
              </a:ext>
            </a:extLst>
          </p:cNvPr>
          <p:cNvGrpSpPr/>
          <p:nvPr/>
        </p:nvGrpSpPr>
        <p:grpSpPr>
          <a:xfrm>
            <a:off x="471075" y="3748252"/>
            <a:ext cx="6177459" cy="2210652"/>
            <a:chOff x="471075" y="3748252"/>
            <a:chExt cx="6177459" cy="2210652"/>
          </a:xfrm>
        </p:grpSpPr>
        <p:grpSp>
          <p:nvGrpSpPr>
            <p:cNvPr id="3" name="グループ化 2">
              <a:extLst>
                <a:ext uri="{FF2B5EF4-FFF2-40B4-BE49-F238E27FC236}">
                  <a16:creationId xmlns:a16="http://schemas.microsoft.com/office/drawing/2014/main" id="{C463DC5E-7123-B74B-A59B-16CC21411A5A}"/>
                </a:ext>
              </a:extLst>
            </p:cNvPr>
            <p:cNvGrpSpPr/>
            <p:nvPr/>
          </p:nvGrpSpPr>
          <p:grpSpPr>
            <a:xfrm>
              <a:off x="471075" y="4118138"/>
              <a:ext cx="5892466" cy="1840766"/>
              <a:chOff x="480795" y="5845394"/>
              <a:chExt cx="5892466" cy="1840766"/>
            </a:xfrm>
          </p:grpSpPr>
          <p:grpSp>
            <p:nvGrpSpPr>
              <p:cNvPr id="52" name="グループ化 51">
                <a:extLst>
                  <a:ext uri="{FF2B5EF4-FFF2-40B4-BE49-F238E27FC236}">
                    <a16:creationId xmlns:a16="http://schemas.microsoft.com/office/drawing/2014/main" id="{B1ED44AF-E04E-894C-BE31-94FF53DCD67B}"/>
                  </a:ext>
                </a:extLst>
              </p:cNvPr>
              <p:cNvGrpSpPr/>
              <p:nvPr/>
            </p:nvGrpSpPr>
            <p:grpSpPr>
              <a:xfrm>
                <a:off x="520176" y="5845394"/>
                <a:ext cx="5853085" cy="1420268"/>
                <a:chOff x="654077" y="1362277"/>
                <a:chExt cx="5853085" cy="1420268"/>
              </a:xfrm>
            </p:grpSpPr>
            <p:grpSp>
              <p:nvGrpSpPr>
                <p:cNvPr id="53" name="グループ化 52">
                  <a:extLst>
                    <a:ext uri="{FF2B5EF4-FFF2-40B4-BE49-F238E27FC236}">
                      <a16:creationId xmlns:a16="http://schemas.microsoft.com/office/drawing/2014/main" id="{EA3084F3-3712-7346-BC66-DCF6E25DBC00}"/>
                    </a:ext>
                  </a:extLst>
                </p:cNvPr>
                <p:cNvGrpSpPr/>
                <p:nvPr/>
              </p:nvGrpSpPr>
              <p:grpSpPr>
                <a:xfrm>
                  <a:off x="654077" y="1362277"/>
                  <a:ext cx="5853085" cy="1420268"/>
                  <a:chOff x="431654" y="1387266"/>
                  <a:chExt cx="6150558" cy="1420268"/>
                </a:xfrm>
              </p:grpSpPr>
              <p:sp>
                <p:nvSpPr>
                  <p:cNvPr id="61" name="テキスト ボックス 60">
                    <a:extLst>
                      <a:ext uri="{FF2B5EF4-FFF2-40B4-BE49-F238E27FC236}">
                        <a16:creationId xmlns:a16="http://schemas.microsoft.com/office/drawing/2014/main" id="{BA0DDD88-DDAD-A648-B767-A062BEC83011}"/>
                      </a:ext>
                    </a:extLst>
                  </p:cNvPr>
                  <p:cNvSpPr txBox="1"/>
                  <p:nvPr/>
                </p:nvSpPr>
                <p:spPr>
                  <a:xfrm>
                    <a:off x="431654" y="1422539"/>
                    <a:ext cx="3179457" cy="1384995"/>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7</a:t>
                    </a:r>
                    <a:r>
                      <a:rPr lang="ja-JP" altLang="en-US" sz="1200"/>
                      <a:t>・</a:t>
                    </a:r>
                    <a:r>
                      <a:rPr lang="en-US" altLang="ja-JP" sz="1200" dirty="0"/>
                      <a:t>8</a:t>
                    </a:r>
                    <a:r>
                      <a:rPr lang="ja-JP" altLang="en-US" sz="1200"/>
                      <a:t>・</a:t>
                    </a:r>
                    <a:r>
                      <a:rPr lang="en-US" altLang="ja-JP" sz="1200" dirty="0"/>
                      <a:t>9</a:t>
                    </a:r>
                    <a:r>
                      <a:rPr lang="ja-JP" altLang="en-US" sz="1200"/>
                      <a:t>　</a:t>
                    </a:r>
                    <a:endParaRPr lang="en-US" altLang="ja-JP" sz="1200" dirty="0"/>
                  </a:p>
                  <a:p>
                    <a:r>
                      <a:rPr kumimoji="1" lang="ja-JP" altLang="en-US" sz="1200"/>
                      <a:t>　</a:t>
                    </a:r>
                    <a:endParaRPr lang="en-US" altLang="ja-JP" sz="1200" dirty="0"/>
                  </a:p>
                  <a:p>
                    <a:r>
                      <a:rPr lang="ja-JP" altLang="en-US" sz="1200"/>
                      <a:t>本命星：二黒土星（家庭・地道）</a:t>
                    </a:r>
                    <a:endParaRPr kumimoji="1" lang="en-US" altLang="ja-JP" sz="1200" dirty="0"/>
                  </a:p>
                  <a:p>
                    <a:r>
                      <a:rPr lang="ja-JP" altLang="en-US" sz="1200"/>
                      <a:t>月命星：二黒土星（家庭・地道）</a:t>
                    </a:r>
                    <a:endParaRPr lang="en-US" altLang="ja-JP" sz="1200" dirty="0"/>
                  </a:p>
                  <a:p>
                    <a:r>
                      <a:rPr lang="ja-JP" altLang="en-US" sz="1200"/>
                      <a:t>潜在意識：</a:t>
                    </a:r>
                    <a:endParaRPr lang="en-US" altLang="ja-JP" sz="1200" dirty="0"/>
                  </a:p>
                  <a:p>
                    <a:r>
                      <a:rPr lang="ja-JP" altLang="en-US" sz="1200"/>
                      <a:t>五黄土星（支配・リーダー）</a:t>
                    </a:r>
                    <a:endParaRPr lang="en-US" altLang="ja-JP" sz="1200" dirty="0"/>
                  </a:p>
                  <a:p>
                    <a:r>
                      <a:rPr lang="ja-JP" altLang="en-US" sz="1200"/>
                      <a:t>六白金星（仕事・ルール）</a:t>
                    </a:r>
                    <a:endParaRPr kumimoji="1" lang="en-US" altLang="ja-JP" sz="1200" dirty="0"/>
                  </a:p>
                </p:txBody>
              </p:sp>
              <p:sp>
                <p:nvSpPr>
                  <p:cNvPr id="64" name="テキスト ボックス 63">
                    <a:extLst>
                      <a:ext uri="{FF2B5EF4-FFF2-40B4-BE49-F238E27FC236}">
                        <a16:creationId xmlns:a16="http://schemas.microsoft.com/office/drawing/2014/main" id="{0B915D07-48CD-954C-A58D-425FC8056B2A}"/>
                      </a:ext>
                    </a:extLst>
                  </p:cNvPr>
                  <p:cNvSpPr txBox="1"/>
                  <p:nvPr/>
                </p:nvSpPr>
                <p:spPr>
                  <a:xfrm>
                    <a:off x="3973252" y="1387266"/>
                    <a:ext cx="2608960" cy="523220"/>
                  </a:xfrm>
                  <a:prstGeom prst="rect">
                    <a:avLst/>
                  </a:prstGeom>
                  <a:noFill/>
                </p:spPr>
                <p:txBody>
                  <a:bodyPr wrap="square" rtlCol="0">
                    <a:spAutoFit/>
                  </a:bodyPr>
                  <a:lstStyle/>
                  <a:p>
                    <a:r>
                      <a:rPr lang="en-US" altLang="ja-JP" sz="2800" b="1" dirty="0"/>
                      <a:t>2</a:t>
                    </a:r>
                    <a:r>
                      <a:rPr kumimoji="1" lang="ja-JP" altLang="en-US" sz="2800" b="1"/>
                      <a:t> </a:t>
                    </a:r>
                    <a:r>
                      <a:rPr lang="en-US" altLang="ja-JP" sz="2800" b="1" dirty="0"/>
                      <a:t>-</a:t>
                    </a:r>
                    <a:r>
                      <a:rPr kumimoji="1" lang="ja-JP" altLang="en-US" sz="2800" b="1"/>
                      <a:t> </a:t>
                    </a:r>
                    <a:r>
                      <a:rPr lang="en-US" altLang="ja-JP" sz="2800" b="1" dirty="0"/>
                      <a:t>2</a:t>
                    </a:r>
                    <a:r>
                      <a:rPr kumimoji="1" lang="ja-JP" altLang="en-US" sz="2800" b="1"/>
                      <a:t> </a:t>
                    </a:r>
                    <a:r>
                      <a:rPr lang="en-US" altLang="ja-JP" sz="2800" b="1" dirty="0"/>
                      <a:t>-</a:t>
                    </a:r>
                    <a:r>
                      <a:rPr kumimoji="1" lang="ja-JP" altLang="en-US" sz="2800" b="1"/>
                      <a:t> </a:t>
                    </a:r>
                    <a:r>
                      <a:rPr lang="en-US" altLang="ja-JP" sz="2800" b="1" dirty="0"/>
                      <a:t>5</a:t>
                    </a:r>
                    <a:r>
                      <a:rPr kumimoji="1" lang="en-US" altLang="ja-JP" sz="2800" b="1" dirty="0"/>
                      <a:t> </a:t>
                    </a:r>
                    <a:r>
                      <a:rPr lang="en-US" altLang="ja-JP" sz="2800" b="1" dirty="0"/>
                      <a:t>/</a:t>
                    </a:r>
                    <a:r>
                      <a:rPr kumimoji="1" lang="en-US" altLang="ja-JP" sz="2800" b="1" dirty="0"/>
                      <a:t> </a:t>
                    </a:r>
                    <a:r>
                      <a:rPr lang="en-US" altLang="ja-JP" sz="2800" b="1" dirty="0"/>
                      <a:t>6</a:t>
                    </a:r>
                    <a:endParaRPr kumimoji="1" lang="ja-JP" altLang="en-US" sz="2800" b="1"/>
                  </a:p>
                </p:txBody>
              </p:sp>
            </p:grpSp>
            <p:grpSp>
              <p:nvGrpSpPr>
                <p:cNvPr id="54" name="グループ化 53">
                  <a:extLst>
                    <a:ext uri="{FF2B5EF4-FFF2-40B4-BE49-F238E27FC236}">
                      <a16:creationId xmlns:a16="http://schemas.microsoft.com/office/drawing/2014/main" id="{45A8CFEE-402C-F34A-9AB0-6494A6BF5C39}"/>
                    </a:ext>
                  </a:extLst>
                </p:cNvPr>
                <p:cNvGrpSpPr/>
                <p:nvPr/>
              </p:nvGrpSpPr>
              <p:grpSpPr>
                <a:xfrm>
                  <a:off x="4019914" y="1837301"/>
                  <a:ext cx="2110118" cy="412930"/>
                  <a:chOff x="4346454" y="329830"/>
                  <a:chExt cx="2110118" cy="412930"/>
                </a:xfrm>
              </p:grpSpPr>
              <p:sp>
                <p:nvSpPr>
                  <p:cNvPr id="55" name="円/楕円 54">
                    <a:extLst>
                      <a:ext uri="{FF2B5EF4-FFF2-40B4-BE49-F238E27FC236}">
                        <a16:creationId xmlns:a16="http://schemas.microsoft.com/office/drawing/2014/main" id="{437A0A7E-A643-5546-8131-926B02331D56}"/>
                      </a:ext>
                    </a:extLst>
                  </p:cNvPr>
                  <p:cNvSpPr/>
                  <p:nvPr/>
                </p:nvSpPr>
                <p:spPr>
                  <a:xfrm>
                    <a:off x="5506241" y="361760"/>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56" name="円/楕円 55">
                    <a:extLst>
                      <a:ext uri="{FF2B5EF4-FFF2-40B4-BE49-F238E27FC236}">
                        <a16:creationId xmlns:a16="http://schemas.microsoft.com/office/drawing/2014/main" id="{D55C3B6F-AB35-714C-8E3C-09EFF2F819C4}"/>
                      </a:ext>
                    </a:extLst>
                  </p:cNvPr>
                  <p:cNvSpPr/>
                  <p:nvPr/>
                </p:nvSpPr>
                <p:spPr>
                  <a:xfrm>
                    <a:off x="4346454" y="329830"/>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59" name="円/楕円 58">
                    <a:extLst>
                      <a:ext uri="{FF2B5EF4-FFF2-40B4-BE49-F238E27FC236}">
                        <a16:creationId xmlns:a16="http://schemas.microsoft.com/office/drawing/2014/main" id="{647E00BF-20E5-3644-8B34-81E64978E1AC}"/>
                      </a:ext>
                    </a:extLst>
                  </p:cNvPr>
                  <p:cNvSpPr/>
                  <p:nvPr/>
                </p:nvSpPr>
                <p:spPr>
                  <a:xfrm>
                    <a:off x="4933039" y="332762"/>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60" name="円/楕円 59">
                    <a:extLst>
                      <a:ext uri="{FF2B5EF4-FFF2-40B4-BE49-F238E27FC236}">
                        <a16:creationId xmlns:a16="http://schemas.microsoft.com/office/drawing/2014/main" id="{62B8D9E3-176A-4140-BE51-651A9DD829C9}"/>
                      </a:ext>
                    </a:extLst>
                  </p:cNvPr>
                  <p:cNvSpPr/>
                  <p:nvPr/>
                </p:nvSpPr>
                <p:spPr>
                  <a:xfrm>
                    <a:off x="6079443" y="340248"/>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47" name="テキスト ボックス 46">
                <a:extLst>
                  <a:ext uri="{FF2B5EF4-FFF2-40B4-BE49-F238E27FC236}">
                    <a16:creationId xmlns:a16="http://schemas.microsoft.com/office/drawing/2014/main" id="{072C11CD-610A-FC4A-9177-B599D25DB154}"/>
                  </a:ext>
                </a:extLst>
              </p:cNvPr>
              <p:cNvSpPr txBox="1"/>
              <p:nvPr/>
            </p:nvSpPr>
            <p:spPr>
              <a:xfrm>
                <a:off x="480795" y="7270662"/>
                <a:ext cx="5721785" cy="415498"/>
              </a:xfrm>
              <a:prstGeom prst="rect">
                <a:avLst/>
              </a:prstGeom>
              <a:noFill/>
            </p:spPr>
            <p:txBody>
              <a:bodyPr wrap="square" rtlCol="0">
                <a:spAutoFit/>
              </a:bodyPr>
              <a:lstStyle/>
              <a:p>
                <a:r>
                  <a:rPr lang="ja-JP" altLang="en-US" sz="1050">
                    <a:solidFill>
                      <a:srgbClr val="FF0000"/>
                    </a:solidFill>
                  </a:rPr>
                  <a:t>非常に個性的で裏表のない性格を持つ。本質的に家庭的で堅実。潜在意識にはリーダーシップが強く自分流な面と、仕事熱心でルールを重んじる傾向を合わせ持つ。</a:t>
                </a:r>
                <a:endParaRPr lang="en-US" altLang="ja-JP" sz="1050" dirty="0">
                  <a:solidFill>
                    <a:srgbClr val="FF0000"/>
                  </a:solidFill>
                </a:endParaRPr>
              </a:p>
            </p:txBody>
          </p:sp>
        </p:grpSp>
        <p:sp>
          <p:nvSpPr>
            <p:cNvPr id="6" name="テキスト ボックス 5">
              <a:extLst>
                <a:ext uri="{FF2B5EF4-FFF2-40B4-BE49-F238E27FC236}">
                  <a16:creationId xmlns:a16="http://schemas.microsoft.com/office/drawing/2014/main" id="{98792228-C217-D0BA-FBF9-A42112D85917}"/>
                </a:ext>
              </a:extLst>
            </p:cNvPr>
            <p:cNvSpPr txBox="1"/>
            <p:nvPr/>
          </p:nvSpPr>
          <p:spPr>
            <a:xfrm>
              <a:off x="3180918" y="3748252"/>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grpSp>
        <p:nvGrpSpPr>
          <p:cNvPr id="10" name="グループ化 9">
            <a:extLst>
              <a:ext uri="{FF2B5EF4-FFF2-40B4-BE49-F238E27FC236}">
                <a16:creationId xmlns:a16="http://schemas.microsoft.com/office/drawing/2014/main" id="{C4A2814D-18F6-C301-C02B-758E680ECCF0}"/>
              </a:ext>
            </a:extLst>
          </p:cNvPr>
          <p:cNvGrpSpPr/>
          <p:nvPr/>
        </p:nvGrpSpPr>
        <p:grpSpPr>
          <a:xfrm>
            <a:off x="585781" y="7052231"/>
            <a:ext cx="6029794" cy="2049209"/>
            <a:chOff x="585781" y="7052231"/>
            <a:chExt cx="6029794" cy="2049209"/>
          </a:xfrm>
        </p:grpSpPr>
        <p:grpSp>
          <p:nvGrpSpPr>
            <p:cNvPr id="8" name="グループ化 7">
              <a:extLst>
                <a:ext uri="{FF2B5EF4-FFF2-40B4-BE49-F238E27FC236}">
                  <a16:creationId xmlns:a16="http://schemas.microsoft.com/office/drawing/2014/main" id="{3B1CBF21-8862-3648-8C91-73C14D75336A}"/>
                </a:ext>
              </a:extLst>
            </p:cNvPr>
            <p:cNvGrpSpPr/>
            <p:nvPr/>
          </p:nvGrpSpPr>
          <p:grpSpPr>
            <a:xfrm>
              <a:off x="585781" y="7429348"/>
              <a:ext cx="5763314" cy="1672092"/>
              <a:chOff x="507307" y="7956267"/>
              <a:chExt cx="5763314" cy="1672092"/>
            </a:xfrm>
          </p:grpSpPr>
          <p:grpSp>
            <p:nvGrpSpPr>
              <p:cNvPr id="68" name="グループ化 67">
                <a:extLst>
                  <a:ext uri="{FF2B5EF4-FFF2-40B4-BE49-F238E27FC236}">
                    <a16:creationId xmlns:a16="http://schemas.microsoft.com/office/drawing/2014/main" id="{BE73DEA4-A79A-374A-9C9D-47000BCA4FA7}"/>
                  </a:ext>
                </a:extLst>
              </p:cNvPr>
              <p:cNvGrpSpPr/>
              <p:nvPr/>
            </p:nvGrpSpPr>
            <p:grpSpPr>
              <a:xfrm>
                <a:off x="520175" y="7956267"/>
                <a:ext cx="5750446" cy="1220435"/>
                <a:chOff x="654076" y="1377444"/>
                <a:chExt cx="5750446" cy="1220435"/>
              </a:xfrm>
            </p:grpSpPr>
            <p:grpSp>
              <p:nvGrpSpPr>
                <p:cNvPr id="69" name="グループ化 68">
                  <a:extLst>
                    <a:ext uri="{FF2B5EF4-FFF2-40B4-BE49-F238E27FC236}">
                      <a16:creationId xmlns:a16="http://schemas.microsoft.com/office/drawing/2014/main" id="{964FFF50-2F77-6341-AFE0-A08DF921ED26}"/>
                    </a:ext>
                  </a:extLst>
                </p:cNvPr>
                <p:cNvGrpSpPr/>
                <p:nvPr/>
              </p:nvGrpSpPr>
              <p:grpSpPr>
                <a:xfrm>
                  <a:off x="654076" y="1377444"/>
                  <a:ext cx="5750446" cy="1220435"/>
                  <a:chOff x="431653" y="1402433"/>
                  <a:chExt cx="6042703" cy="1220435"/>
                </a:xfrm>
              </p:grpSpPr>
              <p:sp>
                <p:nvSpPr>
                  <p:cNvPr id="97" name="テキスト ボックス 96">
                    <a:extLst>
                      <a:ext uri="{FF2B5EF4-FFF2-40B4-BE49-F238E27FC236}">
                        <a16:creationId xmlns:a16="http://schemas.microsoft.com/office/drawing/2014/main" id="{397860A3-446E-6946-B534-DCB4EB91F63F}"/>
                      </a:ext>
                    </a:extLst>
                  </p:cNvPr>
                  <p:cNvSpPr txBox="1"/>
                  <p:nvPr/>
                </p:nvSpPr>
                <p:spPr>
                  <a:xfrm>
                    <a:off x="431653" y="1422539"/>
                    <a:ext cx="3145476"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6</a:t>
                    </a:r>
                    <a:r>
                      <a:rPr lang="ja-JP" altLang="en-US" sz="1200"/>
                      <a:t>・</a:t>
                    </a:r>
                    <a:r>
                      <a:rPr lang="en-US" altLang="ja-JP" sz="1200" dirty="0"/>
                      <a:t>7</a:t>
                    </a:r>
                    <a:r>
                      <a:rPr lang="ja-JP" altLang="en-US" sz="1200"/>
                      <a:t>・</a:t>
                    </a:r>
                    <a:r>
                      <a:rPr lang="en-US" altLang="ja-JP" sz="1200" dirty="0"/>
                      <a:t>8</a:t>
                    </a:r>
                    <a:endParaRPr kumimoji="1" lang="en-US" altLang="ja-JP" sz="1200" dirty="0"/>
                  </a:p>
                  <a:p>
                    <a:endParaRPr lang="en-US" altLang="ja-JP" sz="1200" dirty="0"/>
                  </a:p>
                  <a:p>
                    <a:r>
                      <a:rPr lang="ja-JP" altLang="en-US" sz="1200"/>
                      <a:t>本命星：二黒土星（家庭・地道）</a:t>
                    </a:r>
                    <a:endParaRPr kumimoji="1" lang="en-US" altLang="ja-JP" sz="1200" dirty="0"/>
                  </a:p>
                  <a:p>
                    <a:r>
                      <a:rPr lang="ja-JP" altLang="en-US" sz="1200"/>
                      <a:t>月命星：三碧木星（健康・明るさ）</a:t>
                    </a:r>
                    <a:endParaRPr lang="en-US" altLang="ja-JP" sz="1200" dirty="0"/>
                  </a:p>
                  <a:p>
                    <a:r>
                      <a:rPr lang="ja-JP" altLang="en-US" sz="1200"/>
                      <a:t>潜在意識：一白水星（人情・アイデア）</a:t>
                    </a:r>
                    <a:endParaRPr kumimoji="1" lang="en-US" altLang="ja-JP" sz="1200" dirty="0"/>
                  </a:p>
                  <a:p>
                    <a:r>
                      <a:rPr lang="ja-JP" altLang="en-US" sz="1200"/>
                      <a:t>流れ：六白金星（仕事・ルール）</a:t>
                    </a:r>
                    <a:endParaRPr lang="en-US" altLang="ja-JP" sz="1200" dirty="0"/>
                  </a:p>
                </p:txBody>
              </p:sp>
              <p:sp>
                <p:nvSpPr>
                  <p:cNvPr id="98" name="テキスト ボックス 97">
                    <a:extLst>
                      <a:ext uri="{FF2B5EF4-FFF2-40B4-BE49-F238E27FC236}">
                        <a16:creationId xmlns:a16="http://schemas.microsoft.com/office/drawing/2014/main" id="{ED43AA12-BA1B-AB4C-B8C0-AF5B7B4327B9}"/>
                      </a:ext>
                    </a:extLst>
                  </p:cNvPr>
                  <p:cNvSpPr txBox="1"/>
                  <p:nvPr/>
                </p:nvSpPr>
                <p:spPr>
                  <a:xfrm>
                    <a:off x="3956381" y="1402433"/>
                    <a:ext cx="2517975" cy="523220"/>
                  </a:xfrm>
                  <a:prstGeom prst="rect">
                    <a:avLst/>
                  </a:prstGeom>
                  <a:noFill/>
                </p:spPr>
                <p:txBody>
                  <a:bodyPr wrap="square" rtlCol="0">
                    <a:spAutoFit/>
                  </a:bodyPr>
                  <a:lstStyle/>
                  <a:p>
                    <a:r>
                      <a:rPr lang="en-US" altLang="ja-JP" sz="2800" b="1" dirty="0"/>
                      <a:t>2</a:t>
                    </a:r>
                    <a:r>
                      <a:rPr kumimoji="1" lang="ja-JP" altLang="en-US" sz="2800" b="1"/>
                      <a:t> </a:t>
                    </a:r>
                    <a:r>
                      <a:rPr lang="en-US" altLang="ja-JP" sz="2800" b="1" dirty="0"/>
                      <a:t>-</a:t>
                    </a:r>
                    <a:r>
                      <a:rPr kumimoji="1" lang="ja-JP" altLang="en-US" sz="2800" b="1"/>
                      <a:t> </a:t>
                    </a:r>
                    <a:r>
                      <a:rPr kumimoji="1" lang="en-US" altLang="ja-JP" sz="2800" b="1" dirty="0"/>
                      <a:t>3</a:t>
                    </a:r>
                    <a:r>
                      <a:rPr kumimoji="1" lang="ja-JP" altLang="en-US" sz="2800" b="1"/>
                      <a:t> </a:t>
                    </a:r>
                    <a:r>
                      <a:rPr lang="en-US" altLang="ja-JP" sz="2800" b="1" dirty="0"/>
                      <a:t>-</a:t>
                    </a:r>
                    <a:r>
                      <a:rPr kumimoji="1" lang="ja-JP" altLang="en-US" sz="2800" b="1"/>
                      <a:t> </a:t>
                    </a:r>
                    <a:r>
                      <a:rPr kumimoji="1" lang="en-US" altLang="ja-JP" sz="2800" b="1" dirty="0"/>
                      <a:t>1 - </a:t>
                    </a:r>
                    <a:r>
                      <a:rPr lang="en-US" altLang="ja-JP" sz="2800" b="1" dirty="0"/>
                      <a:t>6</a:t>
                    </a:r>
                    <a:endParaRPr kumimoji="1" lang="ja-JP" altLang="en-US" sz="2800" b="1"/>
                  </a:p>
                </p:txBody>
              </p:sp>
            </p:grpSp>
            <p:grpSp>
              <p:nvGrpSpPr>
                <p:cNvPr id="70" name="グループ化 69">
                  <a:extLst>
                    <a:ext uri="{FF2B5EF4-FFF2-40B4-BE49-F238E27FC236}">
                      <a16:creationId xmlns:a16="http://schemas.microsoft.com/office/drawing/2014/main" id="{5506232F-885B-5A4D-B4B8-8C31742344DE}"/>
                    </a:ext>
                  </a:extLst>
                </p:cNvPr>
                <p:cNvGrpSpPr/>
                <p:nvPr/>
              </p:nvGrpSpPr>
              <p:grpSpPr>
                <a:xfrm>
                  <a:off x="4011245" y="1825559"/>
                  <a:ext cx="2008256" cy="403835"/>
                  <a:chOff x="4337785" y="287244"/>
                  <a:chExt cx="2008256" cy="403835"/>
                </a:xfrm>
              </p:grpSpPr>
              <p:sp>
                <p:nvSpPr>
                  <p:cNvPr id="71" name="円/楕円 70">
                    <a:extLst>
                      <a:ext uri="{FF2B5EF4-FFF2-40B4-BE49-F238E27FC236}">
                        <a16:creationId xmlns:a16="http://schemas.microsoft.com/office/drawing/2014/main" id="{3EA8DD0C-B74C-4140-A68A-97B57567C28F}"/>
                      </a:ext>
                    </a:extLst>
                  </p:cNvPr>
                  <p:cNvSpPr/>
                  <p:nvPr/>
                </p:nvSpPr>
                <p:spPr>
                  <a:xfrm>
                    <a:off x="5483500" y="310079"/>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水</a:t>
                    </a:r>
                    <a:endParaRPr kumimoji="1" lang="ja-JP" altLang="en-US">
                      <a:solidFill>
                        <a:schemeClr val="tx1"/>
                      </a:solidFill>
                    </a:endParaRPr>
                  </a:p>
                </p:txBody>
              </p:sp>
              <p:sp>
                <p:nvSpPr>
                  <p:cNvPr id="94" name="円/楕円 93">
                    <a:extLst>
                      <a:ext uri="{FF2B5EF4-FFF2-40B4-BE49-F238E27FC236}">
                        <a16:creationId xmlns:a16="http://schemas.microsoft.com/office/drawing/2014/main" id="{174D278B-96B6-7249-A80B-07DDF47820A7}"/>
                      </a:ext>
                    </a:extLst>
                  </p:cNvPr>
                  <p:cNvSpPr/>
                  <p:nvPr/>
                </p:nvSpPr>
                <p:spPr>
                  <a:xfrm>
                    <a:off x="4337785" y="287244"/>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95" name="円/楕円 94">
                    <a:extLst>
                      <a:ext uri="{FF2B5EF4-FFF2-40B4-BE49-F238E27FC236}">
                        <a16:creationId xmlns:a16="http://schemas.microsoft.com/office/drawing/2014/main" id="{1556EE54-4C7F-9842-A233-7CF6C8A6045F}"/>
                      </a:ext>
                    </a:extLst>
                  </p:cNvPr>
                  <p:cNvSpPr/>
                  <p:nvPr/>
                </p:nvSpPr>
                <p:spPr>
                  <a:xfrm>
                    <a:off x="4919564" y="309564"/>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96" name="円/楕円 95">
                    <a:extLst>
                      <a:ext uri="{FF2B5EF4-FFF2-40B4-BE49-F238E27FC236}">
                        <a16:creationId xmlns:a16="http://schemas.microsoft.com/office/drawing/2014/main" id="{252C04AE-62BE-E74E-81D2-96BA8CEB01C0}"/>
                      </a:ext>
                    </a:extLst>
                  </p:cNvPr>
                  <p:cNvSpPr/>
                  <p:nvPr/>
                </p:nvSpPr>
                <p:spPr>
                  <a:xfrm>
                    <a:off x="5968912" y="31007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51" name="テキスト ボックス 50">
                <a:extLst>
                  <a:ext uri="{FF2B5EF4-FFF2-40B4-BE49-F238E27FC236}">
                    <a16:creationId xmlns:a16="http://schemas.microsoft.com/office/drawing/2014/main" id="{205D2B84-CEC7-3B45-B576-8CCC04091F42}"/>
                  </a:ext>
                </a:extLst>
              </p:cNvPr>
              <p:cNvSpPr txBox="1"/>
              <p:nvPr/>
            </p:nvSpPr>
            <p:spPr>
              <a:xfrm>
                <a:off x="507307" y="9212861"/>
                <a:ext cx="5721785" cy="415498"/>
              </a:xfrm>
              <a:prstGeom prst="rect">
                <a:avLst/>
              </a:prstGeom>
              <a:noFill/>
            </p:spPr>
            <p:txBody>
              <a:bodyPr wrap="square" rtlCol="0">
                <a:spAutoFit/>
              </a:bodyPr>
              <a:lstStyle/>
              <a:p>
                <a:r>
                  <a:rPr lang="ja-JP" altLang="en-US" sz="1050">
                    <a:solidFill>
                      <a:srgbClr val="FF0000"/>
                    </a:solidFill>
                  </a:rPr>
                  <a:t>本質的に家庭的で堅実。対人的には明るく前向き。潜在意識には情に厚く、人に優しい面がある。仕事熱心でルールを重んじる傾向を持ち、実家との縁が強く、墓守役となる。</a:t>
                </a:r>
                <a:endParaRPr lang="en-US" altLang="ja-JP" sz="1050" dirty="0">
                  <a:solidFill>
                    <a:srgbClr val="FF0000"/>
                  </a:solidFill>
                </a:endParaRPr>
              </a:p>
            </p:txBody>
          </p:sp>
        </p:grpSp>
        <p:sp>
          <p:nvSpPr>
            <p:cNvPr id="9" name="テキスト ボックス 8">
              <a:extLst>
                <a:ext uri="{FF2B5EF4-FFF2-40B4-BE49-F238E27FC236}">
                  <a16:creationId xmlns:a16="http://schemas.microsoft.com/office/drawing/2014/main" id="{109C21C9-540F-67A6-6706-E1D5911916E1}"/>
                </a:ext>
              </a:extLst>
            </p:cNvPr>
            <p:cNvSpPr txBox="1"/>
            <p:nvPr/>
          </p:nvSpPr>
          <p:spPr>
            <a:xfrm>
              <a:off x="3147959" y="7052231"/>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spTree>
    <p:extLst>
      <p:ext uri="{BB962C8B-B14F-4D97-AF65-F5344CB8AC3E}">
        <p14:creationId xmlns:p14="http://schemas.microsoft.com/office/powerpoint/2010/main" val="3076610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グループ化 37">
            <a:extLst>
              <a:ext uri="{FF2B5EF4-FFF2-40B4-BE49-F238E27FC236}">
                <a16:creationId xmlns:a16="http://schemas.microsoft.com/office/drawing/2014/main" id="{553F5923-5FDA-AE77-2C19-1A48C85C8807}"/>
              </a:ext>
            </a:extLst>
          </p:cNvPr>
          <p:cNvGrpSpPr/>
          <p:nvPr/>
        </p:nvGrpSpPr>
        <p:grpSpPr>
          <a:xfrm>
            <a:off x="810975" y="687067"/>
            <a:ext cx="5877486" cy="1992569"/>
            <a:chOff x="810975" y="687067"/>
            <a:chExt cx="5877486" cy="1992569"/>
          </a:xfrm>
        </p:grpSpPr>
        <p:grpSp>
          <p:nvGrpSpPr>
            <p:cNvPr id="4" name="グループ化 3">
              <a:extLst>
                <a:ext uri="{FF2B5EF4-FFF2-40B4-BE49-F238E27FC236}">
                  <a16:creationId xmlns:a16="http://schemas.microsoft.com/office/drawing/2014/main" id="{3B2414C3-42BA-A026-9ABC-3832506EC510}"/>
                </a:ext>
              </a:extLst>
            </p:cNvPr>
            <p:cNvGrpSpPr/>
            <p:nvPr/>
          </p:nvGrpSpPr>
          <p:grpSpPr>
            <a:xfrm>
              <a:off x="810975" y="987979"/>
              <a:ext cx="5739946" cy="1691657"/>
              <a:chOff x="565501" y="2402007"/>
              <a:chExt cx="5739946" cy="1691657"/>
            </a:xfrm>
          </p:grpSpPr>
          <p:grpSp>
            <p:nvGrpSpPr>
              <p:cNvPr id="5" name="グループ化 4">
                <a:extLst>
                  <a:ext uri="{FF2B5EF4-FFF2-40B4-BE49-F238E27FC236}">
                    <a16:creationId xmlns:a16="http://schemas.microsoft.com/office/drawing/2014/main" id="{65EEF8B7-181A-381B-B26E-6FF9273089B5}"/>
                  </a:ext>
                </a:extLst>
              </p:cNvPr>
              <p:cNvGrpSpPr/>
              <p:nvPr/>
            </p:nvGrpSpPr>
            <p:grpSpPr>
              <a:xfrm>
                <a:off x="614565" y="2402007"/>
                <a:ext cx="5690882" cy="1202174"/>
                <a:chOff x="654076" y="1395705"/>
                <a:chExt cx="5690882" cy="1202174"/>
              </a:xfrm>
            </p:grpSpPr>
            <p:grpSp>
              <p:nvGrpSpPr>
                <p:cNvPr id="7" name="グループ化 6">
                  <a:extLst>
                    <a:ext uri="{FF2B5EF4-FFF2-40B4-BE49-F238E27FC236}">
                      <a16:creationId xmlns:a16="http://schemas.microsoft.com/office/drawing/2014/main" id="{43B47F95-4206-29A7-13F7-B015C75B4F69}"/>
                    </a:ext>
                  </a:extLst>
                </p:cNvPr>
                <p:cNvGrpSpPr/>
                <p:nvPr/>
              </p:nvGrpSpPr>
              <p:grpSpPr>
                <a:xfrm>
                  <a:off x="654076" y="1395705"/>
                  <a:ext cx="5690882" cy="1202174"/>
                  <a:chOff x="431653" y="1420694"/>
                  <a:chExt cx="5980111" cy="1202174"/>
                </a:xfrm>
              </p:grpSpPr>
              <p:sp>
                <p:nvSpPr>
                  <p:cNvPr id="13" name="テキスト ボックス 12">
                    <a:extLst>
                      <a:ext uri="{FF2B5EF4-FFF2-40B4-BE49-F238E27FC236}">
                        <a16:creationId xmlns:a16="http://schemas.microsoft.com/office/drawing/2014/main" id="{43B9CCB4-24A9-B6D3-6A6B-64350F0A048F}"/>
                      </a:ext>
                    </a:extLst>
                  </p:cNvPr>
                  <p:cNvSpPr txBox="1"/>
                  <p:nvPr/>
                </p:nvSpPr>
                <p:spPr>
                  <a:xfrm>
                    <a:off x="431653" y="1422539"/>
                    <a:ext cx="3081208"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6</a:t>
                    </a:r>
                    <a:r>
                      <a:rPr lang="ja-JP" altLang="en-US" sz="1200"/>
                      <a:t>・</a:t>
                    </a:r>
                    <a:r>
                      <a:rPr lang="en-US" altLang="ja-JP" sz="1200" dirty="0"/>
                      <a:t>7</a:t>
                    </a:r>
                    <a:r>
                      <a:rPr lang="ja-JP" altLang="en-US" sz="1200"/>
                      <a:t>・</a:t>
                    </a:r>
                    <a:r>
                      <a:rPr lang="en-US" altLang="ja-JP" sz="1200" dirty="0"/>
                      <a:t>8</a:t>
                    </a:r>
                    <a:endParaRPr kumimoji="1" lang="en-US" altLang="ja-JP" sz="1200" dirty="0"/>
                  </a:p>
                  <a:p>
                    <a:endParaRPr lang="en-US" altLang="ja-JP" sz="1200" dirty="0"/>
                  </a:p>
                  <a:p>
                    <a:r>
                      <a:rPr lang="ja-JP" altLang="en-US" sz="1200"/>
                      <a:t>本命星：二黒土星（家庭・地道）</a:t>
                    </a:r>
                    <a:endParaRPr kumimoji="1" lang="en-US" altLang="ja-JP" sz="1200" dirty="0"/>
                  </a:p>
                  <a:p>
                    <a:r>
                      <a:rPr lang="ja-JP" altLang="en-US" sz="1200"/>
                      <a:t>月命星：四緑木星（人気・体裁）</a:t>
                    </a:r>
                    <a:endParaRPr lang="en-US" altLang="ja-JP" sz="1200" dirty="0"/>
                  </a:p>
                  <a:p>
                    <a:r>
                      <a:rPr lang="ja-JP" altLang="en-US" sz="1200"/>
                      <a:t>潜在意識：九紫火星（頭脳・カリスマ）</a:t>
                    </a:r>
                    <a:endParaRPr kumimoji="1" lang="en-US" altLang="ja-JP" sz="1200" dirty="0"/>
                  </a:p>
                  <a:p>
                    <a:r>
                      <a:rPr lang="ja-JP" altLang="en-US" sz="1200"/>
                      <a:t>流れ：七赤金星（快楽・合理） </a:t>
                    </a:r>
                    <a:endParaRPr lang="en-US" altLang="ja-JP" sz="1200" dirty="0"/>
                  </a:p>
                </p:txBody>
              </p:sp>
              <p:sp>
                <p:nvSpPr>
                  <p:cNvPr id="14" name="テキスト ボックス 13">
                    <a:extLst>
                      <a:ext uri="{FF2B5EF4-FFF2-40B4-BE49-F238E27FC236}">
                        <a16:creationId xmlns:a16="http://schemas.microsoft.com/office/drawing/2014/main" id="{E633F1F1-6532-4C94-91EF-3ACBFEE7B818}"/>
                      </a:ext>
                    </a:extLst>
                  </p:cNvPr>
                  <p:cNvSpPr txBox="1"/>
                  <p:nvPr/>
                </p:nvSpPr>
                <p:spPr>
                  <a:xfrm>
                    <a:off x="3893791" y="1420694"/>
                    <a:ext cx="2517973" cy="523220"/>
                  </a:xfrm>
                  <a:prstGeom prst="rect">
                    <a:avLst/>
                  </a:prstGeom>
                  <a:noFill/>
                </p:spPr>
                <p:txBody>
                  <a:bodyPr wrap="square" rtlCol="0">
                    <a:spAutoFit/>
                  </a:bodyPr>
                  <a:lstStyle/>
                  <a:p>
                    <a:r>
                      <a:rPr lang="en-US" altLang="ja-JP" sz="2800" b="1" dirty="0"/>
                      <a:t>2</a:t>
                    </a:r>
                    <a:r>
                      <a:rPr kumimoji="1" lang="ja-JP" altLang="en-US" sz="2800" b="1"/>
                      <a:t> </a:t>
                    </a:r>
                    <a:r>
                      <a:rPr lang="en-US" altLang="ja-JP" sz="2800" b="1" dirty="0"/>
                      <a:t>-</a:t>
                    </a:r>
                    <a:r>
                      <a:rPr kumimoji="1" lang="ja-JP" altLang="en-US" sz="2800" b="1"/>
                      <a:t> </a:t>
                    </a:r>
                    <a:r>
                      <a:rPr lang="en-US" altLang="ja-JP" sz="2800" b="1" dirty="0"/>
                      <a:t>4</a:t>
                    </a:r>
                    <a:r>
                      <a:rPr kumimoji="1" lang="ja-JP" altLang="en-US" sz="2800" b="1"/>
                      <a:t> </a:t>
                    </a:r>
                    <a:r>
                      <a:rPr lang="en-US" altLang="ja-JP" sz="2800" b="1" dirty="0"/>
                      <a:t>-</a:t>
                    </a:r>
                    <a:r>
                      <a:rPr kumimoji="1" lang="ja-JP" altLang="en-US" sz="2800" b="1"/>
                      <a:t> </a:t>
                    </a:r>
                    <a:r>
                      <a:rPr lang="en-US" altLang="ja-JP" sz="2800" b="1" dirty="0"/>
                      <a:t>9</a:t>
                    </a:r>
                    <a:r>
                      <a:rPr kumimoji="1" lang="en-US" altLang="ja-JP" sz="2800" b="1" dirty="0"/>
                      <a:t> - 7</a:t>
                    </a:r>
                    <a:endParaRPr kumimoji="1" lang="ja-JP" altLang="en-US" sz="2800" b="1"/>
                  </a:p>
                </p:txBody>
              </p:sp>
            </p:grpSp>
            <p:grpSp>
              <p:nvGrpSpPr>
                <p:cNvPr id="8" name="グループ化 7">
                  <a:extLst>
                    <a:ext uri="{FF2B5EF4-FFF2-40B4-BE49-F238E27FC236}">
                      <a16:creationId xmlns:a16="http://schemas.microsoft.com/office/drawing/2014/main" id="{2B18E943-5E21-6DC8-0C97-C39D993CD074}"/>
                    </a:ext>
                  </a:extLst>
                </p:cNvPr>
                <p:cNvGrpSpPr/>
                <p:nvPr/>
              </p:nvGrpSpPr>
              <p:grpSpPr>
                <a:xfrm>
                  <a:off x="3978198" y="1876447"/>
                  <a:ext cx="1953665" cy="386973"/>
                  <a:chOff x="4304738" y="354900"/>
                  <a:chExt cx="1953665" cy="386973"/>
                </a:xfrm>
              </p:grpSpPr>
              <p:sp>
                <p:nvSpPr>
                  <p:cNvPr id="9" name="円/楕円 8">
                    <a:extLst>
                      <a:ext uri="{FF2B5EF4-FFF2-40B4-BE49-F238E27FC236}">
                        <a16:creationId xmlns:a16="http://schemas.microsoft.com/office/drawing/2014/main" id="{8FFCF7ED-8623-3F09-620B-4BD7680D2256}"/>
                      </a:ext>
                    </a:extLst>
                  </p:cNvPr>
                  <p:cNvSpPr/>
                  <p:nvPr/>
                </p:nvSpPr>
                <p:spPr>
                  <a:xfrm>
                    <a:off x="5366435" y="354900"/>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10" name="円/楕円 9">
                    <a:extLst>
                      <a:ext uri="{FF2B5EF4-FFF2-40B4-BE49-F238E27FC236}">
                        <a16:creationId xmlns:a16="http://schemas.microsoft.com/office/drawing/2014/main" id="{97DB3062-6DD8-2363-8287-90F01C6158F8}"/>
                      </a:ext>
                    </a:extLst>
                  </p:cNvPr>
                  <p:cNvSpPr/>
                  <p:nvPr/>
                </p:nvSpPr>
                <p:spPr>
                  <a:xfrm>
                    <a:off x="4304738" y="360873"/>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11" name="円/楕円 10">
                    <a:extLst>
                      <a:ext uri="{FF2B5EF4-FFF2-40B4-BE49-F238E27FC236}">
                        <a16:creationId xmlns:a16="http://schemas.microsoft.com/office/drawing/2014/main" id="{BF730F73-2B80-A7C1-21B7-CA3554DC28F2}"/>
                      </a:ext>
                    </a:extLst>
                  </p:cNvPr>
                  <p:cNvSpPr/>
                  <p:nvPr/>
                </p:nvSpPr>
                <p:spPr>
                  <a:xfrm>
                    <a:off x="4839634" y="354900"/>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2" name="円/楕円 11">
                    <a:extLst>
                      <a:ext uri="{FF2B5EF4-FFF2-40B4-BE49-F238E27FC236}">
                        <a16:creationId xmlns:a16="http://schemas.microsoft.com/office/drawing/2014/main" id="{8EA8FD45-6026-5107-A408-BC23685FD681}"/>
                      </a:ext>
                    </a:extLst>
                  </p:cNvPr>
                  <p:cNvSpPr/>
                  <p:nvPr/>
                </p:nvSpPr>
                <p:spPr>
                  <a:xfrm>
                    <a:off x="5881274" y="355535"/>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6" name="テキスト ボックス 5">
                <a:extLst>
                  <a:ext uri="{FF2B5EF4-FFF2-40B4-BE49-F238E27FC236}">
                    <a16:creationId xmlns:a16="http://schemas.microsoft.com/office/drawing/2014/main" id="{11F3025D-A4D2-BBA9-91A0-D843BE953D4F}"/>
                  </a:ext>
                </a:extLst>
              </p:cNvPr>
              <p:cNvSpPr txBox="1"/>
              <p:nvPr/>
            </p:nvSpPr>
            <p:spPr>
              <a:xfrm>
                <a:off x="565501" y="3678166"/>
                <a:ext cx="5721785" cy="415498"/>
              </a:xfrm>
              <a:prstGeom prst="rect">
                <a:avLst/>
              </a:prstGeom>
              <a:noFill/>
            </p:spPr>
            <p:txBody>
              <a:bodyPr wrap="square" rtlCol="0">
                <a:spAutoFit/>
              </a:bodyPr>
              <a:lstStyle/>
              <a:p>
                <a:r>
                  <a:rPr lang="ja-JP" altLang="en-US" sz="1050">
                    <a:solidFill>
                      <a:srgbClr val="FF0000"/>
                    </a:solidFill>
                  </a:rPr>
                  <a:t>本質的に家庭的で堅実。対人的には人当たりが良く常識的。潜在意識には頭脳明晰で強い信念を持つ面がある。金運に恵まれドライな気質もある。</a:t>
                </a:r>
              </a:p>
            </p:txBody>
          </p:sp>
        </p:grpSp>
        <p:sp>
          <p:nvSpPr>
            <p:cNvPr id="37" name="テキスト ボックス 36">
              <a:extLst>
                <a:ext uri="{FF2B5EF4-FFF2-40B4-BE49-F238E27FC236}">
                  <a16:creationId xmlns:a16="http://schemas.microsoft.com/office/drawing/2014/main" id="{1B106B0E-E0B8-AF5E-6C58-A5ECD7AD9174}"/>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grpSp>
        <p:nvGrpSpPr>
          <p:cNvPr id="40" name="グループ化 39">
            <a:extLst>
              <a:ext uri="{FF2B5EF4-FFF2-40B4-BE49-F238E27FC236}">
                <a16:creationId xmlns:a16="http://schemas.microsoft.com/office/drawing/2014/main" id="{58041959-7153-4310-7882-F1D24E9D7D84}"/>
              </a:ext>
            </a:extLst>
          </p:cNvPr>
          <p:cNvGrpSpPr/>
          <p:nvPr/>
        </p:nvGrpSpPr>
        <p:grpSpPr>
          <a:xfrm>
            <a:off x="766257" y="3419435"/>
            <a:ext cx="5897986" cy="2129199"/>
            <a:chOff x="766257" y="3419435"/>
            <a:chExt cx="5897986" cy="2129199"/>
          </a:xfrm>
        </p:grpSpPr>
        <p:grpSp>
          <p:nvGrpSpPr>
            <p:cNvPr id="26" name="グループ化 25">
              <a:extLst>
                <a:ext uri="{FF2B5EF4-FFF2-40B4-BE49-F238E27FC236}">
                  <a16:creationId xmlns:a16="http://schemas.microsoft.com/office/drawing/2014/main" id="{F64A30EA-AE49-72BC-0F35-15E27934BFE0}"/>
                </a:ext>
              </a:extLst>
            </p:cNvPr>
            <p:cNvGrpSpPr/>
            <p:nvPr/>
          </p:nvGrpSpPr>
          <p:grpSpPr>
            <a:xfrm>
              <a:off x="766257" y="3870117"/>
              <a:ext cx="5721785" cy="1678517"/>
              <a:chOff x="560172" y="5881263"/>
              <a:chExt cx="5721785" cy="1678517"/>
            </a:xfrm>
          </p:grpSpPr>
          <p:grpSp>
            <p:nvGrpSpPr>
              <p:cNvPr id="27" name="グループ化 26">
                <a:extLst>
                  <a:ext uri="{FF2B5EF4-FFF2-40B4-BE49-F238E27FC236}">
                    <a16:creationId xmlns:a16="http://schemas.microsoft.com/office/drawing/2014/main" id="{7582D513-45D3-7086-E26A-0DCB3F462138}"/>
                  </a:ext>
                </a:extLst>
              </p:cNvPr>
              <p:cNvGrpSpPr/>
              <p:nvPr/>
            </p:nvGrpSpPr>
            <p:grpSpPr>
              <a:xfrm>
                <a:off x="594116" y="5881263"/>
                <a:ext cx="5643656" cy="1243641"/>
                <a:chOff x="654076" y="1354238"/>
                <a:chExt cx="5643656" cy="1243641"/>
              </a:xfrm>
            </p:grpSpPr>
            <p:grpSp>
              <p:nvGrpSpPr>
                <p:cNvPr id="29" name="グループ化 28">
                  <a:extLst>
                    <a:ext uri="{FF2B5EF4-FFF2-40B4-BE49-F238E27FC236}">
                      <a16:creationId xmlns:a16="http://schemas.microsoft.com/office/drawing/2014/main" id="{5C7F5422-6329-BBE4-E7BB-85610F80B413}"/>
                    </a:ext>
                  </a:extLst>
                </p:cNvPr>
                <p:cNvGrpSpPr/>
                <p:nvPr/>
              </p:nvGrpSpPr>
              <p:grpSpPr>
                <a:xfrm>
                  <a:off x="654076" y="1354238"/>
                  <a:ext cx="5643656" cy="1243641"/>
                  <a:chOff x="431653" y="1379227"/>
                  <a:chExt cx="5930485" cy="1243641"/>
                </a:xfrm>
              </p:grpSpPr>
              <p:sp>
                <p:nvSpPr>
                  <p:cNvPr id="35" name="テキスト ボックス 34">
                    <a:extLst>
                      <a:ext uri="{FF2B5EF4-FFF2-40B4-BE49-F238E27FC236}">
                        <a16:creationId xmlns:a16="http://schemas.microsoft.com/office/drawing/2014/main" id="{0D237E25-D66D-22B9-B6DD-4EAA9CF85493}"/>
                      </a:ext>
                    </a:extLst>
                  </p:cNvPr>
                  <p:cNvSpPr txBox="1"/>
                  <p:nvPr/>
                </p:nvSpPr>
                <p:spPr>
                  <a:xfrm>
                    <a:off x="431653" y="1422539"/>
                    <a:ext cx="3218700" cy="1200329"/>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7</a:t>
                    </a:r>
                    <a:r>
                      <a:rPr lang="ja-JP" altLang="en-US" sz="1200"/>
                      <a:t>・</a:t>
                    </a:r>
                    <a:r>
                      <a:rPr lang="en-US" altLang="ja-JP" sz="1200" dirty="0"/>
                      <a:t>8</a:t>
                    </a:r>
                    <a:r>
                      <a:rPr lang="ja-JP" altLang="en-US" sz="1200"/>
                      <a:t>・</a:t>
                    </a:r>
                    <a:r>
                      <a:rPr lang="en-US" altLang="ja-JP" sz="1200" dirty="0"/>
                      <a:t>9</a:t>
                    </a:r>
                    <a:r>
                      <a:rPr lang="ja-JP" altLang="en-US" sz="1200"/>
                      <a:t>　</a:t>
                    </a:r>
                    <a:endParaRPr lang="en-US" altLang="ja-JP" sz="1200" dirty="0"/>
                  </a:p>
                  <a:p>
                    <a:r>
                      <a:rPr kumimoji="1" lang="ja-JP" altLang="en-US" sz="1200"/>
                      <a:t>　</a:t>
                    </a:r>
                    <a:endParaRPr lang="en-US" altLang="ja-JP" sz="1200" dirty="0"/>
                  </a:p>
                  <a:p>
                    <a:r>
                      <a:rPr lang="ja-JP" altLang="en-US" sz="1200"/>
                      <a:t>本命星：二黒土星（家庭・地道）</a:t>
                    </a:r>
                    <a:endParaRPr kumimoji="1" lang="en-US" altLang="ja-JP" sz="1200" dirty="0"/>
                  </a:p>
                  <a:p>
                    <a:r>
                      <a:rPr lang="ja-JP" altLang="en-US" sz="1200"/>
                      <a:t>月命星：五黄土星（支配）</a:t>
                    </a:r>
                    <a:endParaRPr lang="en-US" altLang="ja-JP" sz="1200" dirty="0"/>
                  </a:p>
                  <a:p>
                    <a:r>
                      <a:rPr lang="ja-JP" altLang="en-US" sz="1200"/>
                      <a:t>潜在意識：八白土星（チャンス・変化）</a:t>
                    </a:r>
                    <a:endParaRPr kumimoji="1" lang="en-US" altLang="ja-JP" sz="1200" dirty="0"/>
                  </a:p>
                  <a:p>
                    <a:r>
                      <a:rPr lang="ja-JP" altLang="en-US" sz="1200"/>
                      <a:t>流れ：八白土星（チャンス・変化）</a:t>
                    </a:r>
                    <a:endParaRPr lang="en-US" altLang="ja-JP" sz="1200" dirty="0"/>
                  </a:p>
                </p:txBody>
              </p:sp>
              <p:sp>
                <p:nvSpPr>
                  <p:cNvPr id="36" name="テキスト ボックス 35">
                    <a:extLst>
                      <a:ext uri="{FF2B5EF4-FFF2-40B4-BE49-F238E27FC236}">
                        <a16:creationId xmlns:a16="http://schemas.microsoft.com/office/drawing/2014/main" id="{97393971-D984-96F6-4E9B-329FBD5D75AD}"/>
                      </a:ext>
                    </a:extLst>
                  </p:cNvPr>
                  <p:cNvSpPr txBox="1"/>
                  <p:nvPr/>
                </p:nvSpPr>
                <p:spPr>
                  <a:xfrm>
                    <a:off x="3941045" y="1379227"/>
                    <a:ext cx="2421093" cy="523220"/>
                  </a:xfrm>
                  <a:prstGeom prst="rect">
                    <a:avLst/>
                  </a:prstGeom>
                  <a:noFill/>
                </p:spPr>
                <p:txBody>
                  <a:bodyPr wrap="square" rtlCol="0">
                    <a:spAutoFit/>
                  </a:bodyPr>
                  <a:lstStyle/>
                  <a:p>
                    <a:r>
                      <a:rPr lang="en-US" altLang="ja-JP" sz="2800" b="1" dirty="0"/>
                      <a:t>2</a:t>
                    </a:r>
                    <a:r>
                      <a:rPr kumimoji="1" lang="ja-JP" altLang="en-US" sz="2800" b="1"/>
                      <a:t> </a:t>
                    </a:r>
                    <a:r>
                      <a:rPr lang="en-US" altLang="ja-JP" sz="2800" b="1" dirty="0"/>
                      <a:t>-</a:t>
                    </a:r>
                    <a:r>
                      <a:rPr kumimoji="1" lang="ja-JP" altLang="en-US" sz="2800" b="1"/>
                      <a:t> </a:t>
                    </a:r>
                    <a:r>
                      <a:rPr kumimoji="1" lang="en-US" altLang="ja-JP" sz="2800" b="1" dirty="0"/>
                      <a:t>5</a:t>
                    </a:r>
                    <a:r>
                      <a:rPr kumimoji="1" lang="ja-JP" altLang="en-US" sz="2800" b="1"/>
                      <a:t> </a:t>
                    </a:r>
                    <a:r>
                      <a:rPr lang="en-US" altLang="ja-JP" sz="2800" b="1" dirty="0"/>
                      <a:t>-</a:t>
                    </a:r>
                    <a:r>
                      <a:rPr kumimoji="1" lang="ja-JP" altLang="en-US" sz="2800" b="1"/>
                      <a:t> </a:t>
                    </a:r>
                    <a:r>
                      <a:rPr kumimoji="1" lang="en-US" altLang="ja-JP" sz="2800" b="1" dirty="0"/>
                      <a:t>8 - </a:t>
                    </a:r>
                    <a:r>
                      <a:rPr lang="en-US" altLang="ja-JP" sz="2800" b="1" dirty="0"/>
                      <a:t>8</a:t>
                    </a:r>
                    <a:endParaRPr kumimoji="1" lang="ja-JP" altLang="en-US" sz="2800" b="1"/>
                  </a:p>
                </p:txBody>
              </p:sp>
            </p:grpSp>
            <p:grpSp>
              <p:nvGrpSpPr>
                <p:cNvPr id="30" name="グループ化 29">
                  <a:extLst>
                    <a:ext uri="{FF2B5EF4-FFF2-40B4-BE49-F238E27FC236}">
                      <a16:creationId xmlns:a16="http://schemas.microsoft.com/office/drawing/2014/main" id="{F58A10E5-BEAF-FD1A-1F1D-6092C98537CC}"/>
                    </a:ext>
                  </a:extLst>
                </p:cNvPr>
                <p:cNvGrpSpPr/>
                <p:nvPr/>
              </p:nvGrpSpPr>
              <p:grpSpPr>
                <a:xfrm>
                  <a:off x="4025730" y="1818240"/>
                  <a:ext cx="1953665" cy="386973"/>
                  <a:chOff x="4312904" y="338725"/>
                  <a:chExt cx="1953665" cy="386973"/>
                </a:xfrm>
              </p:grpSpPr>
              <p:sp>
                <p:nvSpPr>
                  <p:cNvPr id="31" name="円/楕円 30">
                    <a:extLst>
                      <a:ext uri="{FF2B5EF4-FFF2-40B4-BE49-F238E27FC236}">
                        <a16:creationId xmlns:a16="http://schemas.microsoft.com/office/drawing/2014/main" id="{2E13CA84-5B60-B7EB-7431-D4B65B0154D4}"/>
                      </a:ext>
                    </a:extLst>
                  </p:cNvPr>
                  <p:cNvSpPr/>
                  <p:nvPr/>
                </p:nvSpPr>
                <p:spPr>
                  <a:xfrm>
                    <a:off x="5374601" y="33872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32" name="円/楕円 31">
                    <a:extLst>
                      <a:ext uri="{FF2B5EF4-FFF2-40B4-BE49-F238E27FC236}">
                        <a16:creationId xmlns:a16="http://schemas.microsoft.com/office/drawing/2014/main" id="{4A1F0AB4-3FC6-3B10-509D-DE9280F91758}"/>
                      </a:ext>
                    </a:extLst>
                  </p:cNvPr>
                  <p:cNvSpPr/>
                  <p:nvPr/>
                </p:nvSpPr>
                <p:spPr>
                  <a:xfrm>
                    <a:off x="4312904" y="344698"/>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33" name="円/楕円 32">
                    <a:extLst>
                      <a:ext uri="{FF2B5EF4-FFF2-40B4-BE49-F238E27FC236}">
                        <a16:creationId xmlns:a16="http://schemas.microsoft.com/office/drawing/2014/main" id="{305565CD-A67A-9AE2-9EF4-7D5083FFCBC3}"/>
                      </a:ext>
                    </a:extLst>
                  </p:cNvPr>
                  <p:cNvSpPr/>
                  <p:nvPr/>
                </p:nvSpPr>
                <p:spPr>
                  <a:xfrm>
                    <a:off x="4847800" y="33872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34" name="円/楕円 33">
                    <a:extLst>
                      <a:ext uri="{FF2B5EF4-FFF2-40B4-BE49-F238E27FC236}">
                        <a16:creationId xmlns:a16="http://schemas.microsoft.com/office/drawing/2014/main" id="{561E6C89-79D9-5C42-E6BF-F3C6C1BDA2EC}"/>
                      </a:ext>
                    </a:extLst>
                  </p:cNvPr>
                  <p:cNvSpPr/>
                  <p:nvPr/>
                </p:nvSpPr>
                <p:spPr>
                  <a:xfrm>
                    <a:off x="5889440" y="339360"/>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
            <p:nvSpPr>
              <p:cNvPr id="28" name="テキスト ボックス 27">
                <a:extLst>
                  <a:ext uri="{FF2B5EF4-FFF2-40B4-BE49-F238E27FC236}">
                    <a16:creationId xmlns:a16="http://schemas.microsoft.com/office/drawing/2014/main" id="{C5A7B872-884E-7CF7-7C6D-FDF4E8E6E06A}"/>
                  </a:ext>
                </a:extLst>
              </p:cNvPr>
              <p:cNvSpPr txBox="1"/>
              <p:nvPr/>
            </p:nvSpPr>
            <p:spPr>
              <a:xfrm>
                <a:off x="560172" y="7144282"/>
                <a:ext cx="5721785" cy="415498"/>
              </a:xfrm>
              <a:prstGeom prst="rect">
                <a:avLst/>
              </a:prstGeom>
              <a:noFill/>
            </p:spPr>
            <p:txBody>
              <a:bodyPr wrap="square" rtlCol="0">
                <a:spAutoFit/>
              </a:bodyPr>
              <a:lstStyle/>
              <a:p>
                <a:r>
                  <a:rPr lang="ja-JP" altLang="en-US" sz="1050">
                    <a:solidFill>
                      <a:srgbClr val="FF0000"/>
                    </a:solidFill>
                  </a:rPr>
                  <a:t>本質的に家庭的で堅実。対人的には強いリーダシップを持ち自分流。潜在意識には野心が強くチャンスをつかむ力を持ち、この傾向は強い</a:t>
                </a:r>
              </a:p>
            </p:txBody>
          </p:sp>
        </p:grpSp>
        <p:sp>
          <p:nvSpPr>
            <p:cNvPr id="39" name="テキスト ボックス 38">
              <a:extLst>
                <a:ext uri="{FF2B5EF4-FFF2-40B4-BE49-F238E27FC236}">
                  <a16:creationId xmlns:a16="http://schemas.microsoft.com/office/drawing/2014/main" id="{5CABE009-3633-2F5A-A6D1-B17F602D04EB}"/>
                </a:ext>
              </a:extLst>
            </p:cNvPr>
            <p:cNvSpPr txBox="1"/>
            <p:nvPr/>
          </p:nvSpPr>
          <p:spPr>
            <a:xfrm>
              <a:off x="3196627" y="341943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grpSp>
        <p:nvGrpSpPr>
          <p:cNvPr id="42" name="グループ化 41">
            <a:extLst>
              <a:ext uri="{FF2B5EF4-FFF2-40B4-BE49-F238E27FC236}">
                <a16:creationId xmlns:a16="http://schemas.microsoft.com/office/drawing/2014/main" id="{1BCEBB11-D6F9-551C-8376-E9B8D1F031FC}"/>
              </a:ext>
            </a:extLst>
          </p:cNvPr>
          <p:cNvGrpSpPr/>
          <p:nvPr/>
        </p:nvGrpSpPr>
        <p:grpSpPr>
          <a:xfrm>
            <a:off x="797165" y="6885790"/>
            <a:ext cx="5917233" cy="2068688"/>
            <a:chOff x="797165" y="6885790"/>
            <a:chExt cx="5917233" cy="2068688"/>
          </a:xfrm>
        </p:grpSpPr>
        <p:grpSp>
          <p:nvGrpSpPr>
            <p:cNvPr id="15" name="グループ化 14">
              <a:extLst>
                <a:ext uri="{FF2B5EF4-FFF2-40B4-BE49-F238E27FC236}">
                  <a16:creationId xmlns:a16="http://schemas.microsoft.com/office/drawing/2014/main" id="{5B270BE2-79ED-60C0-20C7-96619A460F79}"/>
                </a:ext>
              </a:extLst>
            </p:cNvPr>
            <p:cNvGrpSpPr/>
            <p:nvPr/>
          </p:nvGrpSpPr>
          <p:grpSpPr>
            <a:xfrm>
              <a:off x="797165" y="7298210"/>
              <a:ext cx="5721785" cy="1656268"/>
              <a:chOff x="594117" y="7855012"/>
              <a:chExt cx="5721785" cy="1656268"/>
            </a:xfrm>
          </p:grpSpPr>
          <p:grpSp>
            <p:nvGrpSpPr>
              <p:cNvPr id="16" name="グループ化 15">
                <a:extLst>
                  <a:ext uri="{FF2B5EF4-FFF2-40B4-BE49-F238E27FC236}">
                    <a16:creationId xmlns:a16="http://schemas.microsoft.com/office/drawing/2014/main" id="{396DF23B-8D4E-FC69-9729-AAE8DAAA5B9E}"/>
                  </a:ext>
                </a:extLst>
              </p:cNvPr>
              <p:cNvGrpSpPr/>
              <p:nvPr/>
            </p:nvGrpSpPr>
            <p:grpSpPr>
              <a:xfrm>
                <a:off x="594117" y="7855012"/>
                <a:ext cx="5689317" cy="1200329"/>
                <a:chOff x="654077" y="1397550"/>
                <a:chExt cx="5689317" cy="1200329"/>
              </a:xfrm>
            </p:grpSpPr>
            <p:grpSp>
              <p:nvGrpSpPr>
                <p:cNvPr id="18" name="グループ化 17">
                  <a:extLst>
                    <a:ext uri="{FF2B5EF4-FFF2-40B4-BE49-F238E27FC236}">
                      <a16:creationId xmlns:a16="http://schemas.microsoft.com/office/drawing/2014/main" id="{73B0847C-40AD-25F6-38A7-8D54FB0E1973}"/>
                    </a:ext>
                  </a:extLst>
                </p:cNvPr>
                <p:cNvGrpSpPr/>
                <p:nvPr/>
              </p:nvGrpSpPr>
              <p:grpSpPr>
                <a:xfrm>
                  <a:off x="654077" y="1397550"/>
                  <a:ext cx="5689317" cy="1200329"/>
                  <a:chOff x="431654" y="1422539"/>
                  <a:chExt cx="5978467" cy="1200329"/>
                </a:xfrm>
              </p:grpSpPr>
              <p:sp>
                <p:nvSpPr>
                  <p:cNvPr id="24" name="テキスト ボックス 23">
                    <a:extLst>
                      <a:ext uri="{FF2B5EF4-FFF2-40B4-BE49-F238E27FC236}">
                        <a16:creationId xmlns:a16="http://schemas.microsoft.com/office/drawing/2014/main" id="{E28634C6-8357-E5A3-DFA2-94AE450B38EA}"/>
                      </a:ext>
                    </a:extLst>
                  </p:cNvPr>
                  <p:cNvSpPr txBox="1"/>
                  <p:nvPr/>
                </p:nvSpPr>
                <p:spPr>
                  <a:xfrm>
                    <a:off x="431654" y="1422539"/>
                    <a:ext cx="2867600" cy="1200329"/>
                  </a:xfrm>
                  <a:prstGeom prst="rect">
                    <a:avLst/>
                  </a:prstGeom>
                  <a:noFill/>
                </p:spPr>
                <p:txBody>
                  <a:bodyPr wrap="square" rtlCol="0">
                    <a:spAutoFit/>
                  </a:bodyPr>
                  <a:lstStyle/>
                  <a:p>
                    <a:r>
                      <a:rPr lang="ja-JP" altLang="en-US" sz="1200"/>
                      <a:t>◯　</a:t>
                    </a:r>
                    <a:r>
                      <a:rPr lang="en-US" altLang="ja-JP" sz="1200" dirty="0"/>
                      <a:t> 7</a:t>
                    </a:r>
                    <a:r>
                      <a:rPr lang="ja-JP" altLang="en-US" sz="1200"/>
                      <a:t>・</a:t>
                    </a:r>
                    <a:r>
                      <a:rPr lang="en-US" altLang="ja-JP" sz="1200" dirty="0"/>
                      <a:t>8</a:t>
                    </a:r>
                    <a:r>
                      <a:rPr lang="ja-JP" altLang="en-US" sz="1200"/>
                      <a:t>　△　</a:t>
                    </a:r>
                    <a:r>
                      <a:rPr lang="en-US" altLang="ja-JP" sz="1200" dirty="0"/>
                      <a:t>9</a:t>
                    </a:r>
                    <a:r>
                      <a:rPr lang="ja-JP" altLang="en-US" sz="1200"/>
                      <a:t>　</a:t>
                    </a:r>
                    <a:endParaRPr kumimoji="1" lang="en-US" altLang="ja-JP" sz="1200" dirty="0"/>
                  </a:p>
                  <a:p>
                    <a:endParaRPr lang="en-US" altLang="ja-JP" sz="1200" dirty="0"/>
                  </a:p>
                  <a:p>
                    <a:r>
                      <a:rPr lang="ja-JP" altLang="en-US" sz="1200"/>
                      <a:t>本命星：二黒土星（家庭・地道）</a:t>
                    </a:r>
                    <a:endParaRPr kumimoji="1" lang="en-US" altLang="ja-JP" sz="1200" dirty="0"/>
                  </a:p>
                  <a:p>
                    <a:r>
                      <a:rPr lang="ja-JP" altLang="en-US" sz="1200"/>
                      <a:t>月命星：六白金星（仕事・ルール）</a:t>
                    </a:r>
                    <a:endParaRPr lang="en-US" altLang="ja-JP" sz="1200" dirty="0"/>
                  </a:p>
                  <a:p>
                    <a:r>
                      <a:rPr lang="ja-JP" altLang="en-US" sz="1200"/>
                      <a:t>潜在意識：七赤金星（快楽・合理） </a:t>
                    </a:r>
                    <a:endParaRPr kumimoji="1" lang="en-US" altLang="ja-JP" sz="1200" dirty="0"/>
                  </a:p>
                  <a:p>
                    <a:r>
                      <a:rPr lang="ja-JP" altLang="en-US" sz="1200"/>
                      <a:t>流れ：九紫火星（頭脳・カリスマ）</a:t>
                    </a:r>
                    <a:endParaRPr lang="en-US" altLang="ja-JP" sz="1200" dirty="0"/>
                  </a:p>
                </p:txBody>
              </p:sp>
              <p:sp>
                <p:nvSpPr>
                  <p:cNvPr id="25" name="テキスト ボックス 24">
                    <a:extLst>
                      <a:ext uri="{FF2B5EF4-FFF2-40B4-BE49-F238E27FC236}">
                        <a16:creationId xmlns:a16="http://schemas.microsoft.com/office/drawing/2014/main" id="{276A414B-A17B-1ED7-75BE-1DBA1456075F}"/>
                      </a:ext>
                    </a:extLst>
                  </p:cNvPr>
                  <p:cNvSpPr txBox="1"/>
                  <p:nvPr/>
                </p:nvSpPr>
                <p:spPr>
                  <a:xfrm>
                    <a:off x="3989028" y="1430341"/>
                    <a:ext cx="2421093" cy="523220"/>
                  </a:xfrm>
                  <a:prstGeom prst="rect">
                    <a:avLst/>
                  </a:prstGeom>
                  <a:noFill/>
                </p:spPr>
                <p:txBody>
                  <a:bodyPr wrap="square" rtlCol="0">
                    <a:spAutoFit/>
                  </a:bodyPr>
                  <a:lstStyle/>
                  <a:p>
                    <a:r>
                      <a:rPr lang="en-US" altLang="ja-JP" sz="2800" b="1" dirty="0"/>
                      <a:t>2</a:t>
                    </a:r>
                    <a:r>
                      <a:rPr kumimoji="1" lang="ja-JP" altLang="en-US" sz="2800" b="1"/>
                      <a:t> </a:t>
                    </a:r>
                    <a:r>
                      <a:rPr lang="en-US" altLang="ja-JP" sz="2800" b="1" dirty="0"/>
                      <a:t>-</a:t>
                    </a:r>
                    <a:r>
                      <a:rPr kumimoji="1" lang="ja-JP" altLang="en-US" sz="2800" b="1"/>
                      <a:t> </a:t>
                    </a:r>
                    <a:r>
                      <a:rPr lang="en-US" altLang="ja-JP" sz="2800" b="1" dirty="0"/>
                      <a:t>6</a:t>
                    </a:r>
                    <a:r>
                      <a:rPr kumimoji="1" lang="ja-JP" altLang="en-US" sz="2800" b="1"/>
                      <a:t> </a:t>
                    </a:r>
                    <a:r>
                      <a:rPr lang="en-US" altLang="ja-JP" sz="2800" b="1" dirty="0"/>
                      <a:t>-</a:t>
                    </a:r>
                    <a:r>
                      <a:rPr kumimoji="1" lang="ja-JP" altLang="en-US" sz="2800" b="1"/>
                      <a:t> </a:t>
                    </a:r>
                    <a:r>
                      <a:rPr lang="en-US" altLang="ja-JP" sz="2800" b="1" dirty="0"/>
                      <a:t>7</a:t>
                    </a:r>
                    <a:r>
                      <a:rPr kumimoji="1" lang="en-US" altLang="ja-JP" sz="2800" b="1" dirty="0"/>
                      <a:t> - 9</a:t>
                    </a:r>
                    <a:endParaRPr kumimoji="1" lang="ja-JP" altLang="en-US" sz="2800" b="1"/>
                  </a:p>
                </p:txBody>
              </p:sp>
            </p:grpSp>
            <p:grpSp>
              <p:nvGrpSpPr>
                <p:cNvPr id="19" name="グループ化 18">
                  <a:extLst>
                    <a:ext uri="{FF2B5EF4-FFF2-40B4-BE49-F238E27FC236}">
                      <a16:creationId xmlns:a16="http://schemas.microsoft.com/office/drawing/2014/main" id="{1376FE65-BB5B-9EBD-BF64-192BB39FDF86}"/>
                    </a:ext>
                  </a:extLst>
                </p:cNvPr>
                <p:cNvGrpSpPr/>
                <p:nvPr/>
              </p:nvGrpSpPr>
              <p:grpSpPr>
                <a:xfrm>
                  <a:off x="4063887" y="1880051"/>
                  <a:ext cx="1953665" cy="386973"/>
                  <a:chOff x="4402784" y="366199"/>
                  <a:chExt cx="1953665" cy="386973"/>
                </a:xfrm>
              </p:grpSpPr>
              <p:sp>
                <p:nvSpPr>
                  <p:cNvPr id="20" name="円/楕円 19">
                    <a:extLst>
                      <a:ext uri="{FF2B5EF4-FFF2-40B4-BE49-F238E27FC236}">
                        <a16:creationId xmlns:a16="http://schemas.microsoft.com/office/drawing/2014/main" id="{8762BFA8-4FE1-919E-44D3-235F3E864DDA}"/>
                      </a:ext>
                    </a:extLst>
                  </p:cNvPr>
                  <p:cNvSpPr/>
                  <p:nvPr/>
                </p:nvSpPr>
                <p:spPr>
                  <a:xfrm>
                    <a:off x="5464481" y="36619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21" name="円/楕円 20">
                    <a:extLst>
                      <a:ext uri="{FF2B5EF4-FFF2-40B4-BE49-F238E27FC236}">
                        <a16:creationId xmlns:a16="http://schemas.microsoft.com/office/drawing/2014/main" id="{2B67F178-A253-18C5-C79B-8E8F70739117}"/>
                      </a:ext>
                    </a:extLst>
                  </p:cNvPr>
                  <p:cNvSpPr/>
                  <p:nvPr/>
                </p:nvSpPr>
                <p:spPr>
                  <a:xfrm>
                    <a:off x="4402784" y="372172"/>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22" name="円/楕円 21">
                    <a:extLst>
                      <a:ext uri="{FF2B5EF4-FFF2-40B4-BE49-F238E27FC236}">
                        <a16:creationId xmlns:a16="http://schemas.microsoft.com/office/drawing/2014/main" id="{34BC14FD-7988-05AC-56F5-4E00ADC38061}"/>
                      </a:ext>
                    </a:extLst>
                  </p:cNvPr>
                  <p:cNvSpPr/>
                  <p:nvPr/>
                </p:nvSpPr>
                <p:spPr>
                  <a:xfrm>
                    <a:off x="4937680" y="36619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23" name="円/楕円 22">
                    <a:extLst>
                      <a:ext uri="{FF2B5EF4-FFF2-40B4-BE49-F238E27FC236}">
                        <a16:creationId xmlns:a16="http://schemas.microsoft.com/office/drawing/2014/main" id="{F9259BA9-CC8C-39E5-5B9F-0E54E90A99D3}"/>
                      </a:ext>
                    </a:extLst>
                  </p:cNvPr>
                  <p:cNvSpPr/>
                  <p:nvPr/>
                </p:nvSpPr>
                <p:spPr>
                  <a:xfrm>
                    <a:off x="5979320" y="366834"/>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en-US" altLang="ja-JP" dirty="0">
                      <a:solidFill>
                        <a:schemeClr val="tx1"/>
                      </a:solidFill>
                    </a:endParaRPr>
                  </a:p>
                </p:txBody>
              </p:sp>
            </p:grpSp>
          </p:grpSp>
          <p:sp>
            <p:nvSpPr>
              <p:cNvPr id="17" name="テキスト ボックス 16">
                <a:extLst>
                  <a:ext uri="{FF2B5EF4-FFF2-40B4-BE49-F238E27FC236}">
                    <a16:creationId xmlns:a16="http://schemas.microsoft.com/office/drawing/2014/main" id="{37FF38D2-461F-12E9-B10C-E7947746624C}"/>
                  </a:ext>
                </a:extLst>
              </p:cNvPr>
              <p:cNvSpPr txBox="1"/>
              <p:nvPr/>
            </p:nvSpPr>
            <p:spPr>
              <a:xfrm>
                <a:off x="594117" y="9095782"/>
                <a:ext cx="5721785" cy="415498"/>
              </a:xfrm>
              <a:prstGeom prst="rect">
                <a:avLst/>
              </a:prstGeom>
              <a:noFill/>
            </p:spPr>
            <p:txBody>
              <a:bodyPr wrap="square" rtlCol="0">
                <a:spAutoFit/>
              </a:bodyPr>
              <a:lstStyle/>
              <a:p>
                <a:r>
                  <a:rPr lang="ja-JP" altLang="en-US" sz="1050">
                    <a:solidFill>
                      <a:srgbClr val="FF0000"/>
                    </a:solidFill>
                  </a:rPr>
                  <a:t>本質的に家庭的で堅実。対人的にはルールを重んじ仕事熱心。潜在意識には金運に恵まれドライな気質を持つ。高いプライドと強い信念を持つ。</a:t>
                </a:r>
                <a:endParaRPr lang="en-US" altLang="ja-JP" sz="1050" dirty="0">
                  <a:solidFill>
                    <a:srgbClr val="FF0000"/>
                  </a:solidFill>
                </a:endParaRPr>
              </a:p>
            </p:txBody>
          </p:sp>
        </p:grpSp>
        <p:sp>
          <p:nvSpPr>
            <p:cNvPr id="41" name="テキスト ボックス 40">
              <a:extLst>
                <a:ext uri="{FF2B5EF4-FFF2-40B4-BE49-F238E27FC236}">
                  <a16:creationId xmlns:a16="http://schemas.microsoft.com/office/drawing/2014/main" id="{D849EEBC-7CCF-7AA0-59FA-9AD7F51ACA18}"/>
                </a:ext>
              </a:extLst>
            </p:cNvPr>
            <p:cNvSpPr txBox="1"/>
            <p:nvPr/>
          </p:nvSpPr>
          <p:spPr>
            <a:xfrm>
              <a:off x="3246782" y="6885790"/>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spTree>
    <p:extLst>
      <p:ext uri="{BB962C8B-B14F-4D97-AF65-F5344CB8AC3E}">
        <p14:creationId xmlns:p14="http://schemas.microsoft.com/office/powerpoint/2010/main" val="3963023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7732B547-3C9D-E3CB-EB5E-774D87313C94}"/>
              </a:ext>
            </a:extLst>
          </p:cNvPr>
          <p:cNvGrpSpPr/>
          <p:nvPr/>
        </p:nvGrpSpPr>
        <p:grpSpPr>
          <a:xfrm>
            <a:off x="666951" y="687067"/>
            <a:ext cx="6021510" cy="2130901"/>
            <a:chOff x="666951" y="687067"/>
            <a:chExt cx="6021510" cy="2130901"/>
          </a:xfrm>
        </p:grpSpPr>
        <p:grpSp>
          <p:nvGrpSpPr>
            <p:cNvPr id="41" name="グループ化 40">
              <a:extLst>
                <a:ext uri="{FF2B5EF4-FFF2-40B4-BE49-F238E27FC236}">
                  <a16:creationId xmlns:a16="http://schemas.microsoft.com/office/drawing/2014/main" id="{3E612431-28E8-A74A-8FEF-4B793BDD43EC}"/>
                </a:ext>
              </a:extLst>
            </p:cNvPr>
            <p:cNvGrpSpPr/>
            <p:nvPr/>
          </p:nvGrpSpPr>
          <p:grpSpPr>
            <a:xfrm>
              <a:off x="666951" y="1124462"/>
              <a:ext cx="5892758" cy="1693506"/>
              <a:chOff x="561511" y="3990024"/>
              <a:chExt cx="5892758" cy="1693506"/>
            </a:xfrm>
          </p:grpSpPr>
          <p:grpSp>
            <p:nvGrpSpPr>
              <p:cNvPr id="48" name="グループ化 47">
                <a:extLst>
                  <a:ext uri="{FF2B5EF4-FFF2-40B4-BE49-F238E27FC236}">
                    <a16:creationId xmlns:a16="http://schemas.microsoft.com/office/drawing/2014/main" id="{CF7552DA-C6FA-854F-ABA8-4C6E4C1C7C4C}"/>
                  </a:ext>
                </a:extLst>
              </p:cNvPr>
              <p:cNvGrpSpPr/>
              <p:nvPr/>
            </p:nvGrpSpPr>
            <p:grpSpPr>
              <a:xfrm>
                <a:off x="594117" y="3990024"/>
                <a:ext cx="5708703" cy="1203161"/>
                <a:chOff x="654077" y="1394718"/>
                <a:chExt cx="5708703" cy="1203161"/>
              </a:xfrm>
            </p:grpSpPr>
            <p:grpSp>
              <p:nvGrpSpPr>
                <p:cNvPr id="49" name="グループ化 48">
                  <a:extLst>
                    <a:ext uri="{FF2B5EF4-FFF2-40B4-BE49-F238E27FC236}">
                      <a16:creationId xmlns:a16="http://schemas.microsoft.com/office/drawing/2014/main" id="{8E13BC27-0135-8D4B-BB53-EAFC9F8B705D}"/>
                    </a:ext>
                  </a:extLst>
                </p:cNvPr>
                <p:cNvGrpSpPr/>
                <p:nvPr/>
              </p:nvGrpSpPr>
              <p:grpSpPr>
                <a:xfrm>
                  <a:off x="654077" y="1394718"/>
                  <a:ext cx="5708703" cy="1203161"/>
                  <a:chOff x="431654" y="1419707"/>
                  <a:chExt cx="5998838" cy="1203161"/>
                </a:xfrm>
              </p:grpSpPr>
              <p:sp>
                <p:nvSpPr>
                  <p:cNvPr id="56" name="テキスト ボックス 55">
                    <a:extLst>
                      <a:ext uri="{FF2B5EF4-FFF2-40B4-BE49-F238E27FC236}">
                        <a16:creationId xmlns:a16="http://schemas.microsoft.com/office/drawing/2014/main" id="{0BB2B525-3309-E64F-A0B9-92EBCC893D76}"/>
                      </a:ext>
                    </a:extLst>
                  </p:cNvPr>
                  <p:cNvSpPr txBox="1"/>
                  <p:nvPr/>
                </p:nvSpPr>
                <p:spPr>
                  <a:xfrm>
                    <a:off x="431654" y="1422539"/>
                    <a:ext cx="3101757" cy="1200329"/>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8</a:t>
                    </a:r>
                    <a:r>
                      <a:rPr lang="ja-JP" altLang="en-US" sz="1200"/>
                      <a:t>　△　</a:t>
                    </a:r>
                    <a:r>
                      <a:rPr lang="en-US" altLang="ja-JP" sz="1200" dirty="0"/>
                      <a:t>9</a:t>
                    </a:r>
                    <a:r>
                      <a:rPr lang="ja-JP" altLang="en-US" sz="1200"/>
                      <a:t>　</a:t>
                    </a:r>
                    <a:endParaRPr lang="en-US" altLang="ja-JP" sz="1200" dirty="0"/>
                  </a:p>
                  <a:p>
                    <a:endParaRPr lang="en-US" altLang="ja-JP" sz="1200" dirty="0"/>
                  </a:p>
                  <a:p>
                    <a:r>
                      <a:rPr lang="ja-JP" altLang="en-US" sz="1200"/>
                      <a:t>本命星：二黒土星（家庭・地道）</a:t>
                    </a:r>
                    <a:endParaRPr kumimoji="1" lang="en-US" altLang="ja-JP" sz="1200" dirty="0"/>
                  </a:p>
                  <a:p>
                    <a:r>
                      <a:rPr lang="ja-JP" altLang="en-US" sz="1200"/>
                      <a:t>月命星：七赤金星（快楽・合理） </a:t>
                    </a:r>
                    <a:endParaRPr lang="en-US" altLang="ja-JP" sz="1200" dirty="0"/>
                  </a:p>
                  <a:p>
                    <a:r>
                      <a:rPr lang="ja-JP" altLang="en-US" sz="1200"/>
                      <a:t>潜在意識：六白金星（仕事・ルール）</a:t>
                    </a:r>
                    <a:endParaRPr kumimoji="1" lang="en-US" altLang="ja-JP" sz="1200" dirty="0"/>
                  </a:p>
                  <a:p>
                    <a:r>
                      <a:rPr lang="ja-JP" altLang="en-US" sz="1200"/>
                      <a:t>流れ：一白水星（人情・アイデア）</a:t>
                    </a:r>
                    <a:endParaRPr lang="en-US" altLang="ja-JP" sz="1200" dirty="0"/>
                  </a:p>
                </p:txBody>
              </p:sp>
              <p:sp>
                <p:nvSpPr>
                  <p:cNvPr id="58" name="テキスト ボックス 57">
                    <a:extLst>
                      <a:ext uri="{FF2B5EF4-FFF2-40B4-BE49-F238E27FC236}">
                        <a16:creationId xmlns:a16="http://schemas.microsoft.com/office/drawing/2014/main" id="{FF268AFB-5444-694D-B7F0-50BCF6857F2C}"/>
                      </a:ext>
                    </a:extLst>
                  </p:cNvPr>
                  <p:cNvSpPr txBox="1"/>
                  <p:nvPr/>
                </p:nvSpPr>
                <p:spPr>
                  <a:xfrm>
                    <a:off x="4009399" y="1419707"/>
                    <a:ext cx="2421093" cy="523220"/>
                  </a:xfrm>
                  <a:prstGeom prst="rect">
                    <a:avLst/>
                  </a:prstGeom>
                  <a:noFill/>
                </p:spPr>
                <p:txBody>
                  <a:bodyPr wrap="square" rtlCol="0">
                    <a:spAutoFit/>
                  </a:bodyPr>
                  <a:lstStyle/>
                  <a:p>
                    <a:r>
                      <a:rPr lang="en-US" altLang="ja-JP" sz="2800" b="1" dirty="0"/>
                      <a:t>2</a:t>
                    </a:r>
                    <a:r>
                      <a:rPr kumimoji="1" lang="ja-JP" altLang="en-US" sz="2800" b="1"/>
                      <a:t> </a:t>
                    </a:r>
                    <a:r>
                      <a:rPr lang="en-US" altLang="ja-JP" sz="2800" b="1" dirty="0"/>
                      <a:t>-</a:t>
                    </a:r>
                    <a:r>
                      <a:rPr kumimoji="1" lang="ja-JP" altLang="en-US" sz="2800" b="1"/>
                      <a:t> </a:t>
                    </a:r>
                    <a:r>
                      <a:rPr kumimoji="1" lang="en-US" altLang="ja-JP" sz="2800" b="1" dirty="0"/>
                      <a:t>7</a:t>
                    </a:r>
                    <a:r>
                      <a:rPr kumimoji="1" lang="ja-JP" altLang="en-US" sz="2800" b="1"/>
                      <a:t> </a:t>
                    </a:r>
                    <a:r>
                      <a:rPr lang="en-US" altLang="ja-JP" sz="2800" b="1" dirty="0"/>
                      <a:t>-</a:t>
                    </a:r>
                    <a:r>
                      <a:rPr kumimoji="1" lang="ja-JP" altLang="en-US" sz="2800" b="1"/>
                      <a:t> </a:t>
                    </a:r>
                    <a:r>
                      <a:rPr kumimoji="1" lang="en-US" altLang="ja-JP" sz="2800" b="1" dirty="0"/>
                      <a:t>6 - </a:t>
                    </a:r>
                    <a:r>
                      <a:rPr lang="en-US" altLang="ja-JP" sz="2800" b="1" dirty="0"/>
                      <a:t>1</a:t>
                    </a:r>
                    <a:endParaRPr kumimoji="1" lang="ja-JP" altLang="en-US" sz="2800" b="1"/>
                  </a:p>
                </p:txBody>
              </p:sp>
            </p:grpSp>
            <p:grpSp>
              <p:nvGrpSpPr>
                <p:cNvPr id="50" name="グループ化 49">
                  <a:extLst>
                    <a:ext uri="{FF2B5EF4-FFF2-40B4-BE49-F238E27FC236}">
                      <a16:creationId xmlns:a16="http://schemas.microsoft.com/office/drawing/2014/main" id="{4C5DF2D7-DF2B-3344-AA9B-5FB5C404CDC7}"/>
                    </a:ext>
                  </a:extLst>
                </p:cNvPr>
                <p:cNvGrpSpPr/>
                <p:nvPr/>
              </p:nvGrpSpPr>
              <p:grpSpPr>
                <a:xfrm>
                  <a:off x="4058784" y="1887360"/>
                  <a:ext cx="1953665" cy="386973"/>
                  <a:chOff x="4385324" y="338524"/>
                  <a:chExt cx="1953665" cy="386973"/>
                </a:xfrm>
              </p:grpSpPr>
              <p:sp>
                <p:nvSpPr>
                  <p:cNvPr id="52" name="円/楕円 51">
                    <a:extLst>
                      <a:ext uri="{FF2B5EF4-FFF2-40B4-BE49-F238E27FC236}">
                        <a16:creationId xmlns:a16="http://schemas.microsoft.com/office/drawing/2014/main" id="{4EEC151D-F62D-C24D-AC31-78AFFACDCBF2}"/>
                      </a:ext>
                    </a:extLst>
                  </p:cNvPr>
                  <p:cNvSpPr/>
                  <p:nvPr/>
                </p:nvSpPr>
                <p:spPr>
                  <a:xfrm>
                    <a:off x="5447021" y="338524"/>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53" name="円/楕円 52">
                    <a:extLst>
                      <a:ext uri="{FF2B5EF4-FFF2-40B4-BE49-F238E27FC236}">
                        <a16:creationId xmlns:a16="http://schemas.microsoft.com/office/drawing/2014/main" id="{972A5578-2C00-6348-98D3-25F73109CBCF}"/>
                      </a:ext>
                    </a:extLst>
                  </p:cNvPr>
                  <p:cNvSpPr/>
                  <p:nvPr/>
                </p:nvSpPr>
                <p:spPr>
                  <a:xfrm>
                    <a:off x="4385324" y="344497"/>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54" name="円/楕円 53">
                    <a:extLst>
                      <a:ext uri="{FF2B5EF4-FFF2-40B4-BE49-F238E27FC236}">
                        <a16:creationId xmlns:a16="http://schemas.microsoft.com/office/drawing/2014/main" id="{ED8B83F3-E3FF-2241-BF13-AE350591C4C8}"/>
                      </a:ext>
                    </a:extLst>
                  </p:cNvPr>
                  <p:cNvSpPr/>
                  <p:nvPr/>
                </p:nvSpPr>
                <p:spPr>
                  <a:xfrm>
                    <a:off x="4920220" y="338524"/>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55" name="円/楕円 54">
                    <a:extLst>
                      <a:ext uri="{FF2B5EF4-FFF2-40B4-BE49-F238E27FC236}">
                        <a16:creationId xmlns:a16="http://schemas.microsoft.com/office/drawing/2014/main" id="{A95092B0-0F21-0F48-BB11-FF8872BBF674}"/>
                      </a:ext>
                    </a:extLst>
                  </p:cNvPr>
                  <p:cNvSpPr/>
                  <p:nvPr/>
                </p:nvSpPr>
                <p:spPr>
                  <a:xfrm>
                    <a:off x="5961860" y="339159"/>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endParaRPr kumimoji="1" lang="en-US" altLang="ja-JP" dirty="0">
                      <a:solidFill>
                        <a:schemeClr val="tx1"/>
                      </a:solidFill>
                    </a:endParaRPr>
                  </a:p>
                </p:txBody>
              </p:sp>
            </p:grpSp>
          </p:grpSp>
          <p:sp>
            <p:nvSpPr>
              <p:cNvPr id="44" name="テキスト ボックス 43">
                <a:extLst>
                  <a:ext uri="{FF2B5EF4-FFF2-40B4-BE49-F238E27FC236}">
                    <a16:creationId xmlns:a16="http://schemas.microsoft.com/office/drawing/2014/main" id="{A67977D2-D20D-A54F-B373-EB32746C7566}"/>
                  </a:ext>
                </a:extLst>
              </p:cNvPr>
              <p:cNvSpPr txBox="1"/>
              <p:nvPr/>
            </p:nvSpPr>
            <p:spPr>
              <a:xfrm>
                <a:off x="561511" y="5268032"/>
                <a:ext cx="5892758" cy="415498"/>
              </a:xfrm>
              <a:prstGeom prst="rect">
                <a:avLst/>
              </a:prstGeom>
              <a:noFill/>
            </p:spPr>
            <p:txBody>
              <a:bodyPr wrap="square" rtlCol="0">
                <a:spAutoFit/>
              </a:bodyPr>
              <a:lstStyle/>
              <a:p>
                <a:r>
                  <a:rPr lang="ja-JP" altLang="en-US" sz="1050">
                    <a:solidFill>
                      <a:srgbClr val="FF0000"/>
                    </a:solidFill>
                  </a:rPr>
                  <a:t>本質的に家庭的で堅実。対人的には金運に恵まれドライな気質も持つ。潜在意識にはルールを重んじ仕事熱心な面を持つ。人情に厚く人に優しい。悩みやすい。</a:t>
                </a:r>
              </a:p>
            </p:txBody>
          </p:sp>
        </p:grpSp>
        <p:sp>
          <p:nvSpPr>
            <p:cNvPr id="2" name="テキスト ボックス 1">
              <a:extLst>
                <a:ext uri="{FF2B5EF4-FFF2-40B4-BE49-F238E27FC236}">
                  <a16:creationId xmlns:a16="http://schemas.microsoft.com/office/drawing/2014/main" id="{AC4B5E51-AF61-4624-9A52-F2A2AF70C8D9}"/>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grpSp>
        <p:nvGrpSpPr>
          <p:cNvPr id="5" name="グループ化 4">
            <a:extLst>
              <a:ext uri="{FF2B5EF4-FFF2-40B4-BE49-F238E27FC236}">
                <a16:creationId xmlns:a16="http://schemas.microsoft.com/office/drawing/2014/main" id="{72DB9A0B-9DD0-BBBA-A161-38628E948C49}"/>
              </a:ext>
            </a:extLst>
          </p:cNvPr>
          <p:cNvGrpSpPr/>
          <p:nvPr/>
        </p:nvGrpSpPr>
        <p:grpSpPr>
          <a:xfrm>
            <a:off x="568107" y="3774644"/>
            <a:ext cx="6275554" cy="1996199"/>
            <a:chOff x="568107" y="3774644"/>
            <a:chExt cx="6275554" cy="1996199"/>
          </a:xfrm>
        </p:grpSpPr>
        <p:grpSp>
          <p:nvGrpSpPr>
            <p:cNvPr id="59" name="グループ化 58">
              <a:extLst>
                <a:ext uri="{FF2B5EF4-FFF2-40B4-BE49-F238E27FC236}">
                  <a16:creationId xmlns:a16="http://schemas.microsoft.com/office/drawing/2014/main" id="{5C1C70B3-DA83-A146-A273-39BEFBF2E865}"/>
                </a:ext>
              </a:extLst>
            </p:cNvPr>
            <p:cNvGrpSpPr/>
            <p:nvPr/>
          </p:nvGrpSpPr>
          <p:grpSpPr>
            <a:xfrm>
              <a:off x="568107" y="4135157"/>
              <a:ext cx="5721785" cy="1635686"/>
              <a:chOff x="582331" y="5850156"/>
              <a:chExt cx="5721785" cy="1635686"/>
            </a:xfrm>
          </p:grpSpPr>
          <p:grpSp>
            <p:nvGrpSpPr>
              <p:cNvPr id="68" name="グループ化 67">
                <a:extLst>
                  <a:ext uri="{FF2B5EF4-FFF2-40B4-BE49-F238E27FC236}">
                    <a16:creationId xmlns:a16="http://schemas.microsoft.com/office/drawing/2014/main" id="{C7A785EF-971D-B242-A7A9-20323CA05BAF}"/>
                  </a:ext>
                </a:extLst>
              </p:cNvPr>
              <p:cNvGrpSpPr/>
              <p:nvPr/>
            </p:nvGrpSpPr>
            <p:grpSpPr>
              <a:xfrm>
                <a:off x="594116" y="5850156"/>
                <a:ext cx="5700410" cy="1200329"/>
                <a:chOff x="654076" y="1397550"/>
                <a:chExt cx="5700410" cy="1200329"/>
              </a:xfrm>
            </p:grpSpPr>
            <p:grpSp>
              <p:nvGrpSpPr>
                <p:cNvPr id="69" name="グループ化 68">
                  <a:extLst>
                    <a:ext uri="{FF2B5EF4-FFF2-40B4-BE49-F238E27FC236}">
                      <a16:creationId xmlns:a16="http://schemas.microsoft.com/office/drawing/2014/main" id="{FBD0F363-743C-8840-86FC-ABC9BBD8946D}"/>
                    </a:ext>
                  </a:extLst>
                </p:cNvPr>
                <p:cNvGrpSpPr/>
                <p:nvPr/>
              </p:nvGrpSpPr>
              <p:grpSpPr>
                <a:xfrm>
                  <a:off x="654076" y="1397550"/>
                  <a:ext cx="5700410" cy="1200329"/>
                  <a:chOff x="431653" y="1422539"/>
                  <a:chExt cx="5990123" cy="1200329"/>
                </a:xfrm>
              </p:grpSpPr>
              <p:sp>
                <p:nvSpPr>
                  <p:cNvPr id="96" name="テキスト ボックス 95">
                    <a:extLst>
                      <a:ext uri="{FF2B5EF4-FFF2-40B4-BE49-F238E27FC236}">
                        <a16:creationId xmlns:a16="http://schemas.microsoft.com/office/drawing/2014/main" id="{95769BFD-D16D-2848-858E-DF051733FCE2}"/>
                      </a:ext>
                    </a:extLst>
                  </p:cNvPr>
                  <p:cNvSpPr txBox="1"/>
                  <p:nvPr/>
                </p:nvSpPr>
                <p:spPr>
                  <a:xfrm>
                    <a:off x="431653" y="1422539"/>
                    <a:ext cx="3366698" cy="1200329"/>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7</a:t>
                    </a:r>
                    <a:r>
                      <a:rPr lang="ja-JP" altLang="en-US" sz="1200"/>
                      <a:t>・</a:t>
                    </a:r>
                    <a:r>
                      <a:rPr lang="en-US" altLang="ja-JP" sz="1200" dirty="0"/>
                      <a:t>9</a:t>
                    </a:r>
                    <a:r>
                      <a:rPr lang="ja-JP" altLang="en-US" sz="1200"/>
                      <a:t>　</a:t>
                    </a:r>
                    <a:endParaRPr kumimoji="1" lang="en-US" altLang="ja-JP" sz="1200" dirty="0"/>
                  </a:p>
                  <a:p>
                    <a:endParaRPr lang="en-US" altLang="ja-JP" sz="1200" dirty="0"/>
                  </a:p>
                  <a:p>
                    <a:r>
                      <a:rPr lang="ja-JP" altLang="en-US" sz="1200"/>
                      <a:t>本命星：二黒土星（家庭・地道）</a:t>
                    </a:r>
                    <a:endParaRPr kumimoji="1" lang="en-US" altLang="ja-JP" sz="1200" dirty="0"/>
                  </a:p>
                  <a:p>
                    <a:r>
                      <a:rPr lang="ja-JP" altLang="en-US" sz="1200"/>
                      <a:t>月命星：八白土星（チャンス・変化）</a:t>
                    </a:r>
                    <a:endParaRPr lang="en-US" altLang="ja-JP" sz="1200" dirty="0"/>
                  </a:p>
                  <a:p>
                    <a:r>
                      <a:rPr lang="ja-JP" altLang="en-US" sz="1200"/>
                      <a:t>潜在意識：五黄土星（支配・リーダー）</a:t>
                    </a:r>
                    <a:endParaRPr kumimoji="1" lang="en-US" altLang="ja-JP" sz="1200" dirty="0"/>
                  </a:p>
                  <a:p>
                    <a:r>
                      <a:rPr lang="ja-JP" altLang="en-US" sz="1200"/>
                      <a:t>流れ：二黒土星（家庭・地道）</a:t>
                    </a:r>
                    <a:endParaRPr lang="en-US" altLang="ja-JP" sz="1200" dirty="0"/>
                  </a:p>
                </p:txBody>
              </p:sp>
              <p:sp>
                <p:nvSpPr>
                  <p:cNvPr id="97" name="テキスト ボックス 96">
                    <a:extLst>
                      <a:ext uri="{FF2B5EF4-FFF2-40B4-BE49-F238E27FC236}">
                        <a16:creationId xmlns:a16="http://schemas.microsoft.com/office/drawing/2014/main" id="{D011B8D0-D133-714F-A721-7B23A794F607}"/>
                      </a:ext>
                    </a:extLst>
                  </p:cNvPr>
                  <p:cNvSpPr txBox="1"/>
                  <p:nvPr/>
                </p:nvSpPr>
                <p:spPr>
                  <a:xfrm>
                    <a:off x="4000683" y="1440987"/>
                    <a:ext cx="2421093" cy="523220"/>
                  </a:xfrm>
                  <a:prstGeom prst="rect">
                    <a:avLst/>
                  </a:prstGeom>
                  <a:noFill/>
                </p:spPr>
                <p:txBody>
                  <a:bodyPr wrap="square" rtlCol="0">
                    <a:spAutoFit/>
                  </a:bodyPr>
                  <a:lstStyle/>
                  <a:p>
                    <a:r>
                      <a:rPr lang="en-US" altLang="ja-JP" sz="2800" b="1" dirty="0"/>
                      <a:t>2</a:t>
                    </a:r>
                    <a:r>
                      <a:rPr kumimoji="1" lang="ja-JP" altLang="en-US" sz="2800" b="1"/>
                      <a:t> </a:t>
                    </a:r>
                    <a:r>
                      <a:rPr lang="en-US" altLang="ja-JP" sz="2800" b="1" dirty="0"/>
                      <a:t>-</a:t>
                    </a:r>
                    <a:r>
                      <a:rPr kumimoji="1" lang="ja-JP" altLang="en-US" sz="2800" b="1"/>
                      <a:t> </a:t>
                    </a:r>
                    <a:r>
                      <a:rPr lang="en-US" altLang="ja-JP" sz="2800" b="1" dirty="0"/>
                      <a:t>8</a:t>
                    </a:r>
                    <a:r>
                      <a:rPr kumimoji="1" lang="ja-JP" altLang="en-US" sz="2800" b="1"/>
                      <a:t> </a:t>
                    </a:r>
                    <a:r>
                      <a:rPr lang="en-US" altLang="ja-JP" sz="2800" b="1" dirty="0"/>
                      <a:t>-</a:t>
                    </a:r>
                    <a:r>
                      <a:rPr kumimoji="1" lang="ja-JP" altLang="en-US" sz="2800" b="1"/>
                      <a:t> </a:t>
                    </a:r>
                    <a:r>
                      <a:rPr lang="en-US" altLang="ja-JP" sz="2800" b="1" dirty="0"/>
                      <a:t>5</a:t>
                    </a:r>
                    <a:r>
                      <a:rPr kumimoji="1" lang="en-US" altLang="ja-JP" sz="2800" b="1" dirty="0"/>
                      <a:t> - 2</a:t>
                    </a:r>
                    <a:endParaRPr kumimoji="1" lang="ja-JP" altLang="en-US" sz="2800" b="1"/>
                  </a:p>
                </p:txBody>
              </p:sp>
            </p:grpSp>
            <p:grpSp>
              <p:nvGrpSpPr>
                <p:cNvPr id="70" name="グループ化 69">
                  <a:extLst>
                    <a:ext uri="{FF2B5EF4-FFF2-40B4-BE49-F238E27FC236}">
                      <a16:creationId xmlns:a16="http://schemas.microsoft.com/office/drawing/2014/main" id="{67F02ED5-AFB7-ED43-B8FB-CD68C4F6448D}"/>
                    </a:ext>
                  </a:extLst>
                </p:cNvPr>
                <p:cNvGrpSpPr/>
                <p:nvPr/>
              </p:nvGrpSpPr>
              <p:grpSpPr>
                <a:xfrm>
                  <a:off x="4087681" y="1885186"/>
                  <a:ext cx="1953665" cy="386973"/>
                  <a:chOff x="4426578" y="336350"/>
                  <a:chExt cx="1953665" cy="386973"/>
                </a:xfrm>
              </p:grpSpPr>
              <p:sp>
                <p:nvSpPr>
                  <p:cNvPr id="71" name="円/楕円 70">
                    <a:extLst>
                      <a:ext uri="{FF2B5EF4-FFF2-40B4-BE49-F238E27FC236}">
                        <a16:creationId xmlns:a16="http://schemas.microsoft.com/office/drawing/2014/main" id="{4445C3BA-470F-6741-9747-4AC40ABAC98C}"/>
                      </a:ext>
                    </a:extLst>
                  </p:cNvPr>
                  <p:cNvSpPr/>
                  <p:nvPr/>
                </p:nvSpPr>
                <p:spPr>
                  <a:xfrm>
                    <a:off x="5488275" y="336350"/>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74" name="円/楕円 73">
                    <a:extLst>
                      <a:ext uri="{FF2B5EF4-FFF2-40B4-BE49-F238E27FC236}">
                        <a16:creationId xmlns:a16="http://schemas.microsoft.com/office/drawing/2014/main" id="{7732F8A4-A623-0B48-A4C5-8C816B16F7F6}"/>
                      </a:ext>
                    </a:extLst>
                  </p:cNvPr>
                  <p:cNvSpPr/>
                  <p:nvPr/>
                </p:nvSpPr>
                <p:spPr>
                  <a:xfrm>
                    <a:off x="4426578" y="342323"/>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94" name="円/楕円 93">
                    <a:extLst>
                      <a:ext uri="{FF2B5EF4-FFF2-40B4-BE49-F238E27FC236}">
                        <a16:creationId xmlns:a16="http://schemas.microsoft.com/office/drawing/2014/main" id="{EF753081-4739-F448-93B8-981CF33A1317}"/>
                      </a:ext>
                    </a:extLst>
                  </p:cNvPr>
                  <p:cNvSpPr/>
                  <p:nvPr/>
                </p:nvSpPr>
                <p:spPr>
                  <a:xfrm>
                    <a:off x="4961474" y="336350"/>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95" name="円/楕円 94">
                    <a:extLst>
                      <a:ext uri="{FF2B5EF4-FFF2-40B4-BE49-F238E27FC236}">
                        <a16:creationId xmlns:a16="http://schemas.microsoft.com/office/drawing/2014/main" id="{0B57D864-E718-144D-BABE-271F76536D4F}"/>
                      </a:ext>
                    </a:extLst>
                  </p:cNvPr>
                  <p:cNvSpPr/>
                  <p:nvPr/>
                </p:nvSpPr>
                <p:spPr>
                  <a:xfrm>
                    <a:off x="6003114" y="33698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
            <p:nvSpPr>
              <p:cNvPr id="61" name="テキスト ボックス 60">
                <a:extLst>
                  <a:ext uri="{FF2B5EF4-FFF2-40B4-BE49-F238E27FC236}">
                    <a16:creationId xmlns:a16="http://schemas.microsoft.com/office/drawing/2014/main" id="{A051A069-442B-5F4C-9C27-7CDD00396E5E}"/>
                  </a:ext>
                </a:extLst>
              </p:cNvPr>
              <p:cNvSpPr txBox="1"/>
              <p:nvPr/>
            </p:nvSpPr>
            <p:spPr>
              <a:xfrm>
                <a:off x="582331" y="7070344"/>
                <a:ext cx="5721785" cy="415498"/>
              </a:xfrm>
              <a:prstGeom prst="rect">
                <a:avLst/>
              </a:prstGeom>
              <a:noFill/>
            </p:spPr>
            <p:txBody>
              <a:bodyPr wrap="square" rtlCol="0">
                <a:spAutoFit/>
              </a:bodyPr>
              <a:lstStyle/>
              <a:p>
                <a:r>
                  <a:rPr lang="ja-JP" altLang="en-US" sz="1050">
                    <a:solidFill>
                      <a:srgbClr val="FF0000"/>
                    </a:solidFill>
                  </a:rPr>
                  <a:t>本質的に家庭的で堅実でこの傾向は強い。対人的には野心がありチャンスに強い。潜在意識にはリーダーシップが強く自分流な面を持つ。</a:t>
                </a:r>
                <a:endParaRPr lang="en-US" altLang="ja-JP" sz="1050" dirty="0">
                  <a:solidFill>
                    <a:srgbClr val="FF0000"/>
                  </a:solidFill>
                </a:endParaRPr>
              </a:p>
            </p:txBody>
          </p:sp>
        </p:grpSp>
        <p:sp>
          <p:nvSpPr>
            <p:cNvPr id="4" name="テキスト ボックス 3">
              <a:extLst>
                <a:ext uri="{FF2B5EF4-FFF2-40B4-BE49-F238E27FC236}">
                  <a16:creationId xmlns:a16="http://schemas.microsoft.com/office/drawing/2014/main" id="{147D7637-B0D7-A8CD-3A8E-F32AC5C76871}"/>
                </a:ext>
              </a:extLst>
            </p:cNvPr>
            <p:cNvSpPr txBox="1"/>
            <p:nvPr/>
          </p:nvSpPr>
          <p:spPr>
            <a:xfrm>
              <a:off x="3376045" y="3774644"/>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grpSp>
        <p:nvGrpSpPr>
          <p:cNvPr id="8" name="グループ化 7">
            <a:extLst>
              <a:ext uri="{FF2B5EF4-FFF2-40B4-BE49-F238E27FC236}">
                <a16:creationId xmlns:a16="http://schemas.microsoft.com/office/drawing/2014/main" id="{4404A9A0-E63F-795B-9F34-AEED452D7EC2}"/>
              </a:ext>
            </a:extLst>
          </p:cNvPr>
          <p:cNvGrpSpPr/>
          <p:nvPr/>
        </p:nvGrpSpPr>
        <p:grpSpPr>
          <a:xfrm>
            <a:off x="752437" y="6930304"/>
            <a:ext cx="6098932" cy="2171520"/>
            <a:chOff x="752437" y="6930304"/>
            <a:chExt cx="6098932" cy="2171520"/>
          </a:xfrm>
        </p:grpSpPr>
        <p:grpSp>
          <p:nvGrpSpPr>
            <p:cNvPr id="98" name="グループ化 97">
              <a:extLst>
                <a:ext uri="{FF2B5EF4-FFF2-40B4-BE49-F238E27FC236}">
                  <a16:creationId xmlns:a16="http://schemas.microsoft.com/office/drawing/2014/main" id="{4AC49448-B4C7-AD44-B0E2-0960C1063EC0}"/>
                </a:ext>
              </a:extLst>
            </p:cNvPr>
            <p:cNvGrpSpPr/>
            <p:nvPr/>
          </p:nvGrpSpPr>
          <p:grpSpPr>
            <a:xfrm>
              <a:off x="752437" y="7464021"/>
              <a:ext cx="5721785" cy="1637803"/>
              <a:chOff x="609899" y="8118624"/>
              <a:chExt cx="5721785" cy="1637803"/>
            </a:xfrm>
          </p:grpSpPr>
          <p:grpSp>
            <p:nvGrpSpPr>
              <p:cNvPr id="102" name="グループ化 101">
                <a:extLst>
                  <a:ext uri="{FF2B5EF4-FFF2-40B4-BE49-F238E27FC236}">
                    <a16:creationId xmlns:a16="http://schemas.microsoft.com/office/drawing/2014/main" id="{5609879B-6063-2B43-98C8-E7670F29DCC6}"/>
                  </a:ext>
                </a:extLst>
              </p:cNvPr>
              <p:cNvGrpSpPr/>
              <p:nvPr/>
            </p:nvGrpSpPr>
            <p:grpSpPr>
              <a:xfrm>
                <a:off x="617095" y="8118624"/>
                <a:ext cx="5697296" cy="1203121"/>
                <a:chOff x="654076" y="1394758"/>
                <a:chExt cx="5697296" cy="1203121"/>
              </a:xfrm>
            </p:grpSpPr>
            <p:grpSp>
              <p:nvGrpSpPr>
                <p:cNvPr id="103" name="グループ化 102">
                  <a:extLst>
                    <a:ext uri="{FF2B5EF4-FFF2-40B4-BE49-F238E27FC236}">
                      <a16:creationId xmlns:a16="http://schemas.microsoft.com/office/drawing/2014/main" id="{CF95612F-D7F6-7C48-9D72-1D5F422D41F0}"/>
                    </a:ext>
                  </a:extLst>
                </p:cNvPr>
                <p:cNvGrpSpPr/>
                <p:nvPr/>
              </p:nvGrpSpPr>
              <p:grpSpPr>
                <a:xfrm>
                  <a:off x="654076" y="1394758"/>
                  <a:ext cx="5697296" cy="1203121"/>
                  <a:chOff x="431653" y="1419747"/>
                  <a:chExt cx="5986851" cy="1203121"/>
                </a:xfrm>
              </p:grpSpPr>
              <p:sp>
                <p:nvSpPr>
                  <p:cNvPr id="109" name="テキスト ボックス 108">
                    <a:extLst>
                      <a:ext uri="{FF2B5EF4-FFF2-40B4-BE49-F238E27FC236}">
                        <a16:creationId xmlns:a16="http://schemas.microsoft.com/office/drawing/2014/main" id="{B6D59775-6A44-5040-9861-098CD12093D7}"/>
                      </a:ext>
                    </a:extLst>
                  </p:cNvPr>
                  <p:cNvSpPr txBox="1"/>
                  <p:nvPr/>
                </p:nvSpPr>
                <p:spPr>
                  <a:xfrm>
                    <a:off x="431653" y="1422539"/>
                    <a:ext cx="3399973" cy="1200329"/>
                  </a:xfrm>
                  <a:prstGeom prst="rect">
                    <a:avLst/>
                  </a:prstGeom>
                  <a:noFill/>
                </p:spPr>
                <p:txBody>
                  <a:bodyPr wrap="square" rtlCol="0">
                    <a:spAutoFit/>
                  </a:bodyPr>
                  <a:lstStyle/>
                  <a:p>
                    <a:r>
                      <a:rPr lang="ja-JP" altLang="en-US" sz="1200"/>
                      <a:t>◯　</a:t>
                    </a:r>
                    <a:r>
                      <a:rPr lang="en-US" altLang="ja-JP" sz="1200" dirty="0"/>
                      <a:t> 8</a:t>
                    </a:r>
                    <a:r>
                      <a:rPr lang="ja-JP" altLang="en-US" sz="1200"/>
                      <a:t>　△　</a:t>
                    </a:r>
                    <a:r>
                      <a:rPr lang="en-US" altLang="ja-JP" sz="1200" dirty="0"/>
                      <a:t>6</a:t>
                    </a:r>
                    <a:r>
                      <a:rPr lang="ja-JP" altLang="en-US" sz="1200"/>
                      <a:t>・</a:t>
                    </a:r>
                    <a:r>
                      <a:rPr lang="en-US" altLang="ja-JP" sz="1200" dirty="0"/>
                      <a:t>7</a:t>
                    </a:r>
                    <a:r>
                      <a:rPr lang="ja-JP" altLang="en-US" sz="1200"/>
                      <a:t>　</a:t>
                    </a:r>
                    <a:endParaRPr kumimoji="1" lang="en-US" altLang="ja-JP" sz="1200" dirty="0"/>
                  </a:p>
                  <a:p>
                    <a:endParaRPr lang="en-US" altLang="ja-JP" sz="1200" dirty="0"/>
                  </a:p>
                  <a:p>
                    <a:r>
                      <a:rPr lang="ja-JP" altLang="en-US" sz="1200"/>
                      <a:t>本命星：二黒土星（家庭・地道）</a:t>
                    </a:r>
                    <a:endParaRPr lang="en-US" altLang="ja-JP" sz="1200" dirty="0"/>
                  </a:p>
                  <a:p>
                    <a:r>
                      <a:rPr lang="ja-JP" altLang="en-US" sz="1200"/>
                      <a:t>月命星：九紫火星（頭脳・カリスマ）</a:t>
                    </a:r>
                    <a:endParaRPr lang="en-US" altLang="ja-JP" sz="1200" dirty="0"/>
                  </a:p>
                  <a:p>
                    <a:r>
                      <a:rPr lang="ja-JP" altLang="en-US" sz="1200"/>
                      <a:t>潜在意識：四緑木星（人気・体裁）</a:t>
                    </a:r>
                  </a:p>
                  <a:p>
                    <a:r>
                      <a:rPr lang="ja-JP" altLang="en-US" sz="1200"/>
                      <a:t>流れ：三碧木星（健康・明るさ）</a:t>
                    </a:r>
                    <a:endParaRPr lang="en-US" altLang="ja-JP" sz="1200" dirty="0"/>
                  </a:p>
                </p:txBody>
              </p:sp>
              <p:sp>
                <p:nvSpPr>
                  <p:cNvPr id="110" name="テキスト ボックス 109">
                    <a:extLst>
                      <a:ext uri="{FF2B5EF4-FFF2-40B4-BE49-F238E27FC236}">
                        <a16:creationId xmlns:a16="http://schemas.microsoft.com/office/drawing/2014/main" id="{0401C630-CAD7-FE46-AA40-267C2D611870}"/>
                      </a:ext>
                    </a:extLst>
                  </p:cNvPr>
                  <p:cNvSpPr txBox="1"/>
                  <p:nvPr/>
                </p:nvSpPr>
                <p:spPr>
                  <a:xfrm>
                    <a:off x="3997411" y="1419747"/>
                    <a:ext cx="2421093" cy="523220"/>
                  </a:xfrm>
                  <a:prstGeom prst="rect">
                    <a:avLst/>
                  </a:prstGeom>
                  <a:noFill/>
                </p:spPr>
                <p:txBody>
                  <a:bodyPr wrap="square" rtlCol="0">
                    <a:spAutoFit/>
                  </a:bodyPr>
                  <a:lstStyle/>
                  <a:p>
                    <a:r>
                      <a:rPr lang="en-US" altLang="ja-JP" sz="2800" b="1" dirty="0"/>
                      <a:t>2</a:t>
                    </a:r>
                    <a:r>
                      <a:rPr kumimoji="1" lang="ja-JP" altLang="en-US" sz="2800" b="1"/>
                      <a:t> </a:t>
                    </a:r>
                    <a:r>
                      <a:rPr lang="en-US" altLang="ja-JP" sz="2800" b="1" dirty="0"/>
                      <a:t>-</a:t>
                    </a:r>
                    <a:r>
                      <a:rPr kumimoji="1" lang="ja-JP" altLang="en-US" sz="2800" b="1"/>
                      <a:t> </a:t>
                    </a:r>
                    <a:r>
                      <a:rPr lang="en-US" altLang="ja-JP" sz="2800" b="1" dirty="0"/>
                      <a:t>9</a:t>
                    </a:r>
                    <a:r>
                      <a:rPr kumimoji="1" lang="ja-JP" altLang="en-US" sz="2800" b="1"/>
                      <a:t> </a:t>
                    </a:r>
                    <a:r>
                      <a:rPr lang="en-US" altLang="ja-JP" sz="2800" b="1" dirty="0"/>
                      <a:t>-</a:t>
                    </a:r>
                    <a:r>
                      <a:rPr kumimoji="1" lang="ja-JP" altLang="en-US" sz="2800" b="1"/>
                      <a:t> </a:t>
                    </a:r>
                    <a:r>
                      <a:rPr lang="en-US" altLang="ja-JP" sz="2800" b="1" dirty="0"/>
                      <a:t>4</a:t>
                    </a:r>
                    <a:r>
                      <a:rPr kumimoji="1" lang="en-US" altLang="ja-JP" sz="2800" b="1" dirty="0"/>
                      <a:t> - 3</a:t>
                    </a:r>
                    <a:endParaRPr kumimoji="1" lang="ja-JP" altLang="en-US" sz="2800" b="1"/>
                  </a:p>
                </p:txBody>
              </p:sp>
            </p:grpSp>
            <p:grpSp>
              <p:nvGrpSpPr>
                <p:cNvPr id="104" name="グループ化 103">
                  <a:extLst>
                    <a:ext uri="{FF2B5EF4-FFF2-40B4-BE49-F238E27FC236}">
                      <a16:creationId xmlns:a16="http://schemas.microsoft.com/office/drawing/2014/main" id="{F3783F7B-6DF8-8449-A63B-458D94D30D4C}"/>
                    </a:ext>
                  </a:extLst>
                </p:cNvPr>
                <p:cNvGrpSpPr/>
                <p:nvPr/>
              </p:nvGrpSpPr>
              <p:grpSpPr>
                <a:xfrm>
                  <a:off x="4089157" y="1879350"/>
                  <a:ext cx="1953665" cy="386973"/>
                  <a:chOff x="4358570" y="314392"/>
                  <a:chExt cx="1953665" cy="386973"/>
                </a:xfrm>
              </p:grpSpPr>
              <p:sp>
                <p:nvSpPr>
                  <p:cNvPr id="105" name="円/楕円 104">
                    <a:extLst>
                      <a:ext uri="{FF2B5EF4-FFF2-40B4-BE49-F238E27FC236}">
                        <a16:creationId xmlns:a16="http://schemas.microsoft.com/office/drawing/2014/main" id="{BCDA502D-63C5-CB48-B296-B5F72951CB29}"/>
                      </a:ext>
                    </a:extLst>
                  </p:cNvPr>
                  <p:cNvSpPr/>
                  <p:nvPr/>
                </p:nvSpPr>
                <p:spPr>
                  <a:xfrm>
                    <a:off x="5420267" y="314392"/>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06" name="円/楕円 105">
                    <a:extLst>
                      <a:ext uri="{FF2B5EF4-FFF2-40B4-BE49-F238E27FC236}">
                        <a16:creationId xmlns:a16="http://schemas.microsoft.com/office/drawing/2014/main" id="{27995204-01C9-6141-8B57-F762646EF9B9}"/>
                      </a:ext>
                    </a:extLst>
                  </p:cNvPr>
                  <p:cNvSpPr/>
                  <p:nvPr/>
                </p:nvSpPr>
                <p:spPr>
                  <a:xfrm>
                    <a:off x="4358570" y="32036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107" name="円/楕円 106">
                    <a:extLst>
                      <a:ext uri="{FF2B5EF4-FFF2-40B4-BE49-F238E27FC236}">
                        <a16:creationId xmlns:a16="http://schemas.microsoft.com/office/drawing/2014/main" id="{9A1D9145-D2F4-0641-8221-67396DAC5ED1}"/>
                      </a:ext>
                    </a:extLst>
                  </p:cNvPr>
                  <p:cNvSpPr/>
                  <p:nvPr/>
                </p:nvSpPr>
                <p:spPr>
                  <a:xfrm>
                    <a:off x="4893466" y="314392"/>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108" name="円/楕円 107">
                    <a:extLst>
                      <a:ext uri="{FF2B5EF4-FFF2-40B4-BE49-F238E27FC236}">
                        <a16:creationId xmlns:a16="http://schemas.microsoft.com/office/drawing/2014/main" id="{CB615BC7-64A5-294B-A43D-3EEAB5AA0F85}"/>
                      </a:ext>
                    </a:extLst>
                  </p:cNvPr>
                  <p:cNvSpPr/>
                  <p:nvPr/>
                </p:nvSpPr>
                <p:spPr>
                  <a:xfrm>
                    <a:off x="5935106" y="315027"/>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en-US" altLang="ja-JP" dirty="0">
                      <a:solidFill>
                        <a:schemeClr val="tx1"/>
                      </a:solidFill>
                    </a:endParaRPr>
                  </a:p>
                </p:txBody>
              </p:sp>
            </p:grpSp>
          </p:grpSp>
          <p:sp>
            <p:nvSpPr>
              <p:cNvPr id="100" name="テキスト ボックス 99">
                <a:extLst>
                  <a:ext uri="{FF2B5EF4-FFF2-40B4-BE49-F238E27FC236}">
                    <a16:creationId xmlns:a16="http://schemas.microsoft.com/office/drawing/2014/main" id="{5963B735-C0D4-A040-AAB7-DC26E7510F78}"/>
                  </a:ext>
                </a:extLst>
              </p:cNvPr>
              <p:cNvSpPr txBox="1"/>
              <p:nvPr/>
            </p:nvSpPr>
            <p:spPr>
              <a:xfrm>
                <a:off x="609899" y="9340929"/>
                <a:ext cx="5721785" cy="415498"/>
              </a:xfrm>
              <a:prstGeom prst="rect">
                <a:avLst/>
              </a:prstGeom>
              <a:noFill/>
            </p:spPr>
            <p:txBody>
              <a:bodyPr wrap="square" rtlCol="0">
                <a:spAutoFit/>
              </a:bodyPr>
              <a:lstStyle/>
              <a:p>
                <a:r>
                  <a:rPr lang="ja-JP" altLang="en-US" sz="1050">
                    <a:solidFill>
                      <a:srgbClr val="FF0000"/>
                    </a:solidFill>
                  </a:rPr>
                  <a:t>本質的に家庭的で堅実。対人的には頭脳明晰で強い信念を持つ。潜在意識には人当たりが良く常識的な面もある。明るく前向き。実家とのご縁は強く長男的な役割を求められる。</a:t>
                </a:r>
              </a:p>
            </p:txBody>
          </p:sp>
        </p:grpSp>
        <p:sp>
          <p:nvSpPr>
            <p:cNvPr id="7" name="テキスト ボックス 6">
              <a:extLst>
                <a:ext uri="{FF2B5EF4-FFF2-40B4-BE49-F238E27FC236}">
                  <a16:creationId xmlns:a16="http://schemas.microsoft.com/office/drawing/2014/main" id="{A77AEA69-FD25-754F-4B39-5EA09F5097E5}"/>
                </a:ext>
              </a:extLst>
            </p:cNvPr>
            <p:cNvSpPr txBox="1"/>
            <p:nvPr/>
          </p:nvSpPr>
          <p:spPr>
            <a:xfrm>
              <a:off x="3383753" y="6930304"/>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spTree>
    <p:extLst>
      <p:ext uri="{BB962C8B-B14F-4D97-AF65-F5344CB8AC3E}">
        <p14:creationId xmlns:p14="http://schemas.microsoft.com/office/powerpoint/2010/main" val="1741966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グループ化 17">
            <a:extLst>
              <a:ext uri="{FF2B5EF4-FFF2-40B4-BE49-F238E27FC236}">
                <a16:creationId xmlns:a16="http://schemas.microsoft.com/office/drawing/2014/main" id="{63D4930C-8797-6CE9-67A8-CD59FC7E554C}"/>
              </a:ext>
            </a:extLst>
          </p:cNvPr>
          <p:cNvGrpSpPr/>
          <p:nvPr/>
        </p:nvGrpSpPr>
        <p:grpSpPr>
          <a:xfrm>
            <a:off x="810743" y="687067"/>
            <a:ext cx="5877718" cy="2029812"/>
            <a:chOff x="810743" y="687067"/>
            <a:chExt cx="5877718" cy="2029812"/>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7" name="グループ化 6">
              <a:extLst>
                <a:ext uri="{FF2B5EF4-FFF2-40B4-BE49-F238E27FC236}">
                  <a16:creationId xmlns:a16="http://schemas.microsoft.com/office/drawing/2014/main" id="{E117BA93-396E-0ED8-0F9B-FBF877E05A25}"/>
                </a:ext>
              </a:extLst>
            </p:cNvPr>
            <p:cNvGrpSpPr/>
            <p:nvPr/>
          </p:nvGrpSpPr>
          <p:grpSpPr>
            <a:xfrm>
              <a:off x="810743" y="980287"/>
              <a:ext cx="5721785" cy="1736592"/>
              <a:chOff x="525649" y="3433924"/>
              <a:chExt cx="5721785" cy="1736592"/>
            </a:xfrm>
          </p:grpSpPr>
          <p:grpSp>
            <p:nvGrpSpPr>
              <p:cNvPr id="8" name="グループ化 7">
                <a:extLst>
                  <a:ext uri="{FF2B5EF4-FFF2-40B4-BE49-F238E27FC236}">
                    <a16:creationId xmlns:a16="http://schemas.microsoft.com/office/drawing/2014/main" id="{4C020245-D8DC-846E-099F-43D2EA847FE3}"/>
                  </a:ext>
                </a:extLst>
              </p:cNvPr>
              <p:cNvGrpSpPr/>
              <p:nvPr/>
            </p:nvGrpSpPr>
            <p:grpSpPr>
              <a:xfrm>
                <a:off x="525649" y="3433924"/>
                <a:ext cx="5597097" cy="1274509"/>
                <a:chOff x="654076" y="1323370"/>
                <a:chExt cx="5597097" cy="1274509"/>
              </a:xfrm>
            </p:grpSpPr>
            <p:grpSp>
              <p:nvGrpSpPr>
                <p:cNvPr id="10" name="グループ化 9">
                  <a:extLst>
                    <a:ext uri="{FF2B5EF4-FFF2-40B4-BE49-F238E27FC236}">
                      <a16:creationId xmlns:a16="http://schemas.microsoft.com/office/drawing/2014/main" id="{E4A45BE6-0842-5888-EA1D-E3AF0CD85DAF}"/>
                    </a:ext>
                  </a:extLst>
                </p:cNvPr>
                <p:cNvGrpSpPr/>
                <p:nvPr/>
              </p:nvGrpSpPr>
              <p:grpSpPr>
                <a:xfrm>
                  <a:off x="654076" y="1323370"/>
                  <a:ext cx="5597097" cy="1274509"/>
                  <a:chOff x="431653" y="1348359"/>
                  <a:chExt cx="5881560" cy="1274509"/>
                </a:xfrm>
              </p:grpSpPr>
              <p:sp>
                <p:nvSpPr>
                  <p:cNvPr id="16" name="テキスト ボックス 15">
                    <a:extLst>
                      <a:ext uri="{FF2B5EF4-FFF2-40B4-BE49-F238E27FC236}">
                        <a16:creationId xmlns:a16="http://schemas.microsoft.com/office/drawing/2014/main" id="{16C31546-7C64-09B2-8D2D-9DCBBC10C8B9}"/>
                      </a:ext>
                    </a:extLst>
                  </p:cNvPr>
                  <p:cNvSpPr txBox="1"/>
                  <p:nvPr/>
                </p:nvSpPr>
                <p:spPr>
                  <a:xfrm>
                    <a:off x="431653" y="1422539"/>
                    <a:ext cx="3411656" cy="1200329"/>
                  </a:xfrm>
                  <a:prstGeom prst="rect">
                    <a:avLst/>
                  </a:prstGeom>
                  <a:noFill/>
                </p:spPr>
                <p:txBody>
                  <a:bodyPr wrap="square" rtlCol="0">
                    <a:spAutoFit/>
                  </a:bodyPr>
                  <a:lstStyle/>
                  <a:p>
                    <a:r>
                      <a:rPr lang="ja-JP" altLang="en-US" sz="1200"/>
                      <a:t>◯　</a:t>
                    </a:r>
                    <a:r>
                      <a:rPr lang="en-US" altLang="ja-JP" sz="1200" dirty="0"/>
                      <a:t> 4</a:t>
                    </a:r>
                    <a:r>
                      <a:rPr lang="ja-JP" altLang="en-US" sz="1200"/>
                      <a:t>　△　</a:t>
                    </a:r>
                    <a:r>
                      <a:rPr lang="en-US" altLang="ja-JP" sz="1200" dirty="0"/>
                      <a:t>9</a:t>
                    </a:r>
                    <a:r>
                      <a:rPr lang="ja-JP" altLang="en-US" sz="1200"/>
                      <a:t>　</a:t>
                    </a:r>
                    <a:endParaRPr kumimoji="1" lang="en-US" altLang="ja-JP" sz="1200" dirty="0"/>
                  </a:p>
                  <a:p>
                    <a:endParaRPr lang="en-US" altLang="ja-JP" sz="1200" dirty="0"/>
                  </a:p>
                  <a:p>
                    <a:r>
                      <a:rPr lang="ja-JP" altLang="en-US" sz="1200"/>
                      <a:t>本命星：三碧木星（健康・明るさ）</a:t>
                    </a:r>
                    <a:endParaRPr kumimoji="1" lang="en-US" altLang="ja-JP" sz="1200" dirty="0"/>
                  </a:p>
                  <a:p>
                    <a:r>
                      <a:rPr lang="ja-JP" altLang="en-US" sz="1200"/>
                      <a:t>月命星：一白水星（人情・アイデア）</a:t>
                    </a:r>
                    <a:endParaRPr lang="en-US" altLang="ja-JP" sz="1200" dirty="0"/>
                  </a:p>
                  <a:p>
                    <a:r>
                      <a:rPr lang="ja-JP" altLang="en-US" sz="1200"/>
                      <a:t>潜在意識：五黄土星（支配・リーダー）</a:t>
                    </a:r>
                    <a:endParaRPr kumimoji="1" lang="en-US" altLang="ja-JP" sz="1200" dirty="0"/>
                  </a:p>
                  <a:p>
                    <a:r>
                      <a:rPr lang="ja-JP" altLang="en-US" sz="1200"/>
                      <a:t>流れ：三碧木星（健康・明るさ）</a:t>
                    </a:r>
                    <a:endParaRPr lang="en-US" altLang="ja-JP" sz="1200" dirty="0"/>
                  </a:p>
                </p:txBody>
              </p:sp>
              <p:sp>
                <p:nvSpPr>
                  <p:cNvPr id="17" name="テキスト ボックス 16">
                    <a:extLst>
                      <a:ext uri="{FF2B5EF4-FFF2-40B4-BE49-F238E27FC236}">
                        <a16:creationId xmlns:a16="http://schemas.microsoft.com/office/drawing/2014/main" id="{D1BB78EF-D274-E6F5-ABA3-94BA0053722F}"/>
                      </a:ext>
                    </a:extLst>
                  </p:cNvPr>
                  <p:cNvSpPr txBox="1"/>
                  <p:nvPr/>
                </p:nvSpPr>
                <p:spPr>
                  <a:xfrm>
                    <a:off x="3892120" y="1348359"/>
                    <a:ext cx="2421093" cy="523220"/>
                  </a:xfrm>
                  <a:prstGeom prst="rect">
                    <a:avLst/>
                  </a:prstGeom>
                  <a:noFill/>
                </p:spPr>
                <p:txBody>
                  <a:bodyPr wrap="square" rtlCol="0">
                    <a:spAutoFit/>
                  </a:bodyPr>
                  <a:lstStyle/>
                  <a:p>
                    <a:r>
                      <a:rPr kumimoji="1" lang="en-US" altLang="ja-JP" sz="2800" b="1" dirty="0"/>
                      <a:t>3</a:t>
                    </a:r>
                    <a:r>
                      <a:rPr kumimoji="1" lang="ja-JP" altLang="en-US" sz="2800" b="1"/>
                      <a:t> </a:t>
                    </a:r>
                    <a:r>
                      <a:rPr lang="en-US" altLang="ja-JP" sz="2800" b="1" dirty="0"/>
                      <a:t>-</a:t>
                    </a:r>
                    <a:r>
                      <a:rPr kumimoji="1" lang="ja-JP" altLang="en-US" sz="2800" b="1"/>
                      <a:t> </a:t>
                    </a:r>
                    <a:r>
                      <a:rPr kumimoji="1" lang="en-US" altLang="ja-JP" sz="2800" b="1" dirty="0"/>
                      <a:t>1</a:t>
                    </a:r>
                    <a:r>
                      <a:rPr kumimoji="1" lang="ja-JP" altLang="en-US" sz="2800" b="1"/>
                      <a:t> </a:t>
                    </a:r>
                    <a:r>
                      <a:rPr lang="en-US" altLang="ja-JP" sz="2800" b="1" dirty="0"/>
                      <a:t>-</a:t>
                    </a:r>
                    <a:r>
                      <a:rPr kumimoji="1" lang="ja-JP" altLang="en-US" sz="2800" b="1"/>
                      <a:t> </a:t>
                    </a:r>
                    <a:r>
                      <a:rPr kumimoji="1" lang="en-US" altLang="ja-JP" sz="2800" b="1" dirty="0"/>
                      <a:t>5 - 3</a:t>
                    </a:r>
                    <a:endParaRPr kumimoji="1" lang="ja-JP" altLang="en-US" sz="2800" b="1"/>
                  </a:p>
                </p:txBody>
              </p:sp>
            </p:grpSp>
            <p:grpSp>
              <p:nvGrpSpPr>
                <p:cNvPr id="11" name="グループ化 10">
                  <a:extLst>
                    <a:ext uri="{FF2B5EF4-FFF2-40B4-BE49-F238E27FC236}">
                      <a16:creationId xmlns:a16="http://schemas.microsoft.com/office/drawing/2014/main" id="{1927AC29-F9D8-F171-473C-76C6DDE106B9}"/>
                    </a:ext>
                  </a:extLst>
                </p:cNvPr>
                <p:cNvGrpSpPr/>
                <p:nvPr/>
              </p:nvGrpSpPr>
              <p:grpSpPr>
                <a:xfrm>
                  <a:off x="3990160" y="1850859"/>
                  <a:ext cx="1859944" cy="389422"/>
                  <a:chOff x="3983806" y="1826961"/>
                  <a:chExt cx="1859944" cy="389422"/>
                </a:xfrm>
              </p:grpSpPr>
              <p:sp>
                <p:nvSpPr>
                  <p:cNvPr id="12" name="円/楕円 11">
                    <a:extLst>
                      <a:ext uri="{FF2B5EF4-FFF2-40B4-BE49-F238E27FC236}">
                        <a16:creationId xmlns:a16="http://schemas.microsoft.com/office/drawing/2014/main" id="{60502CDA-8323-4B5D-AD1F-12087A9B8FD7}"/>
                      </a:ext>
                    </a:extLst>
                  </p:cNvPr>
                  <p:cNvSpPr/>
                  <p:nvPr/>
                </p:nvSpPr>
                <p:spPr>
                  <a:xfrm>
                    <a:off x="4468843" y="1826961"/>
                    <a:ext cx="377129" cy="38100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13" name="円/楕円 12">
                    <a:extLst>
                      <a:ext uri="{FF2B5EF4-FFF2-40B4-BE49-F238E27FC236}">
                        <a16:creationId xmlns:a16="http://schemas.microsoft.com/office/drawing/2014/main" id="{903E9C11-F6E0-08D8-7192-F9FCE0B353C6}"/>
                      </a:ext>
                    </a:extLst>
                  </p:cNvPr>
                  <p:cNvSpPr/>
                  <p:nvPr/>
                </p:nvSpPr>
                <p:spPr>
                  <a:xfrm>
                    <a:off x="3983806" y="182696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4" name="円/楕円 13">
                    <a:extLst>
                      <a:ext uri="{FF2B5EF4-FFF2-40B4-BE49-F238E27FC236}">
                        <a16:creationId xmlns:a16="http://schemas.microsoft.com/office/drawing/2014/main" id="{243AA37A-E594-2055-4784-CDF956C7B068}"/>
                      </a:ext>
                    </a:extLst>
                  </p:cNvPr>
                  <p:cNvSpPr/>
                  <p:nvPr/>
                </p:nvSpPr>
                <p:spPr>
                  <a:xfrm>
                    <a:off x="4992621" y="1835383"/>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15" name="円/楕円 14">
                    <a:extLst>
                      <a:ext uri="{FF2B5EF4-FFF2-40B4-BE49-F238E27FC236}">
                        <a16:creationId xmlns:a16="http://schemas.microsoft.com/office/drawing/2014/main" id="{128643BC-DF45-A6A9-828F-F0BBDB1808D1}"/>
                      </a:ext>
                    </a:extLst>
                  </p:cNvPr>
                  <p:cNvSpPr/>
                  <p:nvPr/>
                </p:nvSpPr>
                <p:spPr>
                  <a:xfrm>
                    <a:off x="5466621" y="1835383"/>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grpSp>
          </p:grpSp>
          <p:sp>
            <p:nvSpPr>
              <p:cNvPr id="9" name="テキスト ボックス 8">
                <a:extLst>
                  <a:ext uri="{FF2B5EF4-FFF2-40B4-BE49-F238E27FC236}">
                    <a16:creationId xmlns:a16="http://schemas.microsoft.com/office/drawing/2014/main" id="{165318BB-166B-BC42-8AD1-E9C35070FF55}"/>
                  </a:ext>
                </a:extLst>
              </p:cNvPr>
              <p:cNvSpPr txBox="1"/>
              <p:nvPr/>
            </p:nvSpPr>
            <p:spPr>
              <a:xfrm>
                <a:off x="525649" y="4755018"/>
                <a:ext cx="5721785" cy="415498"/>
              </a:xfrm>
              <a:prstGeom prst="rect">
                <a:avLst/>
              </a:prstGeom>
              <a:noFill/>
            </p:spPr>
            <p:txBody>
              <a:bodyPr wrap="square" rtlCol="0">
                <a:spAutoFit/>
              </a:bodyPr>
              <a:lstStyle/>
              <a:p>
                <a:r>
                  <a:rPr lang="ja-JP" altLang="en-US" sz="1050">
                    <a:solidFill>
                      <a:srgbClr val="FF0000"/>
                    </a:solidFill>
                  </a:rPr>
                  <a:t>本質的に明るく前向きでその傾向は強い。対人的には人情に厚く人に優しい。潜在意識にはリーダーシップが強く自分流な面を持つ。実家とのご縁は強く長男的な役割を求められる。</a:t>
                </a:r>
                <a:endParaRPr lang="en-US" altLang="ja-JP" sz="1050" dirty="0">
                  <a:solidFill>
                    <a:srgbClr val="FF0000"/>
                  </a:solidFill>
                </a:endParaRPr>
              </a:p>
            </p:txBody>
          </p:sp>
        </p:grpSp>
      </p:grpSp>
      <p:grpSp>
        <p:nvGrpSpPr>
          <p:cNvPr id="42" name="グループ化 41">
            <a:extLst>
              <a:ext uri="{FF2B5EF4-FFF2-40B4-BE49-F238E27FC236}">
                <a16:creationId xmlns:a16="http://schemas.microsoft.com/office/drawing/2014/main" id="{BDFD7523-2522-7648-6E55-A06F6BA0206B}"/>
              </a:ext>
            </a:extLst>
          </p:cNvPr>
          <p:cNvGrpSpPr/>
          <p:nvPr/>
        </p:nvGrpSpPr>
        <p:grpSpPr>
          <a:xfrm>
            <a:off x="774170" y="6930303"/>
            <a:ext cx="5914291" cy="2104639"/>
            <a:chOff x="774170" y="6930303"/>
            <a:chExt cx="5914291" cy="2104639"/>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9" name="グループ化 18">
              <a:extLst>
                <a:ext uri="{FF2B5EF4-FFF2-40B4-BE49-F238E27FC236}">
                  <a16:creationId xmlns:a16="http://schemas.microsoft.com/office/drawing/2014/main" id="{EF21164C-5D67-763A-AFFE-6FD6CE5E7238}"/>
                </a:ext>
              </a:extLst>
            </p:cNvPr>
            <p:cNvGrpSpPr/>
            <p:nvPr/>
          </p:nvGrpSpPr>
          <p:grpSpPr>
            <a:xfrm>
              <a:off x="774170" y="7228509"/>
              <a:ext cx="5721785" cy="1806433"/>
              <a:chOff x="476841" y="3410877"/>
              <a:chExt cx="5721785" cy="1806433"/>
            </a:xfrm>
          </p:grpSpPr>
          <p:grpSp>
            <p:nvGrpSpPr>
              <p:cNvPr id="20" name="グループ化 19">
                <a:extLst>
                  <a:ext uri="{FF2B5EF4-FFF2-40B4-BE49-F238E27FC236}">
                    <a16:creationId xmlns:a16="http://schemas.microsoft.com/office/drawing/2014/main" id="{91C45F8C-7AA3-2E7A-6B88-B937B169A080}"/>
                  </a:ext>
                </a:extLst>
              </p:cNvPr>
              <p:cNvGrpSpPr/>
              <p:nvPr/>
            </p:nvGrpSpPr>
            <p:grpSpPr>
              <a:xfrm>
                <a:off x="476841" y="3410877"/>
                <a:ext cx="5615693" cy="1390935"/>
                <a:chOff x="654077" y="1391610"/>
                <a:chExt cx="5615693" cy="1390935"/>
              </a:xfrm>
            </p:grpSpPr>
            <p:grpSp>
              <p:nvGrpSpPr>
                <p:cNvPr id="22" name="グループ化 21">
                  <a:extLst>
                    <a:ext uri="{FF2B5EF4-FFF2-40B4-BE49-F238E27FC236}">
                      <a16:creationId xmlns:a16="http://schemas.microsoft.com/office/drawing/2014/main" id="{0DBFA2C1-5AD6-55B7-C4E6-1B9F137BC6EC}"/>
                    </a:ext>
                  </a:extLst>
                </p:cNvPr>
                <p:cNvGrpSpPr/>
                <p:nvPr/>
              </p:nvGrpSpPr>
              <p:grpSpPr>
                <a:xfrm>
                  <a:off x="654077" y="1391610"/>
                  <a:ext cx="5615693" cy="1390935"/>
                  <a:chOff x="431654" y="1416599"/>
                  <a:chExt cx="5901101" cy="1390935"/>
                </a:xfrm>
              </p:grpSpPr>
              <p:sp>
                <p:nvSpPr>
                  <p:cNvPr id="28" name="テキスト ボックス 27">
                    <a:extLst>
                      <a:ext uri="{FF2B5EF4-FFF2-40B4-BE49-F238E27FC236}">
                        <a16:creationId xmlns:a16="http://schemas.microsoft.com/office/drawing/2014/main" id="{9026297A-DFF4-3851-494A-5731EE8DD4E8}"/>
                      </a:ext>
                    </a:extLst>
                  </p:cNvPr>
                  <p:cNvSpPr txBox="1"/>
                  <p:nvPr/>
                </p:nvSpPr>
                <p:spPr>
                  <a:xfrm>
                    <a:off x="431654" y="1422539"/>
                    <a:ext cx="2982192" cy="1384995"/>
                  </a:xfrm>
                  <a:prstGeom prst="rect">
                    <a:avLst/>
                  </a:prstGeom>
                  <a:noFill/>
                </p:spPr>
                <p:txBody>
                  <a:bodyPr wrap="square" rtlCol="0">
                    <a:spAutoFit/>
                  </a:bodyPr>
                  <a:lstStyle/>
                  <a:p>
                    <a:r>
                      <a:rPr lang="ja-JP" altLang="en-US" sz="1200"/>
                      <a:t>◯　</a:t>
                    </a:r>
                    <a:r>
                      <a:rPr lang="en-US" altLang="ja-JP" sz="1200" dirty="0"/>
                      <a:t> 9</a:t>
                    </a:r>
                    <a:r>
                      <a:rPr lang="ja-JP" altLang="en-US" sz="1200"/>
                      <a:t>・</a:t>
                    </a:r>
                    <a:r>
                      <a:rPr lang="en-US" altLang="ja-JP" sz="1200" dirty="0"/>
                      <a:t>1</a:t>
                    </a:r>
                    <a:r>
                      <a:rPr lang="ja-JP" altLang="en-US" sz="1200"/>
                      <a:t>・</a:t>
                    </a:r>
                    <a:r>
                      <a:rPr lang="en-US" altLang="ja-JP" sz="1200" dirty="0"/>
                      <a:t>4</a:t>
                    </a:r>
                  </a:p>
                  <a:p>
                    <a:endParaRPr lang="en-US" altLang="ja-JP" sz="1200" dirty="0"/>
                  </a:p>
                  <a:p>
                    <a:r>
                      <a:rPr lang="ja-JP" altLang="en-US" sz="1200"/>
                      <a:t>本命星：三碧木星（健康・明るさ）</a:t>
                    </a:r>
                    <a:endParaRPr kumimoji="1" lang="en-US" altLang="ja-JP" sz="1200" dirty="0"/>
                  </a:p>
                  <a:p>
                    <a:r>
                      <a:rPr lang="ja-JP" altLang="en-US" sz="1200"/>
                      <a:t>月命星：三碧木星（健康・明るさ）</a:t>
                    </a:r>
                    <a:endParaRPr lang="en-US" altLang="ja-JP" sz="1200" dirty="0"/>
                  </a:p>
                  <a:p>
                    <a:r>
                      <a:rPr lang="ja-JP" altLang="en-US" sz="1200"/>
                      <a:t>潜在意識：</a:t>
                    </a:r>
                    <a:endParaRPr lang="en-US" altLang="ja-JP" sz="1200" dirty="0"/>
                  </a:p>
                  <a:p>
                    <a:r>
                      <a:rPr lang="ja-JP" altLang="en-US" sz="1200"/>
                      <a:t>五黄土星（支配・リーダー）</a:t>
                    </a:r>
                    <a:endParaRPr lang="en-US" altLang="ja-JP" sz="1200" dirty="0"/>
                  </a:p>
                  <a:p>
                    <a:r>
                      <a:rPr lang="ja-JP" altLang="en-US" sz="1200"/>
                      <a:t>四緑木星（人気・体裁）</a:t>
                    </a:r>
                    <a:endParaRPr kumimoji="1" lang="en-US" altLang="ja-JP" sz="1200" dirty="0"/>
                  </a:p>
                </p:txBody>
              </p:sp>
              <p:sp>
                <p:nvSpPr>
                  <p:cNvPr id="29" name="テキスト ボックス 28">
                    <a:extLst>
                      <a:ext uri="{FF2B5EF4-FFF2-40B4-BE49-F238E27FC236}">
                        <a16:creationId xmlns:a16="http://schemas.microsoft.com/office/drawing/2014/main" id="{A83EA37D-4FD6-50A9-A137-D110CC3FA460}"/>
                      </a:ext>
                    </a:extLst>
                  </p:cNvPr>
                  <p:cNvSpPr txBox="1"/>
                  <p:nvPr/>
                </p:nvSpPr>
                <p:spPr>
                  <a:xfrm>
                    <a:off x="3911662" y="1416599"/>
                    <a:ext cx="2421093" cy="523220"/>
                  </a:xfrm>
                  <a:prstGeom prst="rect">
                    <a:avLst/>
                  </a:prstGeom>
                  <a:noFill/>
                </p:spPr>
                <p:txBody>
                  <a:bodyPr wrap="square" rtlCol="0">
                    <a:spAutoFit/>
                  </a:bodyPr>
                  <a:lstStyle/>
                  <a:p>
                    <a:r>
                      <a:rPr kumimoji="1" lang="en-US" altLang="ja-JP" sz="2800" b="1" dirty="0"/>
                      <a:t>3</a:t>
                    </a:r>
                    <a:r>
                      <a:rPr kumimoji="1" lang="ja-JP" altLang="en-US" sz="2800" b="1"/>
                      <a:t> </a:t>
                    </a:r>
                    <a:r>
                      <a:rPr lang="en-US" altLang="ja-JP" sz="2800" b="1" dirty="0"/>
                      <a:t>-</a:t>
                    </a:r>
                    <a:r>
                      <a:rPr kumimoji="1" lang="ja-JP" altLang="en-US" sz="2800" b="1"/>
                      <a:t> </a:t>
                    </a:r>
                    <a:r>
                      <a:rPr kumimoji="1" lang="en-US" altLang="ja-JP" sz="2800" b="1" dirty="0"/>
                      <a:t>3</a:t>
                    </a:r>
                    <a:r>
                      <a:rPr kumimoji="1" lang="ja-JP" altLang="en-US" sz="2800" b="1"/>
                      <a:t> </a:t>
                    </a:r>
                    <a:r>
                      <a:rPr lang="en-US" altLang="ja-JP" sz="2800" b="1" dirty="0"/>
                      <a:t>-</a:t>
                    </a:r>
                    <a:r>
                      <a:rPr kumimoji="1" lang="ja-JP" altLang="en-US" sz="2800" b="1"/>
                      <a:t> </a:t>
                    </a:r>
                    <a:r>
                      <a:rPr kumimoji="1" lang="en-US" altLang="ja-JP" sz="2800" b="1" dirty="0"/>
                      <a:t>5 </a:t>
                    </a:r>
                    <a:r>
                      <a:rPr lang="en-US" altLang="ja-JP" sz="2800" b="1" dirty="0"/>
                      <a:t>/</a:t>
                    </a:r>
                    <a:r>
                      <a:rPr kumimoji="1" lang="en-US" altLang="ja-JP" sz="2800" b="1" dirty="0"/>
                      <a:t> </a:t>
                    </a:r>
                    <a:r>
                      <a:rPr lang="en-US" altLang="ja-JP" sz="2800" b="1" dirty="0"/>
                      <a:t>4</a:t>
                    </a:r>
                    <a:endParaRPr kumimoji="1" lang="ja-JP" altLang="en-US" sz="2800" b="1"/>
                  </a:p>
                </p:txBody>
              </p:sp>
            </p:grpSp>
            <p:grpSp>
              <p:nvGrpSpPr>
                <p:cNvPr id="23" name="グループ化 22">
                  <a:extLst>
                    <a:ext uri="{FF2B5EF4-FFF2-40B4-BE49-F238E27FC236}">
                      <a16:creationId xmlns:a16="http://schemas.microsoft.com/office/drawing/2014/main" id="{6E83894F-8072-ED57-2A46-A7896238C189}"/>
                    </a:ext>
                  </a:extLst>
                </p:cNvPr>
                <p:cNvGrpSpPr/>
                <p:nvPr/>
              </p:nvGrpSpPr>
              <p:grpSpPr>
                <a:xfrm>
                  <a:off x="4002025" y="1842355"/>
                  <a:ext cx="1945521" cy="400722"/>
                  <a:chOff x="4020053" y="1818457"/>
                  <a:chExt cx="1945521" cy="400722"/>
                </a:xfrm>
              </p:grpSpPr>
              <p:sp>
                <p:nvSpPr>
                  <p:cNvPr id="24" name="円/楕円 23">
                    <a:extLst>
                      <a:ext uri="{FF2B5EF4-FFF2-40B4-BE49-F238E27FC236}">
                        <a16:creationId xmlns:a16="http://schemas.microsoft.com/office/drawing/2014/main" id="{FC97685D-5659-DC90-DB1F-1CE0D0DEB115}"/>
                      </a:ext>
                    </a:extLst>
                  </p:cNvPr>
                  <p:cNvSpPr/>
                  <p:nvPr/>
                </p:nvSpPr>
                <p:spPr>
                  <a:xfrm>
                    <a:off x="5110107" y="1829757"/>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25" name="円/楕円 24">
                    <a:extLst>
                      <a:ext uri="{FF2B5EF4-FFF2-40B4-BE49-F238E27FC236}">
                        <a16:creationId xmlns:a16="http://schemas.microsoft.com/office/drawing/2014/main" id="{FC029BEF-A707-03A3-1994-49AE6F5CB98E}"/>
                      </a:ext>
                    </a:extLst>
                  </p:cNvPr>
                  <p:cNvSpPr/>
                  <p:nvPr/>
                </p:nvSpPr>
                <p:spPr>
                  <a:xfrm>
                    <a:off x="4020053" y="1818457"/>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26" name="円/楕円 25">
                    <a:extLst>
                      <a:ext uri="{FF2B5EF4-FFF2-40B4-BE49-F238E27FC236}">
                        <a16:creationId xmlns:a16="http://schemas.microsoft.com/office/drawing/2014/main" id="{E1AEE314-9695-0B00-6B78-332FF87569CE}"/>
                      </a:ext>
                    </a:extLst>
                  </p:cNvPr>
                  <p:cNvSpPr/>
                  <p:nvPr/>
                </p:nvSpPr>
                <p:spPr>
                  <a:xfrm>
                    <a:off x="4522291" y="1818457"/>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27" name="円/楕円 26">
                    <a:extLst>
                      <a:ext uri="{FF2B5EF4-FFF2-40B4-BE49-F238E27FC236}">
                        <a16:creationId xmlns:a16="http://schemas.microsoft.com/office/drawing/2014/main" id="{DD98F908-DA12-B861-B28A-C6F3B1CCB571}"/>
                      </a:ext>
                    </a:extLst>
                  </p:cNvPr>
                  <p:cNvSpPr/>
                  <p:nvPr/>
                </p:nvSpPr>
                <p:spPr>
                  <a:xfrm>
                    <a:off x="5588445" y="183817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grpSp>
          </p:grpSp>
          <p:sp>
            <p:nvSpPr>
              <p:cNvPr id="21" name="テキスト ボックス 20">
                <a:extLst>
                  <a:ext uri="{FF2B5EF4-FFF2-40B4-BE49-F238E27FC236}">
                    <a16:creationId xmlns:a16="http://schemas.microsoft.com/office/drawing/2014/main" id="{22EB637B-1C18-FE69-A706-1D5C9BC2E657}"/>
                  </a:ext>
                </a:extLst>
              </p:cNvPr>
              <p:cNvSpPr txBox="1"/>
              <p:nvPr/>
            </p:nvSpPr>
            <p:spPr>
              <a:xfrm>
                <a:off x="476841" y="4801812"/>
                <a:ext cx="5721785" cy="415498"/>
              </a:xfrm>
              <a:prstGeom prst="rect">
                <a:avLst/>
              </a:prstGeom>
              <a:noFill/>
            </p:spPr>
            <p:txBody>
              <a:bodyPr wrap="square" rtlCol="0">
                <a:spAutoFit/>
              </a:bodyPr>
              <a:lstStyle/>
              <a:p>
                <a:r>
                  <a:rPr lang="ja-JP" altLang="en-US" sz="1050">
                    <a:solidFill>
                      <a:srgbClr val="FF0000"/>
                    </a:solidFill>
                  </a:rPr>
                  <a:t>非常に個性的で裏表のない性格を持つ。本質的に明るく前向きその傾向は強い。潜在意識にはリーダーシップが強く自分流な面と人当たりが良く常識的な面を合わせ持つ。</a:t>
                </a:r>
                <a:endParaRPr lang="en-US" altLang="ja-JP" sz="1050" dirty="0">
                  <a:solidFill>
                    <a:srgbClr val="FF0000"/>
                  </a:solidFill>
                </a:endParaRPr>
              </a:p>
            </p:txBody>
          </p:sp>
        </p:grpSp>
      </p:grpSp>
      <p:grpSp>
        <p:nvGrpSpPr>
          <p:cNvPr id="41" name="グループ化 40">
            <a:extLst>
              <a:ext uri="{FF2B5EF4-FFF2-40B4-BE49-F238E27FC236}">
                <a16:creationId xmlns:a16="http://schemas.microsoft.com/office/drawing/2014/main" id="{0C88EB8E-1F81-DAA0-494C-098E56E0C52A}"/>
              </a:ext>
            </a:extLst>
          </p:cNvPr>
          <p:cNvGrpSpPr/>
          <p:nvPr/>
        </p:nvGrpSpPr>
        <p:grpSpPr>
          <a:xfrm>
            <a:off x="810742" y="3808685"/>
            <a:ext cx="5877719" cy="2010203"/>
            <a:chOff x="810742" y="3808685"/>
            <a:chExt cx="5877719" cy="2010203"/>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30" name="グループ化 29">
              <a:extLst>
                <a:ext uri="{FF2B5EF4-FFF2-40B4-BE49-F238E27FC236}">
                  <a16:creationId xmlns:a16="http://schemas.microsoft.com/office/drawing/2014/main" id="{DEF21133-CA15-6501-3F82-A22202A79004}"/>
                </a:ext>
              </a:extLst>
            </p:cNvPr>
            <p:cNvGrpSpPr/>
            <p:nvPr/>
          </p:nvGrpSpPr>
          <p:grpSpPr>
            <a:xfrm>
              <a:off x="810742" y="4136560"/>
              <a:ext cx="5721785" cy="1682328"/>
              <a:chOff x="556082" y="5579949"/>
              <a:chExt cx="5721785" cy="1682328"/>
            </a:xfrm>
          </p:grpSpPr>
          <p:grpSp>
            <p:nvGrpSpPr>
              <p:cNvPr id="31" name="グループ化 30">
                <a:extLst>
                  <a:ext uri="{FF2B5EF4-FFF2-40B4-BE49-F238E27FC236}">
                    <a16:creationId xmlns:a16="http://schemas.microsoft.com/office/drawing/2014/main" id="{2560CFCD-F699-542B-88DC-896D0425DC9D}"/>
                  </a:ext>
                </a:extLst>
              </p:cNvPr>
              <p:cNvGrpSpPr/>
              <p:nvPr/>
            </p:nvGrpSpPr>
            <p:grpSpPr>
              <a:xfrm>
                <a:off x="563275" y="5579949"/>
                <a:ext cx="5587400" cy="1200329"/>
                <a:chOff x="654077" y="1397550"/>
                <a:chExt cx="5587400" cy="1200329"/>
              </a:xfrm>
            </p:grpSpPr>
            <p:grpSp>
              <p:nvGrpSpPr>
                <p:cNvPr id="33" name="グループ化 32">
                  <a:extLst>
                    <a:ext uri="{FF2B5EF4-FFF2-40B4-BE49-F238E27FC236}">
                      <a16:creationId xmlns:a16="http://schemas.microsoft.com/office/drawing/2014/main" id="{FD16BFC5-346A-96ED-789C-6E359906E7E4}"/>
                    </a:ext>
                  </a:extLst>
                </p:cNvPr>
                <p:cNvGrpSpPr/>
                <p:nvPr/>
              </p:nvGrpSpPr>
              <p:grpSpPr>
                <a:xfrm>
                  <a:off x="654077" y="1397550"/>
                  <a:ext cx="5587400" cy="1200329"/>
                  <a:chOff x="431654" y="1422539"/>
                  <a:chExt cx="5871369" cy="1200329"/>
                </a:xfrm>
              </p:grpSpPr>
              <p:sp>
                <p:nvSpPr>
                  <p:cNvPr id="39" name="テキスト ボックス 38">
                    <a:extLst>
                      <a:ext uri="{FF2B5EF4-FFF2-40B4-BE49-F238E27FC236}">
                        <a16:creationId xmlns:a16="http://schemas.microsoft.com/office/drawing/2014/main" id="{1DEBA80B-B628-9AE5-96A6-41192A73BD22}"/>
                      </a:ext>
                    </a:extLst>
                  </p:cNvPr>
                  <p:cNvSpPr txBox="1"/>
                  <p:nvPr/>
                </p:nvSpPr>
                <p:spPr>
                  <a:xfrm>
                    <a:off x="431654" y="1422539"/>
                    <a:ext cx="2867600"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4</a:t>
                    </a:r>
                    <a:r>
                      <a:rPr lang="ja-JP" altLang="en-US" sz="1200"/>
                      <a:t>・</a:t>
                    </a:r>
                    <a:r>
                      <a:rPr lang="en-US" altLang="ja-JP" sz="1200" dirty="0"/>
                      <a:t>1</a:t>
                    </a:r>
                    <a:r>
                      <a:rPr lang="ja-JP" altLang="en-US" sz="1200"/>
                      <a:t>　</a:t>
                    </a:r>
                    <a:endParaRPr kumimoji="1" lang="en-US" altLang="ja-JP" sz="1200" dirty="0"/>
                  </a:p>
                  <a:p>
                    <a:endParaRPr lang="en-US" altLang="ja-JP" sz="1200" dirty="0"/>
                  </a:p>
                  <a:p>
                    <a:r>
                      <a:rPr lang="ja-JP" altLang="en-US" sz="1200"/>
                      <a:t>本命星：三碧木星（健康・明るさ）</a:t>
                    </a:r>
                    <a:endParaRPr kumimoji="1" lang="en-US" altLang="ja-JP" sz="1200" dirty="0"/>
                  </a:p>
                  <a:p>
                    <a:r>
                      <a:rPr lang="ja-JP" altLang="en-US" sz="1200"/>
                      <a:t>月命星：二黒土星（家庭・地道）</a:t>
                    </a:r>
                    <a:endParaRPr lang="en-US" altLang="ja-JP" sz="1200" dirty="0"/>
                  </a:p>
                  <a:p>
                    <a:r>
                      <a:rPr lang="ja-JP" altLang="en-US" sz="1200"/>
                      <a:t>潜在意識：四緑木星（人気・体裁）</a:t>
                    </a:r>
                    <a:endParaRPr kumimoji="1" lang="en-US" altLang="ja-JP" sz="1200" dirty="0"/>
                  </a:p>
                  <a:p>
                    <a:r>
                      <a:rPr lang="ja-JP" altLang="en-US" sz="1200"/>
                      <a:t>流れ：四緑木星（人気・体裁）</a:t>
                    </a:r>
                    <a:endParaRPr lang="en-US" altLang="ja-JP" sz="1200" dirty="0"/>
                  </a:p>
                </p:txBody>
              </p:sp>
              <p:sp>
                <p:nvSpPr>
                  <p:cNvPr id="40" name="テキスト ボックス 39">
                    <a:extLst>
                      <a:ext uri="{FF2B5EF4-FFF2-40B4-BE49-F238E27FC236}">
                        <a16:creationId xmlns:a16="http://schemas.microsoft.com/office/drawing/2014/main" id="{F7F19015-5D05-D6BD-C13E-2E806992A0FD}"/>
                      </a:ext>
                    </a:extLst>
                  </p:cNvPr>
                  <p:cNvSpPr txBox="1"/>
                  <p:nvPr/>
                </p:nvSpPr>
                <p:spPr>
                  <a:xfrm>
                    <a:off x="3881930" y="1447070"/>
                    <a:ext cx="2421093" cy="523220"/>
                  </a:xfrm>
                  <a:prstGeom prst="rect">
                    <a:avLst/>
                  </a:prstGeom>
                  <a:noFill/>
                </p:spPr>
                <p:txBody>
                  <a:bodyPr wrap="square" rtlCol="0">
                    <a:spAutoFit/>
                  </a:bodyPr>
                  <a:lstStyle/>
                  <a:p>
                    <a:r>
                      <a:rPr kumimoji="1" lang="en-US" altLang="ja-JP" sz="2800" b="1" dirty="0"/>
                      <a:t>3</a:t>
                    </a:r>
                    <a:r>
                      <a:rPr kumimoji="1" lang="ja-JP" altLang="en-US" sz="2800" b="1"/>
                      <a:t> </a:t>
                    </a:r>
                    <a:r>
                      <a:rPr lang="en-US" altLang="ja-JP" sz="2800" b="1" dirty="0"/>
                      <a:t>-</a:t>
                    </a:r>
                    <a:r>
                      <a:rPr kumimoji="1" lang="ja-JP" altLang="en-US" sz="2800" b="1"/>
                      <a:t> </a:t>
                    </a:r>
                    <a:r>
                      <a:rPr lang="en-US" altLang="ja-JP" sz="2800" b="1" dirty="0"/>
                      <a:t>2</a:t>
                    </a:r>
                    <a:r>
                      <a:rPr kumimoji="1" lang="ja-JP" altLang="en-US" sz="2800" b="1"/>
                      <a:t> </a:t>
                    </a:r>
                    <a:r>
                      <a:rPr lang="en-US" altLang="ja-JP" sz="2800" b="1" dirty="0"/>
                      <a:t>-</a:t>
                    </a:r>
                    <a:r>
                      <a:rPr kumimoji="1" lang="ja-JP" altLang="en-US" sz="2800" b="1"/>
                      <a:t> </a:t>
                    </a:r>
                    <a:r>
                      <a:rPr lang="en-US" altLang="ja-JP" sz="2800" b="1" dirty="0"/>
                      <a:t>4</a:t>
                    </a:r>
                    <a:r>
                      <a:rPr kumimoji="1" lang="en-US" altLang="ja-JP" sz="2800" b="1" dirty="0"/>
                      <a:t> - </a:t>
                    </a:r>
                    <a:r>
                      <a:rPr lang="en-US" altLang="ja-JP" sz="2800" b="1" dirty="0"/>
                      <a:t>4</a:t>
                    </a:r>
                    <a:endParaRPr kumimoji="1" lang="ja-JP" altLang="en-US" sz="2800" b="1"/>
                  </a:p>
                </p:txBody>
              </p:sp>
            </p:grpSp>
            <p:grpSp>
              <p:nvGrpSpPr>
                <p:cNvPr id="34" name="グループ化 33">
                  <a:extLst>
                    <a:ext uri="{FF2B5EF4-FFF2-40B4-BE49-F238E27FC236}">
                      <a16:creationId xmlns:a16="http://schemas.microsoft.com/office/drawing/2014/main" id="{BE40A6A7-7C58-7EFE-1D3A-F043A4E62BE4}"/>
                    </a:ext>
                  </a:extLst>
                </p:cNvPr>
                <p:cNvGrpSpPr/>
                <p:nvPr/>
              </p:nvGrpSpPr>
              <p:grpSpPr>
                <a:xfrm>
                  <a:off x="4009043" y="1867363"/>
                  <a:ext cx="1859944" cy="389422"/>
                  <a:chOff x="4027071" y="1788427"/>
                  <a:chExt cx="1859944" cy="389422"/>
                </a:xfrm>
              </p:grpSpPr>
              <p:sp>
                <p:nvSpPr>
                  <p:cNvPr id="35" name="円/楕円 34">
                    <a:extLst>
                      <a:ext uri="{FF2B5EF4-FFF2-40B4-BE49-F238E27FC236}">
                        <a16:creationId xmlns:a16="http://schemas.microsoft.com/office/drawing/2014/main" id="{CA837F8B-4293-AC6D-F98E-7355563CAF61}"/>
                      </a:ext>
                    </a:extLst>
                  </p:cNvPr>
                  <p:cNvSpPr/>
                  <p:nvPr/>
                </p:nvSpPr>
                <p:spPr>
                  <a:xfrm>
                    <a:off x="4512108" y="1788427"/>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36" name="円/楕円 35">
                    <a:extLst>
                      <a:ext uri="{FF2B5EF4-FFF2-40B4-BE49-F238E27FC236}">
                        <a16:creationId xmlns:a16="http://schemas.microsoft.com/office/drawing/2014/main" id="{A0EC940D-27C5-6484-23C4-F626D0F549EC}"/>
                      </a:ext>
                    </a:extLst>
                  </p:cNvPr>
                  <p:cNvSpPr/>
                  <p:nvPr/>
                </p:nvSpPr>
                <p:spPr>
                  <a:xfrm>
                    <a:off x="4027071" y="1788427"/>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37" name="円/楕円 36">
                    <a:extLst>
                      <a:ext uri="{FF2B5EF4-FFF2-40B4-BE49-F238E27FC236}">
                        <a16:creationId xmlns:a16="http://schemas.microsoft.com/office/drawing/2014/main" id="{2F10F34B-4AC8-8C35-2D53-4E1E218EDC74}"/>
                      </a:ext>
                    </a:extLst>
                  </p:cNvPr>
                  <p:cNvSpPr/>
                  <p:nvPr/>
                </p:nvSpPr>
                <p:spPr>
                  <a:xfrm>
                    <a:off x="5035886" y="179684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38" name="円/楕円 37">
                    <a:extLst>
                      <a:ext uri="{FF2B5EF4-FFF2-40B4-BE49-F238E27FC236}">
                        <a16:creationId xmlns:a16="http://schemas.microsoft.com/office/drawing/2014/main" id="{71F6DBD8-E44D-CE5C-C9BB-504666D96850}"/>
                      </a:ext>
                    </a:extLst>
                  </p:cNvPr>
                  <p:cNvSpPr/>
                  <p:nvPr/>
                </p:nvSpPr>
                <p:spPr>
                  <a:xfrm>
                    <a:off x="5509886" y="179684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grpSp>
          </p:grpSp>
          <p:sp>
            <p:nvSpPr>
              <p:cNvPr id="32" name="テキスト ボックス 31">
                <a:extLst>
                  <a:ext uri="{FF2B5EF4-FFF2-40B4-BE49-F238E27FC236}">
                    <a16:creationId xmlns:a16="http://schemas.microsoft.com/office/drawing/2014/main" id="{3663530E-F7FE-F54D-1683-67C445097718}"/>
                  </a:ext>
                </a:extLst>
              </p:cNvPr>
              <p:cNvSpPr txBox="1"/>
              <p:nvPr/>
            </p:nvSpPr>
            <p:spPr>
              <a:xfrm>
                <a:off x="556082" y="6846779"/>
                <a:ext cx="5721785" cy="415498"/>
              </a:xfrm>
              <a:prstGeom prst="rect">
                <a:avLst/>
              </a:prstGeom>
              <a:noFill/>
            </p:spPr>
            <p:txBody>
              <a:bodyPr wrap="square" rtlCol="0">
                <a:spAutoFit/>
              </a:bodyPr>
              <a:lstStyle/>
              <a:p>
                <a:r>
                  <a:rPr lang="ja-JP" altLang="en-US" sz="1050">
                    <a:solidFill>
                      <a:srgbClr val="FF0000"/>
                    </a:solidFill>
                  </a:rPr>
                  <a:t>本質的に明るく前向き。対人的には家庭的で堅実。潜在意識には人当たりが良く常識的な面もありその傾向は強い。</a:t>
                </a:r>
                <a:endParaRPr lang="en-US" altLang="ja-JP" sz="1050" dirty="0">
                  <a:solidFill>
                    <a:srgbClr val="FF0000"/>
                  </a:solidFill>
                </a:endParaRPr>
              </a:p>
            </p:txBody>
          </p:sp>
        </p:grpSp>
      </p:grpSp>
    </p:spTree>
    <p:extLst>
      <p:ext uri="{BB962C8B-B14F-4D97-AF65-F5344CB8AC3E}">
        <p14:creationId xmlns:p14="http://schemas.microsoft.com/office/powerpoint/2010/main" val="59271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グループ化 15">
            <a:extLst>
              <a:ext uri="{FF2B5EF4-FFF2-40B4-BE49-F238E27FC236}">
                <a16:creationId xmlns:a16="http://schemas.microsoft.com/office/drawing/2014/main" id="{C31E1602-BCED-068F-6B53-94F3696D10CF}"/>
              </a:ext>
            </a:extLst>
          </p:cNvPr>
          <p:cNvGrpSpPr/>
          <p:nvPr/>
        </p:nvGrpSpPr>
        <p:grpSpPr>
          <a:xfrm>
            <a:off x="776378" y="687067"/>
            <a:ext cx="5912083" cy="1902582"/>
            <a:chOff x="776378" y="687067"/>
            <a:chExt cx="5912083" cy="1902582"/>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E31B1CAE-E4BE-E294-A0AC-10AEDCC5C1C7}"/>
                </a:ext>
              </a:extLst>
            </p:cNvPr>
            <p:cNvGrpSpPr/>
            <p:nvPr/>
          </p:nvGrpSpPr>
          <p:grpSpPr>
            <a:xfrm>
              <a:off x="776378" y="950508"/>
              <a:ext cx="5721785" cy="1639141"/>
              <a:chOff x="599133" y="3825202"/>
              <a:chExt cx="5721785" cy="1639141"/>
            </a:xfrm>
          </p:grpSpPr>
          <p:grpSp>
            <p:nvGrpSpPr>
              <p:cNvPr id="3" name="グループ化 2">
                <a:extLst>
                  <a:ext uri="{FF2B5EF4-FFF2-40B4-BE49-F238E27FC236}">
                    <a16:creationId xmlns:a16="http://schemas.microsoft.com/office/drawing/2014/main" id="{670BDF3A-11AA-90DC-8DA4-E7CD8009CEB6}"/>
                  </a:ext>
                </a:extLst>
              </p:cNvPr>
              <p:cNvGrpSpPr/>
              <p:nvPr/>
            </p:nvGrpSpPr>
            <p:grpSpPr>
              <a:xfrm>
                <a:off x="613823" y="3825202"/>
                <a:ext cx="5684243" cy="1200329"/>
                <a:chOff x="654077" y="1397550"/>
                <a:chExt cx="5684243" cy="1200329"/>
              </a:xfrm>
            </p:grpSpPr>
            <p:grpSp>
              <p:nvGrpSpPr>
                <p:cNvPr id="8" name="グループ化 7">
                  <a:extLst>
                    <a:ext uri="{FF2B5EF4-FFF2-40B4-BE49-F238E27FC236}">
                      <a16:creationId xmlns:a16="http://schemas.microsoft.com/office/drawing/2014/main" id="{EF4A3AF9-A33E-E85D-FE88-B8F32E13593B}"/>
                    </a:ext>
                  </a:extLst>
                </p:cNvPr>
                <p:cNvGrpSpPr/>
                <p:nvPr/>
              </p:nvGrpSpPr>
              <p:grpSpPr>
                <a:xfrm>
                  <a:off x="654077" y="1397550"/>
                  <a:ext cx="5684243" cy="1200329"/>
                  <a:chOff x="431654" y="1422539"/>
                  <a:chExt cx="5973135" cy="1200329"/>
                </a:xfrm>
              </p:grpSpPr>
              <p:sp>
                <p:nvSpPr>
                  <p:cNvPr id="14" name="テキスト ボックス 13">
                    <a:extLst>
                      <a:ext uri="{FF2B5EF4-FFF2-40B4-BE49-F238E27FC236}">
                        <a16:creationId xmlns:a16="http://schemas.microsoft.com/office/drawing/2014/main" id="{CEA23CF2-DE04-3622-5D15-48B4C6738D98}"/>
                      </a:ext>
                    </a:extLst>
                  </p:cNvPr>
                  <p:cNvSpPr txBox="1"/>
                  <p:nvPr/>
                </p:nvSpPr>
                <p:spPr>
                  <a:xfrm>
                    <a:off x="431654" y="1422539"/>
                    <a:ext cx="2867600" cy="1200329"/>
                  </a:xfrm>
                  <a:prstGeom prst="rect">
                    <a:avLst/>
                  </a:prstGeom>
                  <a:noFill/>
                </p:spPr>
                <p:txBody>
                  <a:bodyPr wrap="square" rtlCol="0">
                    <a:spAutoFit/>
                  </a:bodyPr>
                  <a:lstStyle/>
                  <a:p>
                    <a:r>
                      <a:rPr lang="ja-JP" altLang="en-US" sz="1200"/>
                      <a:t>◯　</a:t>
                    </a:r>
                    <a:r>
                      <a:rPr lang="en-US" altLang="ja-JP" sz="1200" dirty="0"/>
                      <a:t> 9</a:t>
                    </a:r>
                    <a:r>
                      <a:rPr lang="ja-JP" altLang="en-US" sz="1200"/>
                      <a:t>・</a:t>
                    </a:r>
                    <a:r>
                      <a:rPr lang="en-US" altLang="ja-JP" sz="1200" dirty="0"/>
                      <a:t>1</a:t>
                    </a:r>
                    <a:r>
                      <a:rPr lang="ja-JP" altLang="en-US" sz="1200"/>
                      <a:t>　</a:t>
                    </a:r>
                    <a:endParaRPr lang="en-US" altLang="ja-JP" sz="1200" dirty="0"/>
                  </a:p>
                  <a:p>
                    <a:endParaRPr lang="en-US" altLang="ja-JP" sz="1200" dirty="0"/>
                  </a:p>
                  <a:p>
                    <a:r>
                      <a:rPr lang="ja-JP" altLang="en-US" sz="1200"/>
                      <a:t>本命星：三碧木星（健康・明るさ）</a:t>
                    </a:r>
                    <a:endParaRPr kumimoji="1" lang="en-US" altLang="ja-JP" sz="1200" dirty="0"/>
                  </a:p>
                  <a:p>
                    <a:r>
                      <a:rPr lang="ja-JP" altLang="en-US" sz="1200"/>
                      <a:t>月命星：四緑木星（人気・体裁）</a:t>
                    </a:r>
                    <a:endParaRPr lang="en-US" altLang="ja-JP" sz="1200" dirty="0"/>
                  </a:p>
                  <a:p>
                    <a:r>
                      <a:rPr lang="ja-JP" altLang="en-US" sz="1200"/>
                      <a:t>潜在意識：二黒土星（家庭・地道）</a:t>
                    </a:r>
                    <a:endParaRPr kumimoji="1" lang="en-US" altLang="ja-JP" sz="1200" dirty="0"/>
                  </a:p>
                  <a:p>
                    <a:r>
                      <a:rPr lang="ja-JP" altLang="en-US" sz="1200"/>
                      <a:t>流れ：六白金星（仕事・ルール）</a:t>
                    </a:r>
                    <a:endParaRPr lang="en-US" altLang="ja-JP" sz="1200" dirty="0"/>
                  </a:p>
                </p:txBody>
              </p:sp>
              <p:sp>
                <p:nvSpPr>
                  <p:cNvPr id="15" name="テキスト ボックス 14">
                    <a:extLst>
                      <a:ext uri="{FF2B5EF4-FFF2-40B4-BE49-F238E27FC236}">
                        <a16:creationId xmlns:a16="http://schemas.microsoft.com/office/drawing/2014/main" id="{D263E65C-D79E-DFAF-3C73-73318F45A459}"/>
                      </a:ext>
                    </a:extLst>
                  </p:cNvPr>
                  <p:cNvSpPr txBox="1"/>
                  <p:nvPr/>
                </p:nvSpPr>
                <p:spPr>
                  <a:xfrm>
                    <a:off x="3983696" y="1448073"/>
                    <a:ext cx="2421093" cy="523220"/>
                  </a:xfrm>
                  <a:prstGeom prst="rect">
                    <a:avLst/>
                  </a:prstGeom>
                  <a:noFill/>
                </p:spPr>
                <p:txBody>
                  <a:bodyPr wrap="square" rtlCol="0">
                    <a:spAutoFit/>
                  </a:bodyPr>
                  <a:lstStyle/>
                  <a:p>
                    <a:r>
                      <a:rPr kumimoji="1" lang="en-US" altLang="ja-JP" sz="2800" b="1" dirty="0"/>
                      <a:t>3</a:t>
                    </a:r>
                    <a:r>
                      <a:rPr kumimoji="1" lang="ja-JP" altLang="en-US" sz="2800" b="1"/>
                      <a:t> </a:t>
                    </a:r>
                    <a:r>
                      <a:rPr lang="en-US" altLang="ja-JP" sz="2800" b="1" dirty="0"/>
                      <a:t>-</a:t>
                    </a:r>
                    <a:r>
                      <a:rPr kumimoji="1" lang="ja-JP" altLang="en-US" sz="2800" b="1"/>
                      <a:t> </a:t>
                    </a:r>
                    <a:r>
                      <a:rPr lang="en-US" altLang="ja-JP" sz="2800" b="1" dirty="0"/>
                      <a:t>4</a:t>
                    </a:r>
                    <a:r>
                      <a:rPr kumimoji="1" lang="ja-JP" altLang="en-US" sz="2800" b="1"/>
                      <a:t> </a:t>
                    </a:r>
                    <a:r>
                      <a:rPr lang="en-US" altLang="ja-JP" sz="2800" b="1" dirty="0"/>
                      <a:t>-</a:t>
                    </a:r>
                    <a:r>
                      <a:rPr kumimoji="1" lang="ja-JP" altLang="en-US" sz="2800" b="1"/>
                      <a:t> </a:t>
                    </a:r>
                    <a:r>
                      <a:rPr lang="en-US" altLang="ja-JP" sz="2800" b="1" dirty="0"/>
                      <a:t>2</a:t>
                    </a:r>
                    <a:r>
                      <a:rPr kumimoji="1" lang="en-US" altLang="ja-JP" sz="2800" b="1" dirty="0"/>
                      <a:t> - 6</a:t>
                    </a:r>
                    <a:endParaRPr kumimoji="1" lang="ja-JP" altLang="en-US" sz="2800" b="1"/>
                  </a:p>
                </p:txBody>
              </p:sp>
            </p:grpSp>
            <p:grpSp>
              <p:nvGrpSpPr>
                <p:cNvPr id="9" name="グループ化 8">
                  <a:extLst>
                    <a:ext uri="{FF2B5EF4-FFF2-40B4-BE49-F238E27FC236}">
                      <a16:creationId xmlns:a16="http://schemas.microsoft.com/office/drawing/2014/main" id="{3D93822E-644C-99C1-E9DA-D464F3D3DDB3}"/>
                    </a:ext>
                  </a:extLst>
                </p:cNvPr>
                <p:cNvGrpSpPr/>
                <p:nvPr/>
              </p:nvGrpSpPr>
              <p:grpSpPr>
                <a:xfrm>
                  <a:off x="4098514" y="1878398"/>
                  <a:ext cx="1980970" cy="408298"/>
                  <a:chOff x="4016894" y="1907724"/>
                  <a:chExt cx="1980970" cy="408298"/>
                </a:xfrm>
              </p:grpSpPr>
              <p:sp>
                <p:nvSpPr>
                  <p:cNvPr id="10" name="円/楕円 9">
                    <a:extLst>
                      <a:ext uri="{FF2B5EF4-FFF2-40B4-BE49-F238E27FC236}">
                        <a16:creationId xmlns:a16="http://schemas.microsoft.com/office/drawing/2014/main" id="{FE58B2BB-0251-E0A0-3FF5-1B5CB66E7255}"/>
                      </a:ext>
                    </a:extLst>
                  </p:cNvPr>
                  <p:cNvSpPr/>
                  <p:nvPr/>
                </p:nvSpPr>
                <p:spPr>
                  <a:xfrm>
                    <a:off x="4566831" y="1932252"/>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1" name="円/楕円 10">
                    <a:extLst>
                      <a:ext uri="{FF2B5EF4-FFF2-40B4-BE49-F238E27FC236}">
                        <a16:creationId xmlns:a16="http://schemas.microsoft.com/office/drawing/2014/main" id="{E6000637-CA50-CD4C-B700-529CBFB8278C}"/>
                      </a:ext>
                    </a:extLst>
                  </p:cNvPr>
                  <p:cNvSpPr/>
                  <p:nvPr/>
                </p:nvSpPr>
                <p:spPr>
                  <a:xfrm>
                    <a:off x="4016894" y="1918022"/>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2" name="円/楕円 11">
                    <a:extLst>
                      <a:ext uri="{FF2B5EF4-FFF2-40B4-BE49-F238E27FC236}">
                        <a16:creationId xmlns:a16="http://schemas.microsoft.com/office/drawing/2014/main" id="{860CDACC-8D3C-D016-854F-A1BFA9F07EF7}"/>
                      </a:ext>
                    </a:extLst>
                  </p:cNvPr>
                  <p:cNvSpPr/>
                  <p:nvPr/>
                </p:nvSpPr>
                <p:spPr>
                  <a:xfrm>
                    <a:off x="5099975" y="1907724"/>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13" name="円/楕円 12">
                    <a:extLst>
                      <a:ext uri="{FF2B5EF4-FFF2-40B4-BE49-F238E27FC236}">
                        <a16:creationId xmlns:a16="http://schemas.microsoft.com/office/drawing/2014/main" id="{9DDB71E1-BF9E-4B74-3DF7-9584903D96A4}"/>
                      </a:ext>
                    </a:extLst>
                  </p:cNvPr>
                  <p:cNvSpPr/>
                  <p:nvPr/>
                </p:nvSpPr>
                <p:spPr>
                  <a:xfrm>
                    <a:off x="5620735" y="1935022"/>
                    <a:ext cx="377129" cy="38100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grpSp>
          </p:grpSp>
          <p:sp>
            <p:nvSpPr>
              <p:cNvPr id="7" name="テキスト ボックス 6">
                <a:extLst>
                  <a:ext uri="{FF2B5EF4-FFF2-40B4-BE49-F238E27FC236}">
                    <a16:creationId xmlns:a16="http://schemas.microsoft.com/office/drawing/2014/main" id="{17BC2602-A2AA-DCB4-FBE6-B7AD3382510E}"/>
                  </a:ext>
                </a:extLst>
              </p:cNvPr>
              <p:cNvSpPr txBox="1"/>
              <p:nvPr/>
            </p:nvSpPr>
            <p:spPr>
              <a:xfrm>
                <a:off x="599133" y="5048845"/>
                <a:ext cx="5721785" cy="415498"/>
              </a:xfrm>
              <a:prstGeom prst="rect">
                <a:avLst/>
              </a:prstGeom>
              <a:noFill/>
            </p:spPr>
            <p:txBody>
              <a:bodyPr wrap="square" rtlCol="0">
                <a:spAutoFit/>
              </a:bodyPr>
              <a:lstStyle/>
              <a:p>
                <a:r>
                  <a:rPr lang="ja-JP" altLang="en-US" sz="1050">
                    <a:solidFill>
                      <a:srgbClr val="FF0000"/>
                    </a:solidFill>
                  </a:rPr>
                  <a:t>本質的に明るく前向き。対人的には人当たりが良く常識人。潜在意識には家庭的で堅実な面を持つ。仕事熱心でルールを重んじる傾向を持ち、実家との縁が強く、墓守役となる。</a:t>
                </a:r>
                <a:endParaRPr lang="en-US" altLang="ja-JP" sz="1050" dirty="0">
                  <a:solidFill>
                    <a:srgbClr val="FF0000"/>
                  </a:solidFill>
                </a:endParaRPr>
              </a:p>
            </p:txBody>
          </p:sp>
        </p:grpSp>
      </p:grpSp>
      <p:grpSp>
        <p:nvGrpSpPr>
          <p:cNvPr id="40" name="グループ化 39">
            <a:extLst>
              <a:ext uri="{FF2B5EF4-FFF2-40B4-BE49-F238E27FC236}">
                <a16:creationId xmlns:a16="http://schemas.microsoft.com/office/drawing/2014/main" id="{0D19AE49-D262-1021-3417-42D840BDA905}"/>
              </a:ext>
            </a:extLst>
          </p:cNvPr>
          <p:cNvGrpSpPr/>
          <p:nvPr/>
        </p:nvGrpSpPr>
        <p:grpSpPr>
          <a:xfrm>
            <a:off x="877643" y="6930303"/>
            <a:ext cx="5810818" cy="1996272"/>
            <a:chOff x="877643" y="6930303"/>
            <a:chExt cx="5810818" cy="1996272"/>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7" name="グループ化 16">
              <a:extLst>
                <a:ext uri="{FF2B5EF4-FFF2-40B4-BE49-F238E27FC236}">
                  <a16:creationId xmlns:a16="http://schemas.microsoft.com/office/drawing/2014/main" id="{F16AE7D2-D2D1-6D14-0403-BA43E64C54FD}"/>
                </a:ext>
              </a:extLst>
            </p:cNvPr>
            <p:cNvGrpSpPr/>
            <p:nvPr/>
          </p:nvGrpSpPr>
          <p:grpSpPr>
            <a:xfrm>
              <a:off x="877643" y="7248468"/>
              <a:ext cx="5721785" cy="1678107"/>
              <a:chOff x="595694" y="7711234"/>
              <a:chExt cx="5721785" cy="1678107"/>
            </a:xfrm>
          </p:grpSpPr>
          <p:grpSp>
            <p:nvGrpSpPr>
              <p:cNvPr id="18" name="グループ化 17">
                <a:extLst>
                  <a:ext uri="{FF2B5EF4-FFF2-40B4-BE49-F238E27FC236}">
                    <a16:creationId xmlns:a16="http://schemas.microsoft.com/office/drawing/2014/main" id="{8841E33C-B414-48E2-5DF2-D4C8EABC1EDD}"/>
                  </a:ext>
                </a:extLst>
              </p:cNvPr>
              <p:cNvGrpSpPr/>
              <p:nvPr/>
            </p:nvGrpSpPr>
            <p:grpSpPr>
              <a:xfrm>
                <a:off x="595694" y="7711234"/>
                <a:ext cx="5583627" cy="1261240"/>
                <a:chOff x="654077" y="1336639"/>
                <a:chExt cx="5583627" cy="1261240"/>
              </a:xfrm>
            </p:grpSpPr>
            <p:grpSp>
              <p:nvGrpSpPr>
                <p:cNvPr id="20" name="グループ化 19">
                  <a:extLst>
                    <a:ext uri="{FF2B5EF4-FFF2-40B4-BE49-F238E27FC236}">
                      <a16:creationId xmlns:a16="http://schemas.microsoft.com/office/drawing/2014/main" id="{043DC972-1EDD-A086-0C76-FF128C54B7B0}"/>
                    </a:ext>
                  </a:extLst>
                </p:cNvPr>
                <p:cNvGrpSpPr/>
                <p:nvPr/>
              </p:nvGrpSpPr>
              <p:grpSpPr>
                <a:xfrm>
                  <a:off x="654077" y="1336639"/>
                  <a:ext cx="5583627" cy="1261240"/>
                  <a:chOff x="431654" y="1361628"/>
                  <a:chExt cx="5867405" cy="1261240"/>
                </a:xfrm>
              </p:grpSpPr>
              <p:sp>
                <p:nvSpPr>
                  <p:cNvPr id="26" name="テキスト ボックス 25">
                    <a:extLst>
                      <a:ext uri="{FF2B5EF4-FFF2-40B4-BE49-F238E27FC236}">
                        <a16:creationId xmlns:a16="http://schemas.microsoft.com/office/drawing/2014/main" id="{B704C11A-6DF3-6791-7728-C7B9CCA35730}"/>
                      </a:ext>
                    </a:extLst>
                  </p:cNvPr>
                  <p:cNvSpPr txBox="1"/>
                  <p:nvPr/>
                </p:nvSpPr>
                <p:spPr>
                  <a:xfrm>
                    <a:off x="431654" y="1422539"/>
                    <a:ext cx="3194868" cy="1200329"/>
                  </a:xfrm>
                  <a:prstGeom prst="rect">
                    <a:avLst/>
                  </a:prstGeom>
                  <a:noFill/>
                </p:spPr>
                <p:txBody>
                  <a:bodyPr wrap="square" rtlCol="0">
                    <a:spAutoFit/>
                  </a:bodyPr>
                  <a:lstStyle/>
                  <a:p>
                    <a:r>
                      <a:rPr lang="ja-JP" altLang="en-US" sz="1200"/>
                      <a:t>◯　</a:t>
                    </a:r>
                    <a:r>
                      <a:rPr lang="en-US" altLang="ja-JP" sz="1200" dirty="0"/>
                      <a:t> 1</a:t>
                    </a:r>
                    <a:r>
                      <a:rPr lang="ja-JP" altLang="en-US" sz="1200"/>
                      <a:t>　△　</a:t>
                    </a:r>
                    <a:r>
                      <a:rPr lang="en-US" altLang="ja-JP" sz="1200" dirty="0"/>
                      <a:t>9</a:t>
                    </a:r>
                    <a:r>
                      <a:rPr lang="ja-JP" altLang="en-US" sz="1200"/>
                      <a:t>・</a:t>
                    </a:r>
                    <a:r>
                      <a:rPr lang="en-US" altLang="ja-JP" sz="1200" dirty="0"/>
                      <a:t>4</a:t>
                    </a:r>
                    <a:r>
                      <a:rPr lang="ja-JP" altLang="en-US" sz="1200"/>
                      <a:t>　</a:t>
                    </a:r>
                    <a:endParaRPr lang="en-US" altLang="ja-JP" sz="1200" dirty="0"/>
                  </a:p>
                  <a:p>
                    <a:endParaRPr lang="en-US" altLang="ja-JP" sz="1200" dirty="0"/>
                  </a:p>
                  <a:p>
                    <a:r>
                      <a:rPr lang="ja-JP" altLang="en-US" sz="1200"/>
                      <a:t>本命星：三碧木星（健康・明るさ）</a:t>
                    </a:r>
                    <a:endParaRPr kumimoji="1" lang="en-US" altLang="ja-JP" sz="1200" dirty="0"/>
                  </a:p>
                  <a:p>
                    <a:r>
                      <a:rPr lang="ja-JP" altLang="en-US" sz="1200"/>
                      <a:t>月命星：六白金星（仕事・ルール）</a:t>
                    </a:r>
                    <a:endParaRPr lang="en-US" altLang="ja-JP" sz="1200" dirty="0"/>
                  </a:p>
                  <a:p>
                    <a:r>
                      <a:rPr lang="ja-JP" altLang="en-US" sz="1200"/>
                      <a:t>潜在意識：九紫火星（頭脳・カリスマ）</a:t>
                    </a:r>
                    <a:endParaRPr kumimoji="1" lang="en-US" altLang="ja-JP" sz="1200" dirty="0"/>
                  </a:p>
                  <a:p>
                    <a:r>
                      <a:rPr lang="ja-JP" altLang="en-US" sz="1200"/>
                      <a:t>流れ：八白金星（チャンス・変化）</a:t>
                    </a:r>
                    <a:endParaRPr lang="en-US" altLang="ja-JP" sz="1200" dirty="0"/>
                  </a:p>
                </p:txBody>
              </p:sp>
              <p:sp>
                <p:nvSpPr>
                  <p:cNvPr id="27" name="テキスト ボックス 26">
                    <a:extLst>
                      <a:ext uri="{FF2B5EF4-FFF2-40B4-BE49-F238E27FC236}">
                        <a16:creationId xmlns:a16="http://schemas.microsoft.com/office/drawing/2014/main" id="{CEF85A4F-71FF-09ED-8B09-D0E1183AF219}"/>
                      </a:ext>
                    </a:extLst>
                  </p:cNvPr>
                  <p:cNvSpPr txBox="1"/>
                  <p:nvPr/>
                </p:nvSpPr>
                <p:spPr>
                  <a:xfrm>
                    <a:off x="3877966" y="1361628"/>
                    <a:ext cx="2421093" cy="523220"/>
                  </a:xfrm>
                  <a:prstGeom prst="rect">
                    <a:avLst/>
                  </a:prstGeom>
                  <a:noFill/>
                </p:spPr>
                <p:txBody>
                  <a:bodyPr wrap="square" rtlCol="0">
                    <a:spAutoFit/>
                  </a:bodyPr>
                  <a:lstStyle/>
                  <a:p>
                    <a:r>
                      <a:rPr kumimoji="1" lang="en-US" altLang="ja-JP" sz="2800" b="1" dirty="0"/>
                      <a:t>3</a:t>
                    </a:r>
                    <a:r>
                      <a:rPr kumimoji="1" lang="ja-JP" altLang="en-US" sz="2800" b="1"/>
                      <a:t> </a:t>
                    </a:r>
                    <a:r>
                      <a:rPr lang="en-US" altLang="ja-JP" sz="2800" b="1" dirty="0"/>
                      <a:t>-</a:t>
                    </a:r>
                    <a:r>
                      <a:rPr kumimoji="1" lang="ja-JP" altLang="en-US" sz="2800" b="1"/>
                      <a:t> </a:t>
                    </a:r>
                    <a:r>
                      <a:rPr lang="en-US" altLang="ja-JP" sz="2800" b="1" dirty="0"/>
                      <a:t>6</a:t>
                    </a:r>
                    <a:r>
                      <a:rPr kumimoji="1" lang="ja-JP" altLang="en-US" sz="2800" b="1"/>
                      <a:t> </a:t>
                    </a:r>
                    <a:r>
                      <a:rPr lang="en-US" altLang="ja-JP" sz="2800" b="1" dirty="0"/>
                      <a:t>-</a:t>
                    </a:r>
                    <a:r>
                      <a:rPr kumimoji="1" lang="ja-JP" altLang="en-US" sz="2800" b="1"/>
                      <a:t> </a:t>
                    </a:r>
                    <a:r>
                      <a:rPr lang="en-US" altLang="ja-JP" sz="2800" b="1" dirty="0"/>
                      <a:t>9</a:t>
                    </a:r>
                    <a:r>
                      <a:rPr kumimoji="1" lang="en-US" altLang="ja-JP" sz="2800" b="1" dirty="0"/>
                      <a:t> - 8</a:t>
                    </a:r>
                    <a:endParaRPr kumimoji="1" lang="ja-JP" altLang="en-US" sz="2800" b="1"/>
                  </a:p>
                </p:txBody>
              </p:sp>
            </p:grpSp>
            <p:grpSp>
              <p:nvGrpSpPr>
                <p:cNvPr id="21" name="グループ化 20">
                  <a:extLst>
                    <a:ext uri="{FF2B5EF4-FFF2-40B4-BE49-F238E27FC236}">
                      <a16:creationId xmlns:a16="http://schemas.microsoft.com/office/drawing/2014/main" id="{531F2595-EC24-5990-701D-B0A15CF759A8}"/>
                    </a:ext>
                  </a:extLst>
                </p:cNvPr>
                <p:cNvGrpSpPr/>
                <p:nvPr/>
              </p:nvGrpSpPr>
              <p:grpSpPr>
                <a:xfrm>
                  <a:off x="3986750" y="1785722"/>
                  <a:ext cx="2004844" cy="400102"/>
                  <a:chOff x="3935294" y="1721683"/>
                  <a:chExt cx="2004844" cy="400102"/>
                </a:xfrm>
              </p:grpSpPr>
              <p:sp>
                <p:nvSpPr>
                  <p:cNvPr id="22" name="円/楕円 21">
                    <a:extLst>
                      <a:ext uri="{FF2B5EF4-FFF2-40B4-BE49-F238E27FC236}">
                        <a16:creationId xmlns:a16="http://schemas.microsoft.com/office/drawing/2014/main" id="{2472C333-4CC5-9D5C-EAD1-D59BAA7A9260}"/>
                      </a:ext>
                    </a:extLst>
                  </p:cNvPr>
                  <p:cNvSpPr/>
                  <p:nvPr/>
                </p:nvSpPr>
                <p:spPr>
                  <a:xfrm>
                    <a:off x="5019620" y="1730500"/>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23" name="円/楕円 22">
                    <a:extLst>
                      <a:ext uri="{FF2B5EF4-FFF2-40B4-BE49-F238E27FC236}">
                        <a16:creationId xmlns:a16="http://schemas.microsoft.com/office/drawing/2014/main" id="{5285D6E8-329A-DC29-6048-D6EB43EA460A}"/>
                      </a:ext>
                    </a:extLst>
                  </p:cNvPr>
                  <p:cNvSpPr/>
                  <p:nvPr/>
                </p:nvSpPr>
                <p:spPr>
                  <a:xfrm>
                    <a:off x="3935294" y="1721683"/>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24" name="円/楕円 23">
                    <a:extLst>
                      <a:ext uri="{FF2B5EF4-FFF2-40B4-BE49-F238E27FC236}">
                        <a16:creationId xmlns:a16="http://schemas.microsoft.com/office/drawing/2014/main" id="{2E7EBD40-9A7B-BA67-5509-20D7EDA1193D}"/>
                      </a:ext>
                    </a:extLst>
                  </p:cNvPr>
                  <p:cNvSpPr/>
                  <p:nvPr/>
                </p:nvSpPr>
                <p:spPr>
                  <a:xfrm>
                    <a:off x="4487536" y="1730500"/>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25" name="円/楕円 24">
                    <a:extLst>
                      <a:ext uri="{FF2B5EF4-FFF2-40B4-BE49-F238E27FC236}">
                        <a16:creationId xmlns:a16="http://schemas.microsoft.com/office/drawing/2014/main" id="{72310B6A-3C26-0393-8997-312A0A40A5EB}"/>
                      </a:ext>
                    </a:extLst>
                  </p:cNvPr>
                  <p:cNvSpPr/>
                  <p:nvPr/>
                </p:nvSpPr>
                <p:spPr>
                  <a:xfrm>
                    <a:off x="5563009" y="174078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grpSp>
          </p:grpSp>
          <p:sp>
            <p:nvSpPr>
              <p:cNvPr id="19" name="テキスト ボックス 18">
                <a:extLst>
                  <a:ext uri="{FF2B5EF4-FFF2-40B4-BE49-F238E27FC236}">
                    <a16:creationId xmlns:a16="http://schemas.microsoft.com/office/drawing/2014/main" id="{223C1BFA-78D0-44DD-EDDE-BB4293B58EA5}"/>
                  </a:ext>
                </a:extLst>
              </p:cNvPr>
              <p:cNvSpPr txBox="1"/>
              <p:nvPr/>
            </p:nvSpPr>
            <p:spPr>
              <a:xfrm>
                <a:off x="595694" y="8973843"/>
                <a:ext cx="5721785" cy="415498"/>
              </a:xfrm>
              <a:prstGeom prst="rect">
                <a:avLst/>
              </a:prstGeom>
              <a:noFill/>
            </p:spPr>
            <p:txBody>
              <a:bodyPr wrap="square" rtlCol="0">
                <a:spAutoFit/>
              </a:bodyPr>
              <a:lstStyle/>
              <a:p>
                <a:r>
                  <a:rPr lang="ja-JP" altLang="en-US" sz="1050">
                    <a:solidFill>
                      <a:srgbClr val="FF0000"/>
                    </a:solidFill>
                  </a:rPr>
                  <a:t>本質的に明るく前向き。 対人的には真面目で仕事熱心。潜在意識には頭脳明晰で強い信念を持つ。野心が強くチャンスに強い。</a:t>
                </a:r>
              </a:p>
            </p:txBody>
          </p:sp>
        </p:grpSp>
      </p:grpSp>
      <p:grpSp>
        <p:nvGrpSpPr>
          <p:cNvPr id="39" name="グループ化 38">
            <a:extLst>
              <a:ext uri="{FF2B5EF4-FFF2-40B4-BE49-F238E27FC236}">
                <a16:creationId xmlns:a16="http://schemas.microsoft.com/office/drawing/2014/main" id="{ABA90374-32A9-587A-5826-D4F332F611F9}"/>
              </a:ext>
            </a:extLst>
          </p:cNvPr>
          <p:cNvGrpSpPr/>
          <p:nvPr/>
        </p:nvGrpSpPr>
        <p:grpSpPr>
          <a:xfrm>
            <a:off x="913021" y="3808685"/>
            <a:ext cx="5775440" cy="1908879"/>
            <a:chOff x="913021" y="3808685"/>
            <a:chExt cx="5775440" cy="1908879"/>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8" name="グループ化 27">
              <a:extLst>
                <a:ext uri="{FF2B5EF4-FFF2-40B4-BE49-F238E27FC236}">
                  <a16:creationId xmlns:a16="http://schemas.microsoft.com/office/drawing/2014/main" id="{E38C3405-9F25-DBDC-AED5-D81DBE1BF802}"/>
                </a:ext>
              </a:extLst>
            </p:cNvPr>
            <p:cNvGrpSpPr/>
            <p:nvPr/>
          </p:nvGrpSpPr>
          <p:grpSpPr>
            <a:xfrm>
              <a:off x="913021" y="4088670"/>
              <a:ext cx="5721785" cy="1628894"/>
              <a:chOff x="664923" y="5639431"/>
              <a:chExt cx="5721785" cy="1628894"/>
            </a:xfrm>
          </p:grpSpPr>
          <p:grpSp>
            <p:nvGrpSpPr>
              <p:cNvPr id="29" name="グループ化 28">
                <a:extLst>
                  <a:ext uri="{FF2B5EF4-FFF2-40B4-BE49-F238E27FC236}">
                    <a16:creationId xmlns:a16="http://schemas.microsoft.com/office/drawing/2014/main" id="{D8F0DB3A-9109-D268-690B-35ABA095CA90}"/>
                  </a:ext>
                </a:extLst>
              </p:cNvPr>
              <p:cNvGrpSpPr/>
              <p:nvPr/>
            </p:nvGrpSpPr>
            <p:grpSpPr>
              <a:xfrm>
                <a:off x="677211" y="5639431"/>
                <a:ext cx="5554777" cy="1200329"/>
                <a:chOff x="654076" y="1397550"/>
                <a:chExt cx="5554777" cy="1200329"/>
              </a:xfrm>
            </p:grpSpPr>
            <p:grpSp>
              <p:nvGrpSpPr>
                <p:cNvPr id="31" name="グループ化 30">
                  <a:extLst>
                    <a:ext uri="{FF2B5EF4-FFF2-40B4-BE49-F238E27FC236}">
                      <a16:creationId xmlns:a16="http://schemas.microsoft.com/office/drawing/2014/main" id="{04A95B82-94AF-F07F-1023-FA46DAB99CED}"/>
                    </a:ext>
                  </a:extLst>
                </p:cNvPr>
                <p:cNvGrpSpPr/>
                <p:nvPr/>
              </p:nvGrpSpPr>
              <p:grpSpPr>
                <a:xfrm>
                  <a:off x="654076" y="1397550"/>
                  <a:ext cx="5554777" cy="1200329"/>
                  <a:chOff x="431653" y="1422539"/>
                  <a:chExt cx="5837089" cy="1200329"/>
                </a:xfrm>
              </p:grpSpPr>
              <p:sp>
                <p:nvSpPr>
                  <p:cNvPr id="37" name="テキスト ボックス 36">
                    <a:extLst>
                      <a:ext uri="{FF2B5EF4-FFF2-40B4-BE49-F238E27FC236}">
                        <a16:creationId xmlns:a16="http://schemas.microsoft.com/office/drawing/2014/main" id="{A1C6BB35-4424-C588-AB5D-57E3722B38C1}"/>
                      </a:ext>
                    </a:extLst>
                  </p:cNvPr>
                  <p:cNvSpPr txBox="1"/>
                  <p:nvPr/>
                </p:nvSpPr>
                <p:spPr>
                  <a:xfrm>
                    <a:off x="431653" y="1422539"/>
                    <a:ext cx="3194869"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1</a:t>
                    </a:r>
                    <a:r>
                      <a:rPr lang="ja-JP" altLang="en-US" sz="1200"/>
                      <a:t>・</a:t>
                    </a:r>
                    <a:r>
                      <a:rPr lang="en-US" altLang="ja-JP" sz="1200" dirty="0"/>
                      <a:t>4</a:t>
                    </a:r>
                    <a:r>
                      <a:rPr lang="ja-JP" altLang="en-US" sz="1200"/>
                      <a:t>　</a:t>
                    </a:r>
                    <a:endParaRPr kumimoji="1" lang="en-US" altLang="ja-JP" sz="1200" dirty="0"/>
                  </a:p>
                  <a:p>
                    <a:endParaRPr lang="en-US" altLang="ja-JP" sz="1200" dirty="0"/>
                  </a:p>
                  <a:p>
                    <a:r>
                      <a:rPr lang="ja-JP" altLang="en-US" sz="1200"/>
                      <a:t>本命星：三碧木星（健康・明るさ）</a:t>
                    </a:r>
                    <a:endParaRPr kumimoji="1" lang="en-US" altLang="ja-JP" sz="1200" dirty="0"/>
                  </a:p>
                  <a:p>
                    <a:r>
                      <a:rPr lang="ja-JP" altLang="en-US" sz="1200"/>
                      <a:t>月命星：五黄土星（支配・リーダー）</a:t>
                    </a:r>
                    <a:endParaRPr lang="en-US" altLang="ja-JP" sz="1200" dirty="0"/>
                  </a:p>
                  <a:p>
                    <a:r>
                      <a:rPr lang="ja-JP" altLang="en-US" sz="1200"/>
                      <a:t>潜在意識：一白水星（人情・アイデア）</a:t>
                    </a:r>
                    <a:endParaRPr kumimoji="1" lang="en-US" altLang="ja-JP" sz="1200" dirty="0"/>
                  </a:p>
                  <a:p>
                    <a:r>
                      <a:rPr lang="ja-JP" altLang="en-US" sz="1200"/>
                      <a:t>流れ：七赤金星（快楽・合理） </a:t>
                    </a:r>
                    <a:endParaRPr lang="en-US" altLang="ja-JP" sz="1200" dirty="0"/>
                  </a:p>
                </p:txBody>
              </p:sp>
              <p:sp>
                <p:nvSpPr>
                  <p:cNvPr id="38" name="テキスト ボックス 37">
                    <a:extLst>
                      <a:ext uri="{FF2B5EF4-FFF2-40B4-BE49-F238E27FC236}">
                        <a16:creationId xmlns:a16="http://schemas.microsoft.com/office/drawing/2014/main" id="{2F4BCB59-ECAF-5014-31C5-E330B8A4CDB9}"/>
                      </a:ext>
                    </a:extLst>
                  </p:cNvPr>
                  <p:cNvSpPr txBox="1"/>
                  <p:nvPr/>
                </p:nvSpPr>
                <p:spPr>
                  <a:xfrm>
                    <a:off x="3847649" y="1422816"/>
                    <a:ext cx="2421093" cy="523220"/>
                  </a:xfrm>
                  <a:prstGeom prst="rect">
                    <a:avLst/>
                  </a:prstGeom>
                  <a:noFill/>
                </p:spPr>
                <p:txBody>
                  <a:bodyPr wrap="square" rtlCol="0">
                    <a:spAutoFit/>
                  </a:bodyPr>
                  <a:lstStyle/>
                  <a:p>
                    <a:r>
                      <a:rPr kumimoji="1" lang="en-US" altLang="ja-JP" sz="2800" b="1" dirty="0"/>
                      <a:t>3</a:t>
                    </a:r>
                    <a:r>
                      <a:rPr kumimoji="1" lang="ja-JP" altLang="en-US" sz="2800" b="1"/>
                      <a:t> </a:t>
                    </a:r>
                    <a:r>
                      <a:rPr lang="en-US" altLang="ja-JP" sz="2800" b="1" dirty="0"/>
                      <a:t>-</a:t>
                    </a:r>
                    <a:r>
                      <a:rPr kumimoji="1" lang="ja-JP" altLang="en-US" sz="2800" b="1"/>
                      <a:t> </a:t>
                    </a:r>
                    <a:r>
                      <a:rPr kumimoji="1" lang="en-US" altLang="ja-JP" sz="2800" b="1" dirty="0"/>
                      <a:t>5</a:t>
                    </a:r>
                    <a:r>
                      <a:rPr kumimoji="1" lang="ja-JP" altLang="en-US" sz="2800" b="1"/>
                      <a:t> </a:t>
                    </a:r>
                    <a:r>
                      <a:rPr lang="en-US" altLang="ja-JP" sz="2800" b="1" dirty="0"/>
                      <a:t>-</a:t>
                    </a:r>
                    <a:r>
                      <a:rPr kumimoji="1" lang="ja-JP" altLang="en-US" sz="2800" b="1"/>
                      <a:t> </a:t>
                    </a:r>
                    <a:r>
                      <a:rPr kumimoji="1" lang="en-US" altLang="ja-JP" sz="2800" b="1" dirty="0"/>
                      <a:t>1 - </a:t>
                    </a:r>
                    <a:r>
                      <a:rPr lang="en-US" altLang="ja-JP" sz="2800" b="1" dirty="0"/>
                      <a:t>7</a:t>
                    </a:r>
                    <a:endParaRPr kumimoji="1" lang="ja-JP" altLang="en-US" sz="2800" b="1"/>
                  </a:p>
                </p:txBody>
              </p:sp>
            </p:grpSp>
            <p:grpSp>
              <p:nvGrpSpPr>
                <p:cNvPr id="32" name="グループ化 31">
                  <a:extLst>
                    <a:ext uri="{FF2B5EF4-FFF2-40B4-BE49-F238E27FC236}">
                      <a16:creationId xmlns:a16="http://schemas.microsoft.com/office/drawing/2014/main" id="{57A19155-2643-CAD1-AD0D-9C6FB0B892B7}"/>
                    </a:ext>
                  </a:extLst>
                </p:cNvPr>
                <p:cNvGrpSpPr/>
                <p:nvPr/>
              </p:nvGrpSpPr>
              <p:grpSpPr>
                <a:xfrm>
                  <a:off x="3937975" y="1836090"/>
                  <a:ext cx="2002464" cy="398898"/>
                  <a:chOff x="3886519" y="1800052"/>
                  <a:chExt cx="2002464" cy="398898"/>
                </a:xfrm>
              </p:grpSpPr>
              <p:sp>
                <p:nvSpPr>
                  <p:cNvPr id="33" name="円/楕円 32">
                    <a:extLst>
                      <a:ext uri="{FF2B5EF4-FFF2-40B4-BE49-F238E27FC236}">
                        <a16:creationId xmlns:a16="http://schemas.microsoft.com/office/drawing/2014/main" id="{0E8F3DA8-C516-596E-9B81-B744D31D1CAB}"/>
                      </a:ext>
                    </a:extLst>
                  </p:cNvPr>
                  <p:cNvSpPr/>
                  <p:nvPr/>
                </p:nvSpPr>
                <p:spPr>
                  <a:xfrm>
                    <a:off x="4970338" y="1808474"/>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34" name="円/楕円 33">
                    <a:extLst>
                      <a:ext uri="{FF2B5EF4-FFF2-40B4-BE49-F238E27FC236}">
                        <a16:creationId xmlns:a16="http://schemas.microsoft.com/office/drawing/2014/main" id="{3AEA8FA2-191A-2F23-650C-80EABADCD8EF}"/>
                      </a:ext>
                    </a:extLst>
                  </p:cNvPr>
                  <p:cNvSpPr/>
                  <p:nvPr/>
                </p:nvSpPr>
                <p:spPr>
                  <a:xfrm>
                    <a:off x="3886519" y="1800052"/>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35" name="円/楕円 34">
                    <a:extLst>
                      <a:ext uri="{FF2B5EF4-FFF2-40B4-BE49-F238E27FC236}">
                        <a16:creationId xmlns:a16="http://schemas.microsoft.com/office/drawing/2014/main" id="{19BA109E-B268-0CE2-55B3-8BD8D8207215}"/>
                      </a:ext>
                    </a:extLst>
                  </p:cNvPr>
                  <p:cNvSpPr/>
                  <p:nvPr/>
                </p:nvSpPr>
                <p:spPr>
                  <a:xfrm>
                    <a:off x="4388757" y="1800052"/>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36" name="円/楕円 35">
                    <a:extLst>
                      <a:ext uri="{FF2B5EF4-FFF2-40B4-BE49-F238E27FC236}">
                        <a16:creationId xmlns:a16="http://schemas.microsoft.com/office/drawing/2014/main" id="{4E26A867-FBA5-FAE2-F1B8-6A677ABAB4C8}"/>
                      </a:ext>
                    </a:extLst>
                  </p:cNvPr>
                  <p:cNvSpPr/>
                  <p:nvPr/>
                </p:nvSpPr>
                <p:spPr>
                  <a:xfrm>
                    <a:off x="5511854" y="1817950"/>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grpSp>
          </p:grpSp>
          <p:sp>
            <p:nvSpPr>
              <p:cNvPr id="30" name="テキスト ボックス 29">
                <a:extLst>
                  <a:ext uri="{FF2B5EF4-FFF2-40B4-BE49-F238E27FC236}">
                    <a16:creationId xmlns:a16="http://schemas.microsoft.com/office/drawing/2014/main" id="{EF04F1ED-A454-0DB2-E569-A13DA8ECD902}"/>
                  </a:ext>
                </a:extLst>
              </p:cNvPr>
              <p:cNvSpPr txBox="1"/>
              <p:nvPr/>
            </p:nvSpPr>
            <p:spPr>
              <a:xfrm>
                <a:off x="664923" y="6852827"/>
                <a:ext cx="5721785" cy="415498"/>
              </a:xfrm>
              <a:prstGeom prst="rect">
                <a:avLst/>
              </a:prstGeom>
              <a:noFill/>
            </p:spPr>
            <p:txBody>
              <a:bodyPr wrap="square" rtlCol="0">
                <a:spAutoFit/>
              </a:bodyPr>
              <a:lstStyle/>
              <a:p>
                <a:r>
                  <a:rPr lang="ja-JP" altLang="en-US" sz="1050">
                    <a:solidFill>
                      <a:srgbClr val="FF0000"/>
                    </a:solidFill>
                  </a:rPr>
                  <a:t>本質的に明るく前向き。対人的にはリーダーシップが強く自分流な面を持つ。潜在意識には、人情に厚く人に優しい面を持ち、金運に恵まれドライな気質もある。</a:t>
                </a:r>
                <a:endParaRPr lang="en-US" altLang="ja-JP" sz="1050" dirty="0">
                  <a:solidFill>
                    <a:srgbClr val="FF0000"/>
                  </a:solidFill>
                </a:endParaRPr>
              </a:p>
            </p:txBody>
          </p:sp>
        </p:grpSp>
      </p:grpSp>
    </p:spTree>
    <p:extLst>
      <p:ext uri="{BB962C8B-B14F-4D97-AF65-F5344CB8AC3E}">
        <p14:creationId xmlns:p14="http://schemas.microsoft.com/office/powerpoint/2010/main" val="3848641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グループ化 37">
            <a:extLst>
              <a:ext uri="{FF2B5EF4-FFF2-40B4-BE49-F238E27FC236}">
                <a16:creationId xmlns:a16="http://schemas.microsoft.com/office/drawing/2014/main" id="{D4234D5B-06A6-398E-9BBA-166AA3953431}"/>
              </a:ext>
            </a:extLst>
          </p:cNvPr>
          <p:cNvGrpSpPr/>
          <p:nvPr/>
        </p:nvGrpSpPr>
        <p:grpSpPr>
          <a:xfrm>
            <a:off x="802647" y="687067"/>
            <a:ext cx="5885814" cy="2086392"/>
            <a:chOff x="802647" y="687067"/>
            <a:chExt cx="5885814" cy="2086392"/>
          </a:xfrm>
        </p:grpSpPr>
        <p:sp>
          <p:nvSpPr>
            <p:cNvPr id="4" name="テキスト ボックス 3">
              <a:extLst>
                <a:ext uri="{FF2B5EF4-FFF2-40B4-BE49-F238E27FC236}">
                  <a16:creationId xmlns:a16="http://schemas.microsoft.com/office/drawing/2014/main" id="{FD748998-0CC9-546C-0311-82E338876447}"/>
                </a:ext>
              </a:extLst>
            </p:cNvPr>
            <p:cNvSpPr txBox="1"/>
            <p:nvPr/>
          </p:nvSpPr>
          <p:spPr>
            <a:xfrm>
              <a:off x="3220845" y="687067"/>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 name="グループ化 1">
              <a:extLst>
                <a:ext uri="{FF2B5EF4-FFF2-40B4-BE49-F238E27FC236}">
                  <a16:creationId xmlns:a16="http://schemas.microsoft.com/office/drawing/2014/main" id="{ACCE4331-687A-DC36-C92E-06DB37DA3C80}"/>
                </a:ext>
              </a:extLst>
            </p:cNvPr>
            <p:cNvGrpSpPr/>
            <p:nvPr/>
          </p:nvGrpSpPr>
          <p:grpSpPr>
            <a:xfrm>
              <a:off x="802647" y="1042479"/>
              <a:ext cx="5721785" cy="1730980"/>
              <a:chOff x="662581" y="3659343"/>
              <a:chExt cx="5721785" cy="1730980"/>
            </a:xfrm>
          </p:grpSpPr>
          <p:grpSp>
            <p:nvGrpSpPr>
              <p:cNvPr id="3" name="グループ化 2">
                <a:extLst>
                  <a:ext uri="{FF2B5EF4-FFF2-40B4-BE49-F238E27FC236}">
                    <a16:creationId xmlns:a16="http://schemas.microsoft.com/office/drawing/2014/main" id="{0D0065CD-CA1A-0B81-E7F8-E33BB69E12EC}"/>
                  </a:ext>
                </a:extLst>
              </p:cNvPr>
              <p:cNvGrpSpPr/>
              <p:nvPr/>
            </p:nvGrpSpPr>
            <p:grpSpPr>
              <a:xfrm>
                <a:off x="662581" y="3659343"/>
                <a:ext cx="5629594" cy="1289942"/>
                <a:chOff x="654076" y="1307937"/>
                <a:chExt cx="5629594" cy="1289942"/>
              </a:xfrm>
            </p:grpSpPr>
            <p:grpSp>
              <p:nvGrpSpPr>
                <p:cNvPr id="8" name="グループ化 7">
                  <a:extLst>
                    <a:ext uri="{FF2B5EF4-FFF2-40B4-BE49-F238E27FC236}">
                      <a16:creationId xmlns:a16="http://schemas.microsoft.com/office/drawing/2014/main" id="{0EA15B61-76FE-2EC5-DC30-92C643D77816}"/>
                    </a:ext>
                  </a:extLst>
                </p:cNvPr>
                <p:cNvGrpSpPr/>
                <p:nvPr/>
              </p:nvGrpSpPr>
              <p:grpSpPr>
                <a:xfrm>
                  <a:off x="654076" y="1307937"/>
                  <a:ext cx="5629594" cy="1289942"/>
                  <a:chOff x="431653" y="1332926"/>
                  <a:chExt cx="5915708" cy="1289942"/>
                </a:xfrm>
              </p:grpSpPr>
              <p:sp>
                <p:nvSpPr>
                  <p:cNvPr id="14" name="テキスト ボックス 13">
                    <a:extLst>
                      <a:ext uri="{FF2B5EF4-FFF2-40B4-BE49-F238E27FC236}">
                        <a16:creationId xmlns:a16="http://schemas.microsoft.com/office/drawing/2014/main" id="{21A42218-673A-AF9B-300B-8D52B2BE8A3A}"/>
                      </a:ext>
                    </a:extLst>
                  </p:cNvPr>
                  <p:cNvSpPr txBox="1"/>
                  <p:nvPr/>
                </p:nvSpPr>
                <p:spPr>
                  <a:xfrm>
                    <a:off x="431653" y="1422539"/>
                    <a:ext cx="3122276" cy="1200329"/>
                  </a:xfrm>
                  <a:prstGeom prst="rect">
                    <a:avLst/>
                  </a:prstGeom>
                  <a:noFill/>
                </p:spPr>
                <p:txBody>
                  <a:bodyPr wrap="square" rtlCol="0">
                    <a:spAutoFit/>
                  </a:bodyPr>
                  <a:lstStyle/>
                  <a:p>
                    <a:r>
                      <a:rPr lang="ja-JP" altLang="en-US" sz="1200"/>
                      <a:t>◯　</a:t>
                    </a:r>
                    <a:r>
                      <a:rPr lang="en-US" altLang="ja-JP" sz="1200" dirty="0"/>
                      <a:t> 1</a:t>
                    </a:r>
                    <a:r>
                      <a:rPr lang="ja-JP" altLang="en-US" sz="1200"/>
                      <a:t>　△　</a:t>
                    </a:r>
                    <a:r>
                      <a:rPr lang="en-US" altLang="ja-JP" sz="1200" dirty="0"/>
                      <a:t>9</a:t>
                    </a:r>
                    <a:r>
                      <a:rPr lang="ja-JP" altLang="en-US" sz="1200"/>
                      <a:t>・</a:t>
                    </a:r>
                    <a:r>
                      <a:rPr lang="en-US" altLang="ja-JP" sz="1200" dirty="0"/>
                      <a:t>4</a:t>
                    </a:r>
                    <a:r>
                      <a:rPr lang="ja-JP" altLang="en-US" sz="1200"/>
                      <a:t>　</a:t>
                    </a:r>
                    <a:endParaRPr kumimoji="1" lang="en-US" altLang="ja-JP" sz="1200" dirty="0"/>
                  </a:p>
                  <a:p>
                    <a:endParaRPr lang="en-US" altLang="ja-JP" sz="1200" dirty="0"/>
                  </a:p>
                  <a:p>
                    <a:r>
                      <a:rPr lang="ja-JP" altLang="en-US" sz="1200"/>
                      <a:t>本命星：三碧木星（健康・明るさ）</a:t>
                    </a:r>
                    <a:endParaRPr kumimoji="1" lang="en-US" altLang="ja-JP" sz="1200" dirty="0"/>
                  </a:p>
                  <a:p>
                    <a:r>
                      <a:rPr lang="ja-JP" altLang="en-US" sz="1200"/>
                      <a:t>月命星：七赤金星（快楽・合理） </a:t>
                    </a:r>
                    <a:endParaRPr lang="en-US" altLang="ja-JP" sz="1200" dirty="0"/>
                  </a:p>
                  <a:p>
                    <a:r>
                      <a:rPr lang="ja-JP" altLang="en-US" sz="1200"/>
                      <a:t>潜在意識：八白土星（チャンス・変化）</a:t>
                    </a:r>
                    <a:endParaRPr kumimoji="1" lang="en-US" altLang="ja-JP" sz="1200" dirty="0"/>
                  </a:p>
                  <a:p>
                    <a:r>
                      <a:rPr lang="ja-JP" altLang="en-US" sz="1200"/>
                      <a:t>流れ：九紫火星（頭脳・カリスマ）</a:t>
                    </a:r>
                    <a:endParaRPr lang="en-US" altLang="ja-JP" sz="1200" dirty="0"/>
                  </a:p>
                </p:txBody>
              </p:sp>
              <p:sp>
                <p:nvSpPr>
                  <p:cNvPr id="15" name="テキスト ボックス 14">
                    <a:extLst>
                      <a:ext uri="{FF2B5EF4-FFF2-40B4-BE49-F238E27FC236}">
                        <a16:creationId xmlns:a16="http://schemas.microsoft.com/office/drawing/2014/main" id="{F22E6FAE-BDD0-30D7-F5C0-CBD37B10B306}"/>
                      </a:ext>
                    </a:extLst>
                  </p:cNvPr>
                  <p:cNvSpPr txBox="1"/>
                  <p:nvPr/>
                </p:nvSpPr>
                <p:spPr>
                  <a:xfrm>
                    <a:off x="3926268" y="1332926"/>
                    <a:ext cx="2421093" cy="523220"/>
                  </a:xfrm>
                  <a:prstGeom prst="rect">
                    <a:avLst/>
                  </a:prstGeom>
                  <a:noFill/>
                </p:spPr>
                <p:txBody>
                  <a:bodyPr wrap="square" rtlCol="0">
                    <a:spAutoFit/>
                  </a:bodyPr>
                  <a:lstStyle/>
                  <a:p>
                    <a:r>
                      <a:rPr kumimoji="1" lang="en-US" altLang="ja-JP" sz="2800" b="1" dirty="0"/>
                      <a:t>3</a:t>
                    </a:r>
                    <a:r>
                      <a:rPr kumimoji="1" lang="ja-JP" altLang="en-US" sz="2800" b="1"/>
                      <a:t> </a:t>
                    </a:r>
                    <a:r>
                      <a:rPr lang="en-US" altLang="ja-JP" sz="2800" b="1" dirty="0"/>
                      <a:t>-</a:t>
                    </a:r>
                    <a:r>
                      <a:rPr kumimoji="1" lang="ja-JP" altLang="en-US" sz="2800" b="1"/>
                      <a:t> </a:t>
                    </a:r>
                    <a:r>
                      <a:rPr kumimoji="1" lang="en-US" altLang="ja-JP" sz="2800" b="1" dirty="0"/>
                      <a:t>7</a:t>
                    </a:r>
                    <a:r>
                      <a:rPr kumimoji="1" lang="ja-JP" altLang="en-US" sz="2800" b="1"/>
                      <a:t> </a:t>
                    </a:r>
                    <a:r>
                      <a:rPr lang="en-US" altLang="ja-JP" sz="2800" b="1" dirty="0"/>
                      <a:t>-</a:t>
                    </a:r>
                    <a:r>
                      <a:rPr kumimoji="1" lang="ja-JP" altLang="en-US" sz="2800" b="1"/>
                      <a:t> </a:t>
                    </a:r>
                    <a:r>
                      <a:rPr kumimoji="1" lang="en-US" altLang="ja-JP" sz="2800" b="1" dirty="0"/>
                      <a:t>8 - </a:t>
                    </a:r>
                    <a:r>
                      <a:rPr lang="en-US" altLang="ja-JP" sz="2800" b="1" dirty="0"/>
                      <a:t>9</a:t>
                    </a:r>
                    <a:endParaRPr kumimoji="1" lang="ja-JP" altLang="en-US" sz="2800" b="1"/>
                  </a:p>
                </p:txBody>
              </p:sp>
            </p:grpSp>
            <p:grpSp>
              <p:nvGrpSpPr>
                <p:cNvPr id="9" name="グループ化 8">
                  <a:extLst>
                    <a:ext uri="{FF2B5EF4-FFF2-40B4-BE49-F238E27FC236}">
                      <a16:creationId xmlns:a16="http://schemas.microsoft.com/office/drawing/2014/main" id="{03FFACAE-10AF-61B9-DE70-4F19F63E4431}"/>
                    </a:ext>
                  </a:extLst>
                </p:cNvPr>
                <p:cNvGrpSpPr/>
                <p:nvPr/>
              </p:nvGrpSpPr>
              <p:grpSpPr>
                <a:xfrm>
                  <a:off x="4000789" y="1781248"/>
                  <a:ext cx="2031404" cy="409065"/>
                  <a:chOff x="3949333" y="1730618"/>
                  <a:chExt cx="2031404" cy="409065"/>
                </a:xfrm>
              </p:grpSpPr>
              <p:sp>
                <p:nvSpPr>
                  <p:cNvPr id="10" name="円/楕円 9">
                    <a:extLst>
                      <a:ext uri="{FF2B5EF4-FFF2-40B4-BE49-F238E27FC236}">
                        <a16:creationId xmlns:a16="http://schemas.microsoft.com/office/drawing/2014/main" id="{F48D69BA-B165-CA42-6DA0-E383D78D54D5}"/>
                      </a:ext>
                    </a:extLst>
                  </p:cNvPr>
                  <p:cNvSpPr/>
                  <p:nvPr/>
                </p:nvSpPr>
                <p:spPr>
                  <a:xfrm>
                    <a:off x="5046709" y="1743137"/>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11" name="円/楕円 10">
                    <a:extLst>
                      <a:ext uri="{FF2B5EF4-FFF2-40B4-BE49-F238E27FC236}">
                        <a16:creationId xmlns:a16="http://schemas.microsoft.com/office/drawing/2014/main" id="{82A1A124-BACA-0CAF-5D8F-C19AB44CCF54}"/>
                      </a:ext>
                    </a:extLst>
                  </p:cNvPr>
                  <p:cNvSpPr/>
                  <p:nvPr/>
                </p:nvSpPr>
                <p:spPr>
                  <a:xfrm>
                    <a:off x="3949333" y="1730618"/>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2" name="円/楕円 11">
                    <a:extLst>
                      <a:ext uri="{FF2B5EF4-FFF2-40B4-BE49-F238E27FC236}">
                        <a16:creationId xmlns:a16="http://schemas.microsoft.com/office/drawing/2014/main" id="{1538301D-1D78-1B8E-948D-FB6620602E2B}"/>
                      </a:ext>
                    </a:extLst>
                  </p:cNvPr>
                  <p:cNvSpPr/>
                  <p:nvPr/>
                </p:nvSpPr>
                <p:spPr>
                  <a:xfrm>
                    <a:off x="4526545" y="17396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13" name="円/楕円 12">
                    <a:extLst>
                      <a:ext uri="{FF2B5EF4-FFF2-40B4-BE49-F238E27FC236}">
                        <a16:creationId xmlns:a16="http://schemas.microsoft.com/office/drawing/2014/main" id="{7472083B-DECD-0E4E-E900-BFC309D92D2D}"/>
                      </a:ext>
                    </a:extLst>
                  </p:cNvPr>
                  <p:cNvSpPr/>
                  <p:nvPr/>
                </p:nvSpPr>
                <p:spPr>
                  <a:xfrm>
                    <a:off x="5603608" y="1758683"/>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grpSp>
          </p:grpSp>
          <p:sp>
            <p:nvSpPr>
              <p:cNvPr id="7" name="テキスト ボックス 6">
                <a:extLst>
                  <a:ext uri="{FF2B5EF4-FFF2-40B4-BE49-F238E27FC236}">
                    <a16:creationId xmlns:a16="http://schemas.microsoft.com/office/drawing/2014/main" id="{398D78AA-F37E-7882-CAB3-0A7472DE6D7A}"/>
                  </a:ext>
                </a:extLst>
              </p:cNvPr>
              <p:cNvSpPr txBox="1"/>
              <p:nvPr/>
            </p:nvSpPr>
            <p:spPr>
              <a:xfrm>
                <a:off x="662581" y="4974825"/>
                <a:ext cx="5721785" cy="415498"/>
              </a:xfrm>
              <a:prstGeom prst="rect">
                <a:avLst/>
              </a:prstGeom>
              <a:noFill/>
            </p:spPr>
            <p:txBody>
              <a:bodyPr wrap="square" rtlCol="0">
                <a:spAutoFit/>
              </a:bodyPr>
              <a:lstStyle/>
              <a:p>
                <a:r>
                  <a:rPr lang="ja-JP" altLang="en-US" sz="1050">
                    <a:solidFill>
                      <a:srgbClr val="FF0000"/>
                    </a:solidFill>
                  </a:rPr>
                  <a:t>本質的に明るく前向き。対人的には金運に恵まれドライな気質を持つ。潜在意識には野心を持ちチャンスに強い面を持つ。頭脳明晰で強い信念を持つ。</a:t>
                </a:r>
                <a:endParaRPr lang="en-US" altLang="ja-JP" sz="1050" dirty="0">
                  <a:solidFill>
                    <a:srgbClr val="FF0000"/>
                  </a:solidFill>
                </a:endParaRPr>
              </a:p>
            </p:txBody>
          </p:sp>
        </p:grpSp>
      </p:grpSp>
      <p:grpSp>
        <p:nvGrpSpPr>
          <p:cNvPr id="39" name="グループ化 38">
            <a:extLst>
              <a:ext uri="{FF2B5EF4-FFF2-40B4-BE49-F238E27FC236}">
                <a16:creationId xmlns:a16="http://schemas.microsoft.com/office/drawing/2014/main" id="{B28332F5-C528-0099-B653-93C121B41C15}"/>
              </a:ext>
            </a:extLst>
          </p:cNvPr>
          <p:cNvGrpSpPr/>
          <p:nvPr/>
        </p:nvGrpSpPr>
        <p:grpSpPr>
          <a:xfrm>
            <a:off x="767270" y="3808685"/>
            <a:ext cx="5921191" cy="1978534"/>
            <a:chOff x="767270" y="3808685"/>
            <a:chExt cx="5921191" cy="1978534"/>
          </a:xfrm>
        </p:grpSpPr>
        <p:sp>
          <p:nvSpPr>
            <p:cNvPr id="5" name="テキスト ボックス 4">
              <a:extLst>
                <a:ext uri="{FF2B5EF4-FFF2-40B4-BE49-F238E27FC236}">
                  <a16:creationId xmlns:a16="http://schemas.microsoft.com/office/drawing/2014/main" id="{FA1B4DAF-7862-DD63-7895-4F9B3580DC00}"/>
                </a:ext>
              </a:extLst>
            </p:cNvPr>
            <p:cNvSpPr txBox="1"/>
            <p:nvPr/>
          </p:nvSpPr>
          <p:spPr>
            <a:xfrm>
              <a:off x="3220845" y="3808685"/>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16" name="グループ化 15">
              <a:extLst>
                <a:ext uri="{FF2B5EF4-FFF2-40B4-BE49-F238E27FC236}">
                  <a16:creationId xmlns:a16="http://schemas.microsoft.com/office/drawing/2014/main" id="{CC116636-D773-F42F-3D92-9B979900574E}"/>
                </a:ext>
              </a:extLst>
            </p:cNvPr>
            <p:cNvGrpSpPr/>
            <p:nvPr/>
          </p:nvGrpSpPr>
          <p:grpSpPr>
            <a:xfrm>
              <a:off x="767270" y="4109479"/>
              <a:ext cx="5721785" cy="1677740"/>
              <a:chOff x="509333" y="5701221"/>
              <a:chExt cx="5721785" cy="1677740"/>
            </a:xfrm>
          </p:grpSpPr>
          <p:grpSp>
            <p:nvGrpSpPr>
              <p:cNvPr id="17" name="グループ化 16">
                <a:extLst>
                  <a:ext uri="{FF2B5EF4-FFF2-40B4-BE49-F238E27FC236}">
                    <a16:creationId xmlns:a16="http://schemas.microsoft.com/office/drawing/2014/main" id="{9E7ED0F1-76C4-22C0-7E77-F5E6C66D9811}"/>
                  </a:ext>
                </a:extLst>
              </p:cNvPr>
              <p:cNvGrpSpPr/>
              <p:nvPr/>
            </p:nvGrpSpPr>
            <p:grpSpPr>
              <a:xfrm>
                <a:off x="509333" y="5701221"/>
                <a:ext cx="5614305" cy="1244063"/>
                <a:chOff x="654077" y="1353816"/>
                <a:chExt cx="5614305" cy="1244063"/>
              </a:xfrm>
            </p:grpSpPr>
            <p:grpSp>
              <p:nvGrpSpPr>
                <p:cNvPr id="19" name="グループ化 18">
                  <a:extLst>
                    <a:ext uri="{FF2B5EF4-FFF2-40B4-BE49-F238E27FC236}">
                      <a16:creationId xmlns:a16="http://schemas.microsoft.com/office/drawing/2014/main" id="{437E1E83-93CE-EEBC-C8BA-73F99E319DBE}"/>
                    </a:ext>
                  </a:extLst>
                </p:cNvPr>
                <p:cNvGrpSpPr/>
                <p:nvPr/>
              </p:nvGrpSpPr>
              <p:grpSpPr>
                <a:xfrm>
                  <a:off x="654077" y="1353816"/>
                  <a:ext cx="5614305" cy="1244063"/>
                  <a:chOff x="431654" y="1378805"/>
                  <a:chExt cx="5899642" cy="1244063"/>
                </a:xfrm>
              </p:grpSpPr>
              <p:sp>
                <p:nvSpPr>
                  <p:cNvPr id="25" name="テキスト ボックス 24">
                    <a:extLst>
                      <a:ext uri="{FF2B5EF4-FFF2-40B4-BE49-F238E27FC236}">
                        <a16:creationId xmlns:a16="http://schemas.microsoft.com/office/drawing/2014/main" id="{D9A8B73A-D871-C1F2-79EA-6955221875E1}"/>
                      </a:ext>
                    </a:extLst>
                  </p:cNvPr>
                  <p:cNvSpPr txBox="1"/>
                  <p:nvPr/>
                </p:nvSpPr>
                <p:spPr>
                  <a:xfrm>
                    <a:off x="431654" y="1422539"/>
                    <a:ext cx="3122275"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1</a:t>
                    </a:r>
                    <a:r>
                      <a:rPr lang="ja-JP" altLang="en-US" sz="1200"/>
                      <a:t>・</a:t>
                    </a:r>
                    <a:r>
                      <a:rPr lang="en-US" altLang="ja-JP" sz="1200" dirty="0"/>
                      <a:t>4</a:t>
                    </a:r>
                    <a:r>
                      <a:rPr lang="ja-JP" altLang="en-US" sz="1200"/>
                      <a:t>　</a:t>
                    </a:r>
                    <a:endParaRPr kumimoji="1" lang="en-US" altLang="ja-JP" sz="1200" dirty="0"/>
                  </a:p>
                  <a:p>
                    <a:endParaRPr lang="en-US" altLang="ja-JP" sz="1200" dirty="0"/>
                  </a:p>
                  <a:p>
                    <a:r>
                      <a:rPr lang="ja-JP" altLang="en-US" sz="1200"/>
                      <a:t>本命星：三碧木星（健康・明るさ）</a:t>
                    </a:r>
                    <a:endParaRPr kumimoji="1" lang="en-US" altLang="ja-JP" sz="1200" dirty="0"/>
                  </a:p>
                  <a:p>
                    <a:r>
                      <a:rPr lang="ja-JP" altLang="en-US" sz="1200"/>
                      <a:t>月命星：八白土星（チャンス・変化）</a:t>
                    </a:r>
                    <a:endParaRPr lang="en-US" altLang="ja-JP" sz="1200" dirty="0"/>
                  </a:p>
                  <a:p>
                    <a:r>
                      <a:rPr lang="ja-JP" altLang="en-US" sz="1200"/>
                      <a:t>潜在意識：七赤金星（快楽・合理） </a:t>
                    </a:r>
                    <a:endParaRPr kumimoji="1" lang="en-US" altLang="ja-JP" sz="1200" dirty="0"/>
                  </a:p>
                  <a:p>
                    <a:r>
                      <a:rPr lang="ja-JP" altLang="en-US" sz="1200"/>
                      <a:t>流れ：一白水星（人情・アイデア）</a:t>
                    </a:r>
                    <a:endParaRPr lang="en-US" altLang="ja-JP" sz="1200" dirty="0"/>
                  </a:p>
                </p:txBody>
              </p:sp>
              <p:sp>
                <p:nvSpPr>
                  <p:cNvPr id="26" name="テキスト ボックス 25">
                    <a:extLst>
                      <a:ext uri="{FF2B5EF4-FFF2-40B4-BE49-F238E27FC236}">
                        <a16:creationId xmlns:a16="http://schemas.microsoft.com/office/drawing/2014/main" id="{BFE8475F-13F3-8AFC-7AE6-7A492E23B3C7}"/>
                      </a:ext>
                    </a:extLst>
                  </p:cNvPr>
                  <p:cNvSpPr txBox="1"/>
                  <p:nvPr/>
                </p:nvSpPr>
                <p:spPr>
                  <a:xfrm>
                    <a:off x="3910203" y="1378805"/>
                    <a:ext cx="2421093" cy="523220"/>
                  </a:xfrm>
                  <a:prstGeom prst="rect">
                    <a:avLst/>
                  </a:prstGeom>
                  <a:noFill/>
                </p:spPr>
                <p:txBody>
                  <a:bodyPr wrap="square" rtlCol="0">
                    <a:spAutoFit/>
                  </a:bodyPr>
                  <a:lstStyle/>
                  <a:p>
                    <a:r>
                      <a:rPr kumimoji="1" lang="en-US" altLang="ja-JP" sz="2800" b="1" dirty="0"/>
                      <a:t>3</a:t>
                    </a:r>
                    <a:r>
                      <a:rPr kumimoji="1" lang="ja-JP" altLang="en-US" sz="2800" b="1"/>
                      <a:t> </a:t>
                    </a:r>
                    <a:r>
                      <a:rPr lang="en-US" altLang="ja-JP" sz="2800" b="1" dirty="0"/>
                      <a:t>-</a:t>
                    </a:r>
                    <a:r>
                      <a:rPr kumimoji="1" lang="ja-JP" altLang="en-US" sz="2800" b="1"/>
                      <a:t> </a:t>
                    </a:r>
                    <a:r>
                      <a:rPr lang="en-US" altLang="ja-JP" sz="2800" b="1" dirty="0"/>
                      <a:t>8</a:t>
                    </a:r>
                    <a:r>
                      <a:rPr kumimoji="1" lang="ja-JP" altLang="en-US" sz="2800" b="1"/>
                      <a:t> </a:t>
                    </a:r>
                    <a:r>
                      <a:rPr lang="en-US" altLang="ja-JP" sz="2800" b="1" dirty="0"/>
                      <a:t>-</a:t>
                    </a:r>
                    <a:r>
                      <a:rPr kumimoji="1" lang="ja-JP" altLang="en-US" sz="2800" b="1"/>
                      <a:t> </a:t>
                    </a:r>
                    <a:r>
                      <a:rPr lang="en-US" altLang="ja-JP" sz="2800" b="1" dirty="0"/>
                      <a:t>7</a:t>
                    </a:r>
                    <a:r>
                      <a:rPr kumimoji="1" lang="en-US" altLang="ja-JP" sz="2800" b="1" dirty="0"/>
                      <a:t> - 1</a:t>
                    </a:r>
                    <a:endParaRPr kumimoji="1" lang="ja-JP" altLang="en-US" sz="2800" b="1"/>
                  </a:p>
                </p:txBody>
              </p:sp>
            </p:grpSp>
            <p:grpSp>
              <p:nvGrpSpPr>
                <p:cNvPr id="20" name="グループ化 19">
                  <a:extLst>
                    <a:ext uri="{FF2B5EF4-FFF2-40B4-BE49-F238E27FC236}">
                      <a16:creationId xmlns:a16="http://schemas.microsoft.com/office/drawing/2014/main" id="{767038B1-74DA-5226-3C9A-DFBB9D1A28D0}"/>
                    </a:ext>
                  </a:extLst>
                </p:cNvPr>
                <p:cNvGrpSpPr/>
                <p:nvPr/>
              </p:nvGrpSpPr>
              <p:grpSpPr>
                <a:xfrm>
                  <a:off x="4027973" y="1830974"/>
                  <a:ext cx="1987143" cy="412212"/>
                  <a:chOff x="3976517" y="1776232"/>
                  <a:chExt cx="1987143" cy="412212"/>
                </a:xfrm>
              </p:grpSpPr>
              <p:sp>
                <p:nvSpPr>
                  <p:cNvPr id="21" name="円/楕円 20">
                    <a:extLst>
                      <a:ext uri="{FF2B5EF4-FFF2-40B4-BE49-F238E27FC236}">
                        <a16:creationId xmlns:a16="http://schemas.microsoft.com/office/drawing/2014/main" id="{E07BC4F0-5559-365B-F3EC-416EFE8F0D00}"/>
                      </a:ext>
                    </a:extLst>
                  </p:cNvPr>
                  <p:cNvSpPr/>
                  <p:nvPr/>
                </p:nvSpPr>
                <p:spPr>
                  <a:xfrm>
                    <a:off x="5036419" y="1799263"/>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22" name="円/楕円 21">
                    <a:extLst>
                      <a:ext uri="{FF2B5EF4-FFF2-40B4-BE49-F238E27FC236}">
                        <a16:creationId xmlns:a16="http://schemas.microsoft.com/office/drawing/2014/main" id="{432D2825-5BC3-07A1-187A-3EA834F42A16}"/>
                      </a:ext>
                    </a:extLst>
                  </p:cNvPr>
                  <p:cNvSpPr/>
                  <p:nvPr/>
                </p:nvSpPr>
                <p:spPr>
                  <a:xfrm>
                    <a:off x="3976517" y="1807444"/>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23" name="円/楕円 22">
                    <a:extLst>
                      <a:ext uri="{FF2B5EF4-FFF2-40B4-BE49-F238E27FC236}">
                        <a16:creationId xmlns:a16="http://schemas.microsoft.com/office/drawing/2014/main" id="{A25625DE-E212-8435-67FD-C139B2ECEC63}"/>
                      </a:ext>
                    </a:extLst>
                  </p:cNvPr>
                  <p:cNvSpPr/>
                  <p:nvPr/>
                </p:nvSpPr>
                <p:spPr>
                  <a:xfrm>
                    <a:off x="4508517" y="1776232"/>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24" name="円/楕円 23">
                    <a:extLst>
                      <a:ext uri="{FF2B5EF4-FFF2-40B4-BE49-F238E27FC236}">
                        <a16:creationId xmlns:a16="http://schemas.microsoft.com/office/drawing/2014/main" id="{F6C3530D-F14D-3059-02F5-99E4BB52C99B}"/>
                      </a:ext>
                    </a:extLst>
                  </p:cNvPr>
                  <p:cNvSpPr/>
                  <p:nvPr/>
                </p:nvSpPr>
                <p:spPr>
                  <a:xfrm>
                    <a:off x="5586531" y="1776232"/>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grpSp>
          </p:grpSp>
          <p:sp>
            <p:nvSpPr>
              <p:cNvPr id="18" name="テキスト ボックス 17">
                <a:extLst>
                  <a:ext uri="{FF2B5EF4-FFF2-40B4-BE49-F238E27FC236}">
                    <a16:creationId xmlns:a16="http://schemas.microsoft.com/office/drawing/2014/main" id="{1C7BFBD3-21E8-6736-3726-D4EF46F62E1C}"/>
                  </a:ext>
                </a:extLst>
              </p:cNvPr>
              <p:cNvSpPr txBox="1"/>
              <p:nvPr/>
            </p:nvSpPr>
            <p:spPr>
              <a:xfrm>
                <a:off x="509333" y="6963463"/>
                <a:ext cx="5721785" cy="415498"/>
              </a:xfrm>
              <a:prstGeom prst="rect">
                <a:avLst/>
              </a:prstGeom>
              <a:noFill/>
            </p:spPr>
            <p:txBody>
              <a:bodyPr wrap="square" rtlCol="0">
                <a:spAutoFit/>
              </a:bodyPr>
              <a:lstStyle/>
              <a:p>
                <a:r>
                  <a:rPr lang="ja-JP" altLang="en-US" sz="1050">
                    <a:solidFill>
                      <a:srgbClr val="FF0000"/>
                    </a:solidFill>
                  </a:rPr>
                  <a:t>本質的に明るく前向き。対人的には野心を持ちチャンスに強い。潜在意識には金運に恵まれドライな気質を持つ。人情に厚く人に優しい。悩みやすい。</a:t>
                </a:r>
                <a:endParaRPr lang="en-US" altLang="ja-JP" sz="1050" dirty="0">
                  <a:solidFill>
                    <a:srgbClr val="FF0000"/>
                  </a:solidFill>
                </a:endParaRPr>
              </a:p>
            </p:txBody>
          </p:sp>
        </p:grpSp>
      </p:grpSp>
      <p:grpSp>
        <p:nvGrpSpPr>
          <p:cNvPr id="40" name="グループ化 39">
            <a:extLst>
              <a:ext uri="{FF2B5EF4-FFF2-40B4-BE49-F238E27FC236}">
                <a16:creationId xmlns:a16="http://schemas.microsoft.com/office/drawing/2014/main" id="{58239903-4DEE-A19B-2583-7307DB692838}"/>
              </a:ext>
            </a:extLst>
          </p:cNvPr>
          <p:cNvGrpSpPr/>
          <p:nvPr/>
        </p:nvGrpSpPr>
        <p:grpSpPr>
          <a:xfrm>
            <a:off x="654982" y="6930303"/>
            <a:ext cx="6033479" cy="1928141"/>
            <a:chOff x="654982" y="6930303"/>
            <a:chExt cx="6033479" cy="1928141"/>
          </a:xfrm>
        </p:grpSpPr>
        <p:sp>
          <p:nvSpPr>
            <p:cNvPr id="6" name="テキスト ボックス 5">
              <a:extLst>
                <a:ext uri="{FF2B5EF4-FFF2-40B4-BE49-F238E27FC236}">
                  <a16:creationId xmlns:a16="http://schemas.microsoft.com/office/drawing/2014/main" id="{89C49B55-D2D1-A013-D231-B97E007C810B}"/>
                </a:ext>
              </a:extLst>
            </p:cNvPr>
            <p:cNvSpPr txBox="1"/>
            <p:nvPr/>
          </p:nvSpPr>
          <p:spPr>
            <a:xfrm>
              <a:off x="3220845" y="6930303"/>
              <a:ext cx="3467616" cy="338554"/>
            </a:xfrm>
            <a:prstGeom prst="rect">
              <a:avLst/>
            </a:prstGeom>
            <a:noFill/>
          </p:spPr>
          <p:txBody>
            <a:bodyPr wrap="none" rtlCol="0">
              <a:spAutoFit/>
            </a:bodyPr>
            <a:lstStyle/>
            <a:p>
              <a:r>
                <a:rPr lang="ja-JP" altLang="en-US" sz="1600"/>
                <a:t>（大吉・中吉・小吉・小凶・大凶）</a:t>
              </a:r>
              <a:endParaRPr lang="en-US" altLang="ja-JP" sz="1600" dirty="0"/>
            </a:p>
          </p:txBody>
        </p:sp>
        <p:grpSp>
          <p:nvGrpSpPr>
            <p:cNvPr id="27" name="グループ化 26">
              <a:extLst>
                <a:ext uri="{FF2B5EF4-FFF2-40B4-BE49-F238E27FC236}">
                  <a16:creationId xmlns:a16="http://schemas.microsoft.com/office/drawing/2014/main" id="{110FAC52-7596-E78D-32A9-F43BB6CAF073}"/>
                </a:ext>
              </a:extLst>
            </p:cNvPr>
            <p:cNvGrpSpPr/>
            <p:nvPr/>
          </p:nvGrpSpPr>
          <p:grpSpPr>
            <a:xfrm>
              <a:off x="654982" y="7196033"/>
              <a:ext cx="5749259" cy="1662411"/>
              <a:chOff x="542842" y="7740954"/>
              <a:chExt cx="5749259" cy="1662411"/>
            </a:xfrm>
          </p:grpSpPr>
          <p:grpSp>
            <p:nvGrpSpPr>
              <p:cNvPr id="28" name="グループ化 27">
                <a:extLst>
                  <a:ext uri="{FF2B5EF4-FFF2-40B4-BE49-F238E27FC236}">
                    <a16:creationId xmlns:a16="http://schemas.microsoft.com/office/drawing/2014/main" id="{6495F6A7-C74C-6EDF-496B-B981093635A7}"/>
                  </a:ext>
                </a:extLst>
              </p:cNvPr>
              <p:cNvGrpSpPr/>
              <p:nvPr/>
            </p:nvGrpSpPr>
            <p:grpSpPr>
              <a:xfrm>
                <a:off x="542842" y="7740954"/>
                <a:ext cx="5749259" cy="1200329"/>
                <a:chOff x="654077" y="1397550"/>
                <a:chExt cx="5749259" cy="1200329"/>
              </a:xfrm>
            </p:grpSpPr>
            <p:grpSp>
              <p:nvGrpSpPr>
                <p:cNvPr id="30" name="グループ化 29">
                  <a:extLst>
                    <a:ext uri="{FF2B5EF4-FFF2-40B4-BE49-F238E27FC236}">
                      <a16:creationId xmlns:a16="http://schemas.microsoft.com/office/drawing/2014/main" id="{F85F4B40-EF38-3D0A-4111-172717B008BF}"/>
                    </a:ext>
                  </a:extLst>
                </p:cNvPr>
                <p:cNvGrpSpPr/>
                <p:nvPr/>
              </p:nvGrpSpPr>
              <p:grpSpPr>
                <a:xfrm>
                  <a:off x="654077" y="1397550"/>
                  <a:ext cx="5749259" cy="1200329"/>
                  <a:chOff x="431654" y="1422539"/>
                  <a:chExt cx="6041455" cy="1200329"/>
                </a:xfrm>
              </p:grpSpPr>
              <p:sp>
                <p:nvSpPr>
                  <p:cNvPr id="36" name="テキスト ボックス 35">
                    <a:extLst>
                      <a:ext uri="{FF2B5EF4-FFF2-40B4-BE49-F238E27FC236}">
                        <a16:creationId xmlns:a16="http://schemas.microsoft.com/office/drawing/2014/main" id="{7C942956-0D22-B5AB-5F72-8DFDE50E2D5E}"/>
                      </a:ext>
                    </a:extLst>
                  </p:cNvPr>
                  <p:cNvSpPr txBox="1"/>
                  <p:nvPr/>
                </p:nvSpPr>
                <p:spPr>
                  <a:xfrm>
                    <a:off x="431654" y="1422539"/>
                    <a:ext cx="3427798" cy="1200329"/>
                  </a:xfrm>
                  <a:prstGeom prst="rect">
                    <a:avLst/>
                  </a:prstGeom>
                  <a:noFill/>
                </p:spPr>
                <p:txBody>
                  <a:bodyPr wrap="square" rtlCol="0">
                    <a:spAutoFit/>
                  </a:bodyPr>
                  <a:lstStyle/>
                  <a:p>
                    <a:r>
                      <a:rPr lang="ja-JP" altLang="en-US" sz="1200"/>
                      <a:t>◯　</a:t>
                    </a:r>
                    <a:r>
                      <a:rPr lang="en-US" altLang="ja-JP" sz="1200" dirty="0"/>
                      <a:t> 4</a:t>
                    </a:r>
                    <a:r>
                      <a:rPr lang="ja-JP" altLang="en-US" sz="1200"/>
                      <a:t>　△　</a:t>
                    </a:r>
                    <a:r>
                      <a:rPr lang="en-US" altLang="ja-JP" sz="1200" dirty="0"/>
                      <a:t>1</a:t>
                    </a:r>
                    <a:r>
                      <a:rPr lang="ja-JP" altLang="en-US" sz="1200"/>
                      <a:t>　</a:t>
                    </a:r>
                    <a:endParaRPr lang="en-US" altLang="ja-JP" sz="1200" dirty="0"/>
                  </a:p>
                  <a:p>
                    <a:endParaRPr lang="en-US" altLang="ja-JP" sz="1200" dirty="0"/>
                  </a:p>
                  <a:p>
                    <a:r>
                      <a:rPr lang="ja-JP" altLang="en-US" sz="1200"/>
                      <a:t>本命星：三碧木星（健康・明るさ）</a:t>
                    </a:r>
                    <a:endParaRPr kumimoji="1" lang="en-US" altLang="ja-JP" sz="1200" dirty="0"/>
                  </a:p>
                  <a:p>
                    <a:r>
                      <a:rPr lang="ja-JP" altLang="en-US" sz="1200"/>
                      <a:t>月命星：九紫火星（頭脳・カリスマ）</a:t>
                    </a:r>
                    <a:endParaRPr lang="en-US" altLang="ja-JP" sz="1200" dirty="0"/>
                  </a:p>
                  <a:p>
                    <a:r>
                      <a:rPr lang="ja-JP" altLang="en-US" sz="1200"/>
                      <a:t>潜在意識：六白金星（仕事・ルール）</a:t>
                    </a:r>
                    <a:endParaRPr kumimoji="1" lang="en-US" altLang="ja-JP" sz="1200" dirty="0"/>
                  </a:p>
                  <a:p>
                    <a:r>
                      <a:rPr lang="ja-JP" altLang="en-US" sz="1200"/>
                      <a:t>流れ：二黒土星（家庭・地道）</a:t>
                    </a:r>
                    <a:endParaRPr lang="en-US" altLang="ja-JP" sz="1200" dirty="0"/>
                  </a:p>
                </p:txBody>
              </p:sp>
              <p:sp>
                <p:nvSpPr>
                  <p:cNvPr id="37" name="テキスト ボックス 36">
                    <a:extLst>
                      <a:ext uri="{FF2B5EF4-FFF2-40B4-BE49-F238E27FC236}">
                        <a16:creationId xmlns:a16="http://schemas.microsoft.com/office/drawing/2014/main" id="{FD78FB87-F80E-5C89-C0CD-F1D6A0A34656}"/>
                      </a:ext>
                    </a:extLst>
                  </p:cNvPr>
                  <p:cNvSpPr txBox="1"/>
                  <p:nvPr/>
                </p:nvSpPr>
                <p:spPr>
                  <a:xfrm>
                    <a:off x="4052016" y="1422930"/>
                    <a:ext cx="2421093" cy="523220"/>
                  </a:xfrm>
                  <a:prstGeom prst="rect">
                    <a:avLst/>
                  </a:prstGeom>
                  <a:noFill/>
                </p:spPr>
                <p:txBody>
                  <a:bodyPr wrap="square" rtlCol="0">
                    <a:spAutoFit/>
                  </a:bodyPr>
                  <a:lstStyle/>
                  <a:p>
                    <a:r>
                      <a:rPr kumimoji="1" lang="en-US" altLang="ja-JP" sz="2800" b="1" dirty="0"/>
                      <a:t>3</a:t>
                    </a:r>
                    <a:r>
                      <a:rPr kumimoji="1" lang="ja-JP" altLang="en-US" sz="2800" b="1"/>
                      <a:t> </a:t>
                    </a:r>
                    <a:r>
                      <a:rPr lang="en-US" altLang="ja-JP" sz="2800" b="1" dirty="0"/>
                      <a:t>-</a:t>
                    </a:r>
                    <a:r>
                      <a:rPr kumimoji="1" lang="ja-JP" altLang="en-US" sz="2800" b="1"/>
                      <a:t> </a:t>
                    </a:r>
                    <a:r>
                      <a:rPr kumimoji="1" lang="en-US" altLang="ja-JP" sz="2800" b="1" dirty="0"/>
                      <a:t>9</a:t>
                    </a:r>
                    <a:r>
                      <a:rPr kumimoji="1" lang="ja-JP" altLang="en-US" sz="2800" b="1"/>
                      <a:t> </a:t>
                    </a:r>
                    <a:r>
                      <a:rPr lang="en-US" altLang="ja-JP" sz="2800" b="1" dirty="0"/>
                      <a:t>-</a:t>
                    </a:r>
                    <a:r>
                      <a:rPr kumimoji="1" lang="ja-JP" altLang="en-US" sz="2800" b="1"/>
                      <a:t> </a:t>
                    </a:r>
                    <a:r>
                      <a:rPr kumimoji="1" lang="en-US" altLang="ja-JP" sz="2800" b="1" dirty="0"/>
                      <a:t>6 - 2</a:t>
                    </a:r>
                    <a:endParaRPr kumimoji="1" lang="ja-JP" altLang="en-US" sz="2800" b="1"/>
                  </a:p>
                </p:txBody>
              </p:sp>
            </p:grpSp>
            <p:grpSp>
              <p:nvGrpSpPr>
                <p:cNvPr id="31" name="グループ化 30">
                  <a:extLst>
                    <a:ext uri="{FF2B5EF4-FFF2-40B4-BE49-F238E27FC236}">
                      <a16:creationId xmlns:a16="http://schemas.microsoft.com/office/drawing/2014/main" id="{563536B0-2E8E-6284-1C3E-6E172DB5CCFE}"/>
                    </a:ext>
                  </a:extLst>
                </p:cNvPr>
                <p:cNvGrpSpPr/>
                <p:nvPr/>
              </p:nvGrpSpPr>
              <p:grpSpPr>
                <a:xfrm>
                  <a:off x="4167043" y="1850562"/>
                  <a:ext cx="1986429" cy="400319"/>
                  <a:chOff x="4180209" y="1758993"/>
                  <a:chExt cx="1986429" cy="400319"/>
                </a:xfrm>
              </p:grpSpPr>
              <p:sp>
                <p:nvSpPr>
                  <p:cNvPr id="32" name="円/楕円 31">
                    <a:extLst>
                      <a:ext uri="{FF2B5EF4-FFF2-40B4-BE49-F238E27FC236}">
                        <a16:creationId xmlns:a16="http://schemas.microsoft.com/office/drawing/2014/main" id="{75C60DFE-A803-94F9-7073-C2D055A23410}"/>
                      </a:ext>
                    </a:extLst>
                  </p:cNvPr>
                  <p:cNvSpPr/>
                  <p:nvPr/>
                </p:nvSpPr>
                <p:spPr>
                  <a:xfrm>
                    <a:off x="5280257" y="177522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33" name="円/楕円 32">
                    <a:extLst>
                      <a:ext uri="{FF2B5EF4-FFF2-40B4-BE49-F238E27FC236}">
                        <a16:creationId xmlns:a16="http://schemas.microsoft.com/office/drawing/2014/main" id="{2E509D73-B0E2-8090-97B7-58A660E835AF}"/>
                      </a:ext>
                    </a:extLst>
                  </p:cNvPr>
                  <p:cNvSpPr/>
                  <p:nvPr/>
                </p:nvSpPr>
                <p:spPr>
                  <a:xfrm>
                    <a:off x="4180209" y="1765097"/>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34" name="円/楕円 33">
                    <a:extLst>
                      <a:ext uri="{FF2B5EF4-FFF2-40B4-BE49-F238E27FC236}">
                        <a16:creationId xmlns:a16="http://schemas.microsoft.com/office/drawing/2014/main" id="{B8D04FCA-0981-29C2-B378-826F869DFB10}"/>
                      </a:ext>
                    </a:extLst>
                  </p:cNvPr>
                  <p:cNvSpPr/>
                  <p:nvPr/>
                </p:nvSpPr>
                <p:spPr>
                  <a:xfrm>
                    <a:off x="5789509" y="1778312"/>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35" name="円/楕円 34">
                    <a:extLst>
                      <a:ext uri="{FF2B5EF4-FFF2-40B4-BE49-F238E27FC236}">
                        <a16:creationId xmlns:a16="http://schemas.microsoft.com/office/drawing/2014/main" id="{C70586E7-4864-C3B8-AF74-901E6C4CF789}"/>
                      </a:ext>
                    </a:extLst>
                  </p:cNvPr>
                  <p:cNvSpPr/>
                  <p:nvPr/>
                </p:nvSpPr>
                <p:spPr>
                  <a:xfrm>
                    <a:off x="4711495" y="1758993"/>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grpSp>
          </p:grpSp>
          <p:sp>
            <p:nvSpPr>
              <p:cNvPr id="29" name="テキスト ボックス 28">
                <a:extLst>
                  <a:ext uri="{FF2B5EF4-FFF2-40B4-BE49-F238E27FC236}">
                    <a16:creationId xmlns:a16="http://schemas.microsoft.com/office/drawing/2014/main" id="{091A7411-2FA7-6D0C-DF03-92C53E2640E7}"/>
                  </a:ext>
                </a:extLst>
              </p:cNvPr>
              <p:cNvSpPr txBox="1"/>
              <p:nvPr/>
            </p:nvSpPr>
            <p:spPr>
              <a:xfrm>
                <a:off x="559840" y="8987867"/>
                <a:ext cx="5721785" cy="415498"/>
              </a:xfrm>
              <a:prstGeom prst="rect">
                <a:avLst/>
              </a:prstGeom>
              <a:noFill/>
            </p:spPr>
            <p:txBody>
              <a:bodyPr wrap="square" rtlCol="0">
                <a:spAutoFit/>
              </a:bodyPr>
              <a:lstStyle/>
              <a:p>
                <a:r>
                  <a:rPr lang="ja-JP" altLang="en-US" sz="1050">
                    <a:solidFill>
                      <a:srgbClr val="FF0000"/>
                    </a:solidFill>
                  </a:rPr>
                  <a:t>本質的に明るく前向き。対人的には頭脳明晰で強い信念を持つ。潜在意識には仕事熱心でルールを重んじる面がある。家庭的で堅実。</a:t>
                </a:r>
                <a:endParaRPr lang="en-US" altLang="ja-JP" sz="1050" dirty="0">
                  <a:solidFill>
                    <a:srgbClr val="FF0000"/>
                  </a:solidFill>
                </a:endParaRPr>
              </a:p>
            </p:txBody>
          </p:sp>
        </p:grpSp>
      </p:grpSp>
    </p:spTree>
    <p:extLst>
      <p:ext uri="{BB962C8B-B14F-4D97-AF65-F5344CB8AC3E}">
        <p14:creationId xmlns:p14="http://schemas.microsoft.com/office/powerpoint/2010/main" val="426520807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945</TotalTime>
  <Words>9146</Words>
  <Application>Microsoft Macintosh PowerPoint</Application>
  <PresentationFormat>A4 210 x 297 mm</PresentationFormat>
  <Paragraphs>1059</Paragraphs>
  <Slides>27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27</vt:i4>
      </vt:variant>
    </vt:vector>
  </HeadingPairs>
  <TitlesOfParts>
    <vt:vector size="31"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直子 木下</dc:creator>
  <cp:lastModifiedBy>直子 木下</cp:lastModifiedBy>
  <cp:revision>8</cp:revision>
  <dcterms:created xsi:type="dcterms:W3CDTF">2023-09-03T12:49:06Z</dcterms:created>
  <dcterms:modified xsi:type="dcterms:W3CDTF">2023-09-11T08:15:28Z</dcterms:modified>
</cp:coreProperties>
</file>