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254" r:id="rId3"/>
    <p:sldId id="2233" r:id="rId4"/>
    <p:sldId id="2234" r:id="rId5"/>
    <p:sldId id="2235" r:id="rId6"/>
    <p:sldId id="2236" r:id="rId7"/>
    <p:sldId id="942" r:id="rId8"/>
    <p:sldId id="2256" r:id="rId9"/>
    <p:sldId id="225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2"/>
    <p:restoredTop sz="97416"/>
  </p:normalViewPr>
  <p:slideViewPr>
    <p:cSldViewPr snapToGrid="0" snapToObjects="1">
      <p:cViewPr varScale="1">
        <p:scale>
          <a:sx n="121" d="100"/>
          <a:sy n="121" d="100"/>
        </p:scale>
        <p:origin x="192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3" d="100"/>
          <a:sy n="153" d="100"/>
        </p:scale>
        <p:origin x="45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F393D0-1AFB-E4AF-C915-8D72B9D97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440E-271D-CB4A-AA20-3F38D196C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89F6-6C43-DB4E-B431-74DBEE56BC4C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/>
            </a:lvl1pPr>
          </a:lstStyle>
          <a:p>
            <a:fld id="{4F0DE5CE-DD2C-9E4D-8D57-872E60A31C1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182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809284"/>
            <a:ext cx="5486400" cy="3600450"/>
          </a:xfrm>
        </p:spPr>
        <p:txBody>
          <a:bodyPr>
            <a:normAutofit/>
          </a:bodyPr>
          <a:lstStyle/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各回の練習問題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年度に合わせた設問を解くことで理解と知識定着を確認する。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82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4" name="ノート プレースホルダー 2">
            <a:extLst>
              <a:ext uri="{FF2B5EF4-FFF2-40B4-BE49-F238E27FC236}">
                <a16:creationId xmlns:a16="http://schemas.microsoft.com/office/drawing/2014/main" id="{AE408402-F70B-3A84-1376-572AB5242EF4}"/>
              </a:ext>
            </a:extLst>
          </p:cNvPr>
          <p:cNvSpPr txBox="1">
            <a:spLocks/>
          </p:cNvSpPr>
          <p:nvPr/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/P3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後天定位盤及び年盤（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年）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年の年盤を使い自分の時の運気を確認させる。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手元に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年の暦がない場合は本スライドを見ればよい。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鑑定対象の人の本命星を確認する。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ここでは二黒土星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1BFF3D17-FA9B-1C70-90A0-71454AB7B096}"/>
              </a:ext>
            </a:extLst>
          </p:cNvPr>
          <p:cNvSpPr txBox="1">
            <a:spLocks/>
          </p:cNvSpPr>
          <p:nvPr/>
        </p:nvSpPr>
        <p:spPr>
          <a:xfrm>
            <a:off x="381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F6425-27BC-4A38-8ABC-3022E5A2BC6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630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4" name="ノート プレースホルダー 2">
            <a:extLst>
              <a:ext uri="{FF2B5EF4-FFF2-40B4-BE49-F238E27FC236}">
                <a16:creationId xmlns:a16="http://schemas.microsoft.com/office/drawing/2014/main" id="{644E9B2D-2A15-C433-D82A-C09EC9514DB2}"/>
              </a:ext>
            </a:extLst>
          </p:cNvPr>
          <p:cNvSpPr txBox="1">
            <a:spLocks/>
          </p:cNvSpPr>
          <p:nvPr/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/P3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後天定位盤及び年盤（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年）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年の年盤を使い自分の時の運気を確認させる。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鑑定対象の人の本命星を確認した上で、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年の年盤でそれがどの九星の定位置かを、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右上の後天定位盤で確認する。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四緑木星の定位置であることを確認する。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CA3229DF-1199-2CE8-A684-BC1F8A1ACF5D}"/>
              </a:ext>
            </a:extLst>
          </p:cNvPr>
          <p:cNvSpPr txBox="1">
            <a:spLocks/>
          </p:cNvSpPr>
          <p:nvPr/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F6425-27BC-4A38-8ABC-3022E5A2BC6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649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8" name="ノート プレースホルダー 2">
            <a:extLst>
              <a:ext uri="{FF2B5EF4-FFF2-40B4-BE49-F238E27FC236}">
                <a16:creationId xmlns:a16="http://schemas.microsoft.com/office/drawing/2014/main" id="{BFCE55E9-00CA-D5FC-8812-EF8A7024C2C0}"/>
              </a:ext>
            </a:extLst>
          </p:cNvPr>
          <p:cNvSpPr txBox="1">
            <a:spLocks/>
          </p:cNvSpPr>
          <p:nvPr/>
        </p:nvSpPr>
        <p:spPr>
          <a:xfrm>
            <a:off x="551156" y="4800599"/>
            <a:ext cx="5936064" cy="40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黄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/P20/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九星象意一覧表　概要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四緑木星の象意を九星象意一覧表を参照しながら復習する。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4E35DDC0-5443-9397-1AA1-BF2CE0FD990A}"/>
              </a:ext>
            </a:extLst>
          </p:cNvPr>
          <p:cNvSpPr txBox="1">
            <a:spLocks/>
          </p:cNvSpPr>
          <p:nvPr/>
        </p:nvSpPr>
        <p:spPr>
          <a:xfrm>
            <a:off x="381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F6425-27BC-4A38-8ABC-3022E5A2BC6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583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8" name="ノート プレースホルダー 2">
            <a:extLst>
              <a:ext uri="{FF2B5EF4-FFF2-40B4-BE49-F238E27FC236}">
                <a16:creationId xmlns:a16="http://schemas.microsoft.com/office/drawing/2014/main" id="{6C90CAFA-CDE1-EAC2-BF1B-004BB14653DC}"/>
              </a:ext>
            </a:extLst>
          </p:cNvPr>
          <p:cNvSpPr txBox="1">
            <a:spLocks/>
          </p:cNvSpPr>
          <p:nvPr/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/P3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後天定位盤及び年盤（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年）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影響を受けている九星が判明をしたら、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低迷期と好調期の判断を行う。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下記のいずれにも該当しないので「好調期」と確定できる。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・中宮（中央）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・暗剣殺（五黄土星の向い）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・破（その年の干支の向い）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・水火殺（一白・九紫のみ）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8BF4218E-7011-9E47-C04E-536FFC829FBB}"/>
              </a:ext>
            </a:extLst>
          </p:cNvPr>
          <p:cNvSpPr txBox="1">
            <a:spLocks/>
          </p:cNvSpPr>
          <p:nvPr/>
        </p:nvSpPr>
        <p:spPr>
          <a:xfrm>
            <a:off x="3811588" y="86058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F6425-27BC-4A38-8ABC-3022E5A2BC6C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296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8" name="ノート プレースホルダー 2">
            <a:extLst>
              <a:ext uri="{FF2B5EF4-FFF2-40B4-BE49-F238E27FC236}">
                <a16:creationId xmlns:a16="http://schemas.microsoft.com/office/drawing/2014/main" id="{EA9AD7E0-4052-0984-88CA-2C333F975464}"/>
              </a:ext>
            </a:extLst>
          </p:cNvPr>
          <p:cNvSpPr txBox="1">
            <a:spLocks/>
          </p:cNvSpPr>
          <p:nvPr/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下記のいずれにも該当しないので「好調期」と確定できる。</a:t>
            </a:r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・中宮（中央）</a:t>
            </a:r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・暗剣殺（五黄土星の向い）</a:t>
            </a:r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・破（その年の干支の向い）</a:t>
            </a:r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・水火殺（一白・九紫のみ）</a:t>
            </a:r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好調期を強調しながらテキストを読み上げる。</a:t>
            </a: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AF21FDEC-78B4-0B4D-3C63-24C8DA6F8635}"/>
              </a:ext>
            </a:extLst>
          </p:cNvPr>
          <p:cNvSpPr txBox="1">
            <a:spLocks/>
          </p:cNvSpPr>
          <p:nvPr/>
        </p:nvSpPr>
        <p:spPr>
          <a:xfrm>
            <a:off x="381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F6425-27BC-4A38-8ABC-3022E5A2BC6C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445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2788" y="4928493"/>
            <a:ext cx="5486400" cy="3600450"/>
          </a:xfrm>
        </p:spPr>
        <p:txBody>
          <a:bodyPr>
            <a:normAutofit lnSpcReduction="10000"/>
          </a:bodyPr>
          <a:lstStyle/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吉方位鑑定実践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１）講師が自分（受講生の事例でも良い）の吉方位を書き込む。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○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△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２）凶方位を消す　下記を読み上げること。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すべの運気が衰退する、　五黄殺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他人のせいで運気が下降する、　暗剣殺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持っているものを失う、　歳破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水火殺の有無を確認してください、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年は水火殺はありません。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今度は人によって違ってきます。自分の本命と月命を思い出してください。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自分らしさを失う、　本命殺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その向かい側、　本命的殺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性格が損なわれる、　月命殺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その向かい側、　月命的殺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AC0870B0-9023-99C7-5D15-5270A8847BDC}"/>
              </a:ext>
            </a:extLst>
          </p:cNvPr>
          <p:cNvSpPr txBox="1">
            <a:spLocks/>
          </p:cNvSpPr>
          <p:nvPr/>
        </p:nvSpPr>
        <p:spPr>
          <a:xfrm>
            <a:off x="3811588" y="852894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F6425-27BC-4A38-8ABC-3022E5A2BC6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951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FFC471-6BC3-FF48-8E99-08E8E7A91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74168F-6F0F-1A46-A2C1-6C809052D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2CEAE7-985B-8949-9BBB-4D89C695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F2E5-06A8-D14B-9F69-6524C813EA75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A7A972-DC26-B340-809B-1A646EFA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2357E-FF42-7B41-8E03-E13DA8D2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6B07306-D77E-3D4A-8E43-B2FCC54E7E7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741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09291-7066-2F49-8F5B-4DD0BFFE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751514-ECEE-4D4A-920B-F15AC1B9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1FFB8E-14B3-784D-AED1-862ED967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802-8F20-0641-BC7D-787B667F90B1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0B666F-0E39-E34E-892C-D7DD941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2AE78-7AFF-BC4C-82C5-1DC7E947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01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62CA22-1C3D-9647-A2DA-EC8DF6368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35584C-44C8-7040-9CCD-60A3E4C4A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2F6D8A-63C8-2D4C-BD47-31523D6B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6742-5F4A-794B-B588-BF49C4D2F583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563925-FA1B-2C43-BE97-F9DA115F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5F0541-96E3-2248-BB69-6552D700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3A5CD-95A2-7045-92D3-1D2C9F57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541F11-50FA-024F-8FF4-0C7239FE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F8B509-BE0C-EF49-891E-5B9436F3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4AE5-AE93-C446-B877-D3BDF0684D3A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74643F-315A-DC45-B923-E486D5E4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53EE4-44A3-1445-9922-3FD31C7A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8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E303C-A3E3-CC47-B31C-9E360A08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1AEBE3-B95F-8B4A-8EF1-83E9DE53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0EADE5-75DB-8341-8ED8-A27722F7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B056-E241-9847-A3A0-D3D228F5967B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84C54-96C5-C141-B26A-10859390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28196C-79AF-F248-A387-F2B06472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57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8144B9-EE8C-BB4F-B8FF-293D8806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9CB377-E199-6D43-91AB-87C43F4E4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1FFD4F-1B0A-0643-A694-46CF6C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5F7037-6501-1D43-9FBC-748AB19B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93AC-33F6-0D49-B4CD-7A12DB58138B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5C8E90-27E4-BD42-925B-10AD412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B9A32-3724-9B40-A1C5-5F10E6EF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3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0EA11-A786-6447-8830-5E437E1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66F0EE-8DB6-024E-AB15-AFDBC0FD1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FFE885-8CAD-B94D-9048-47FFCE225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4EA2B9-4158-5949-A58F-72F202D38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38F84F-73D2-F44D-BBA0-50BB0D2BB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1D3787-5A4E-5445-AFAF-F18C3C38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3C6F-E15C-3F4D-9658-D4CCEFE288E7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75DFF6-332E-984A-A291-6F5F3566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4F08E3-0294-5140-B31F-B4C78A8E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40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3AB3-F92A-BD42-A4A2-07E214A3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774F1D-05BB-9D4C-A523-51678619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5EDC-20D0-9E45-B433-BC3B694DF5FA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903E13-52F0-D549-9524-128FD631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091D05-CCAD-464B-8220-C82D03FB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86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713B33-7593-6548-BF47-54C57D7E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8B6-02D7-744B-85DC-0F7EB34E3C39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BE2F78-5A95-A447-BA0E-698FD690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84D88C-8775-E444-9AD3-B7485CDE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21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2A1F7-5513-704D-8E01-3E305522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64FCEE-7CCB-BE4C-A475-3E145238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97F62C-1CDE-8840-829C-8DB4D2565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3E4D5E-71A9-7146-8672-8D32DB46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DFAE-7178-504F-B023-5996D58E89D2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22297D-1E87-FF45-8021-BD2A488A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9F99BE-3EEC-5D44-9B9E-D9310A19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04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FA328-EAF3-2E41-BD14-702F263C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2DA38C-BBAF-9C44-80EC-E1954DA14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12FCF1-BE01-C547-8D77-0CA34DB77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AF63F5-1FDC-EE4C-8B2E-6203C1ED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AEC2-058A-304B-BCB0-A73B5B5D8892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1AF7DA-960F-C944-9FAC-1E446E37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8B212B-A4D3-0D4D-95F0-D15D93C9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7306-D77E-3D4A-8E43-B2FCC54E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5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736EDC5-CB92-A44A-BDDB-21EDC5E9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1A7DC7-FF32-A347-A058-601EA8264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5D6FD-F6C5-5D47-AB2C-F91F8462D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F88F-50BA-7646-A481-AC500007CB54}" type="datetime1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790BA-0E8E-484F-B889-8CFC6FE75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FF3B88-6C2A-6448-B76C-ADD411830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7306-D77E-3D4A-8E43-B2FCC54E7E7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886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4">
            <a:extLst>
              <a:ext uri="{FF2B5EF4-FFF2-40B4-BE49-F238E27FC236}">
                <a16:creationId xmlns:a16="http://schemas.microsoft.com/office/drawing/2014/main" id="{A3DFB33A-99DA-1244-B1F3-122B9AAB88EA}"/>
              </a:ext>
            </a:extLst>
          </p:cNvPr>
          <p:cNvSpPr txBox="1">
            <a:spLocks/>
          </p:cNvSpPr>
          <p:nvPr/>
        </p:nvSpPr>
        <p:spPr>
          <a:xfrm>
            <a:off x="1389592" y="1419247"/>
            <a:ext cx="9180512" cy="8370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2024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認定用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5" name="図 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01329DD9-408B-EB41-87A9-A02DBFED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976" y="548680"/>
            <a:ext cx="230425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9E29C-BA85-B739-FF01-3CC396333B64}"/>
              </a:ext>
            </a:extLst>
          </p:cNvPr>
          <p:cNvSpPr txBox="1"/>
          <p:nvPr/>
        </p:nvSpPr>
        <p:spPr>
          <a:xfrm>
            <a:off x="4330262" y="2953408"/>
            <a:ext cx="3174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</a:t>
            </a:r>
            <a:endParaRPr kumimoji="1" lang="ja-JP" altLang="en-US" sz="72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38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DD40A7D7-F5A2-E1DA-2C94-369CFC67D2A1}"/>
              </a:ext>
            </a:extLst>
          </p:cNvPr>
          <p:cNvSpPr txBox="1">
            <a:spLocks/>
          </p:cNvSpPr>
          <p:nvPr/>
        </p:nvSpPr>
        <p:spPr>
          <a:xfrm>
            <a:off x="799397" y="1317921"/>
            <a:ext cx="4048464" cy="77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24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年の鑑定　</a:t>
            </a:r>
            <a:endParaRPr lang="ja-JP" altLang="en-US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F003FE5-0789-0F4D-C046-703CB7EE8BF0}"/>
              </a:ext>
            </a:extLst>
          </p:cNvPr>
          <p:cNvSpPr txBox="1"/>
          <p:nvPr/>
        </p:nvSpPr>
        <p:spPr>
          <a:xfrm>
            <a:off x="762452" y="2370446"/>
            <a:ext cx="6096000" cy="867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）必要情報を確認する</a:t>
            </a:r>
            <a:endParaRPr lang="en-US" altLang="ja-JP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DEA8BF-6AB4-8563-FB9F-4EF6EBC12178}"/>
              </a:ext>
            </a:extLst>
          </p:cNvPr>
          <p:cNvSpPr txBox="1"/>
          <p:nvPr/>
        </p:nvSpPr>
        <p:spPr>
          <a:xfrm>
            <a:off x="911425" y="3634646"/>
            <a:ext cx="5280587" cy="225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鑑定対象者の本命星：二黒土星　　</a:t>
            </a:r>
            <a:endParaRPr lang="ja-JP" altLang="en-US" sz="2400"/>
          </a:p>
          <a:p>
            <a:pPr>
              <a:lnSpc>
                <a:spcPct val="150000"/>
              </a:lnSpc>
            </a:pPr>
            <a:b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その年の十二支：辰</a:t>
            </a:r>
            <a:b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その年の九星：三碧木星</a:t>
            </a:r>
            <a:endParaRPr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57FCA92-8761-C248-85CA-91168AB9BB81}"/>
              </a:ext>
            </a:extLst>
          </p:cNvPr>
          <p:cNvSpPr/>
          <p:nvPr/>
        </p:nvSpPr>
        <p:spPr>
          <a:xfrm>
            <a:off x="5861040" y="593408"/>
            <a:ext cx="3629025" cy="11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（鑑定対象者）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出生日時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1971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日　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10:20</a:t>
            </a: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本命星：二黒　月命星：三碧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786A42-8022-3F6D-0C38-994C25E34399}"/>
              </a:ext>
            </a:extLst>
          </p:cNvPr>
          <p:cNvSpPr txBox="1"/>
          <p:nvPr/>
        </p:nvSpPr>
        <p:spPr>
          <a:xfrm>
            <a:off x="10482147" y="156117"/>
            <a:ext cx="153886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こよみすと</a:t>
            </a:r>
            <a:r>
              <a:rPr lang="en-US" altLang="ja-JP" dirty="0"/>
              <a:t>2</a:t>
            </a:r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4D23A37-3B76-6FBE-F0C5-7D0948FF1A33}"/>
              </a:ext>
            </a:extLst>
          </p:cNvPr>
          <p:cNvGrpSpPr/>
          <p:nvPr/>
        </p:nvGrpSpPr>
        <p:grpSpPr>
          <a:xfrm>
            <a:off x="6652399" y="2461260"/>
            <a:ext cx="4047893" cy="3803333"/>
            <a:chOff x="6652398" y="2461259"/>
            <a:chExt cx="4047893" cy="3803333"/>
          </a:xfrm>
        </p:grpSpPr>
        <p:pic>
          <p:nvPicPr>
            <p:cNvPr id="10" name="図 9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39434E9B-0ED4-B2C1-592A-9A37BE601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2398" y="2461259"/>
              <a:ext cx="4047893" cy="3803333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7467624-37EA-F5F6-5AC7-EF7A313D42D3}"/>
                </a:ext>
              </a:extLst>
            </p:cNvPr>
            <p:cNvSpPr txBox="1"/>
            <p:nvPr/>
          </p:nvSpPr>
          <p:spPr>
            <a:xfrm>
              <a:off x="9760210" y="5228673"/>
              <a:ext cx="940081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67">
                  <a:solidFill>
                    <a:srgbClr val="FF000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歳破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535E4B7-336C-8013-467F-05EA994ACC28}"/>
                </a:ext>
              </a:extLst>
            </p:cNvPr>
            <p:cNvSpPr txBox="1"/>
            <p:nvPr/>
          </p:nvSpPr>
          <p:spPr>
            <a:xfrm>
              <a:off x="7059367" y="3131880"/>
              <a:ext cx="57606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67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辰</a:t>
              </a:r>
            </a:p>
          </p:txBody>
        </p:sp>
      </p:grpSp>
      <p:sp>
        <p:nvSpPr>
          <p:cNvPr id="2" name="円/楕円 1">
            <a:extLst>
              <a:ext uri="{FF2B5EF4-FFF2-40B4-BE49-F238E27FC236}">
                <a16:creationId xmlns:a16="http://schemas.microsoft.com/office/drawing/2014/main" id="{205409B8-8CB7-3FAB-F92A-5935DB1502F4}"/>
              </a:ext>
            </a:extLst>
          </p:cNvPr>
          <p:cNvSpPr/>
          <p:nvPr/>
        </p:nvSpPr>
        <p:spPr>
          <a:xfrm>
            <a:off x="7497394" y="3304950"/>
            <a:ext cx="677908" cy="65939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5B5EE4F-6D69-C06D-9AC8-3DFAF75D3E43}"/>
              </a:ext>
            </a:extLst>
          </p:cNvPr>
          <p:cNvGrpSpPr/>
          <p:nvPr/>
        </p:nvGrpSpPr>
        <p:grpSpPr>
          <a:xfrm>
            <a:off x="6652399" y="2461260"/>
            <a:ext cx="4047893" cy="3803333"/>
            <a:chOff x="6652398" y="2461259"/>
            <a:chExt cx="4047893" cy="3803333"/>
          </a:xfrm>
        </p:grpSpPr>
        <p:pic>
          <p:nvPicPr>
            <p:cNvPr id="7" name="図 6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D62A80ED-88A0-29F2-EEE8-C62551560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2398" y="2461259"/>
              <a:ext cx="4047893" cy="3803333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0F42192-3962-CB4F-F6BF-377449C37023}"/>
                </a:ext>
              </a:extLst>
            </p:cNvPr>
            <p:cNvSpPr txBox="1"/>
            <p:nvPr/>
          </p:nvSpPr>
          <p:spPr>
            <a:xfrm>
              <a:off x="9760210" y="5228673"/>
              <a:ext cx="940081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67">
                  <a:solidFill>
                    <a:srgbClr val="FF000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歳破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28EC3A7-BD45-885E-DBDA-BDEB553509D4}"/>
                </a:ext>
              </a:extLst>
            </p:cNvPr>
            <p:cNvSpPr txBox="1"/>
            <p:nvPr/>
          </p:nvSpPr>
          <p:spPr>
            <a:xfrm>
              <a:off x="7059367" y="3131880"/>
              <a:ext cx="57606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67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辰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780372D-4279-1323-8F24-2B540EC9E0A6}"/>
              </a:ext>
            </a:extLst>
          </p:cNvPr>
          <p:cNvGrpSpPr/>
          <p:nvPr/>
        </p:nvGrpSpPr>
        <p:grpSpPr>
          <a:xfrm>
            <a:off x="9671402" y="1414207"/>
            <a:ext cx="2048055" cy="1977139"/>
            <a:chOff x="7253550" y="174133"/>
            <a:chExt cx="1536041" cy="1482854"/>
          </a:xfrm>
        </p:grpSpPr>
        <p:pic>
          <p:nvPicPr>
            <p:cNvPr id="17" name="図 16" descr="サッカー, 椅子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405B403B-A9DB-37EE-4464-9456DE117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887" y="298628"/>
              <a:ext cx="1445704" cy="1358359"/>
            </a:xfrm>
            <a:prstGeom prst="rect">
              <a:avLst/>
            </a:prstGeom>
          </p:spPr>
        </p:pic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2406645A-E74F-1688-8458-D60E78E388EC}"/>
                </a:ext>
              </a:extLst>
            </p:cNvPr>
            <p:cNvSpPr/>
            <p:nvPr/>
          </p:nvSpPr>
          <p:spPr>
            <a:xfrm>
              <a:off x="7644122" y="597179"/>
              <a:ext cx="325857" cy="3071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1DBB651-215A-FCB9-DB7C-2094DB7BFB67}"/>
                </a:ext>
              </a:extLst>
            </p:cNvPr>
            <p:cNvSpPr txBox="1"/>
            <p:nvPr/>
          </p:nvSpPr>
          <p:spPr>
            <a:xfrm>
              <a:off x="7253550" y="174133"/>
              <a:ext cx="143285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67" dirty="0">
                  <a:solidFill>
                    <a:srgbClr val="CCFFCC"/>
                  </a:solidFill>
                </a:rPr>
                <a:t>◼</a:t>
              </a:r>
              <a:r>
                <a:rPr lang="ja-JP" altLang="en-US" sz="1867" dirty="0"/>
                <a:t>　後天定位盤　</a:t>
              </a:r>
              <a:endParaRPr lang="en-US" altLang="ja-JP" sz="1867" dirty="0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F003FE5-0789-0F4D-C046-703CB7EE8BF0}"/>
              </a:ext>
            </a:extLst>
          </p:cNvPr>
          <p:cNvSpPr txBox="1"/>
          <p:nvPr/>
        </p:nvSpPr>
        <p:spPr>
          <a:xfrm>
            <a:off x="762453" y="2370446"/>
            <a:ext cx="686971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）影響を受ける九星の確認</a:t>
            </a:r>
            <a:endParaRPr lang="en-US" altLang="ja-JP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DEA8BF-6AB4-8563-FB9F-4EF6EBC12178}"/>
              </a:ext>
            </a:extLst>
          </p:cNvPr>
          <p:cNvSpPr txBox="1"/>
          <p:nvPr/>
        </p:nvSpPr>
        <p:spPr>
          <a:xfrm>
            <a:off x="911425" y="3634646"/>
            <a:ext cx="5280587" cy="225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鑑定対象者の本命星：二黒土星　　</a:t>
            </a:r>
            <a:endParaRPr lang="ja-JP" altLang="en-US" sz="2400"/>
          </a:p>
          <a:p>
            <a:pPr>
              <a:lnSpc>
                <a:spcPct val="150000"/>
              </a:lnSpc>
            </a:pPr>
            <a:endParaRPr lang="en-US" altLang="en-US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その年の十二支：辰</a:t>
            </a:r>
            <a:b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その年の九星：三碧木星</a:t>
            </a:r>
            <a:endParaRPr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5B811D-A5CD-3CB3-5B08-745D13A12A1E}"/>
              </a:ext>
            </a:extLst>
          </p:cNvPr>
          <p:cNvSpPr/>
          <p:nvPr/>
        </p:nvSpPr>
        <p:spPr>
          <a:xfrm>
            <a:off x="7153628" y="2425176"/>
            <a:ext cx="1522717" cy="737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67">
                <a:solidFill>
                  <a:schemeClr val="tx1"/>
                </a:solidFill>
              </a:rPr>
              <a:t>四緑木星の定位置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DC09E1-DA09-DCFF-46E4-8BA739A0BEDF}"/>
              </a:ext>
            </a:extLst>
          </p:cNvPr>
          <p:cNvSpPr/>
          <p:nvPr/>
        </p:nvSpPr>
        <p:spPr>
          <a:xfrm>
            <a:off x="5861040" y="593408"/>
            <a:ext cx="3629025" cy="11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（鑑定対象者）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出生日時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1971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日　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10:20</a:t>
            </a: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本命星：二黒　月命星：三碧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D99875F-9BA9-37D1-3E9F-87105ABE7B88}"/>
              </a:ext>
            </a:extLst>
          </p:cNvPr>
          <p:cNvSpPr txBox="1">
            <a:spLocks/>
          </p:cNvSpPr>
          <p:nvPr/>
        </p:nvSpPr>
        <p:spPr>
          <a:xfrm>
            <a:off x="799397" y="1317921"/>
            <a:ext cx="4048464" cy="77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24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年の鑑定　</a:t>
            </a:r>
            <a:endParaRPr lang="ja-JP" altLang="en-US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44BC1A-DFB7-C14A-C704-092CF8B98328}"/>
              </a:ext>
            </a:extLst>
          </p:cNvPr>
          <p:cNvSpPr txBox="1"/>
          <p:nvPr/>
        </p:nvSpPr>
        <p:spPr>
          <a:xfrm>
            <a:off x="10482147" y="156117"/>
            <a:ext cx="153886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こよみすと</a:t>
            </a:r>
            <a:r>
              <a:rPr lang="en-US" altLang="ja-JP" dirty="0"/>
              <a:t>2</a:t>
            </a:r>
            <a:endParaRPr lang="ja-JP" altLang="en-US"/>
          </a:p>
        </p:txBody>
      </p:sp>
      <p:sp>
        <p:nvSpPr>
          <p:cNvPr id="2" name="円/楕円 1">
            <a:extLst>
              <a:ext uri="{FF2B5EF4-FFF2-40B4-BE49-F238E27FC236}">
                <a16:creationId xmlns:a16="http://schemas.microsoft.com/office/drawing/2014/main" id="{459147BD-FC7F-C2B6-F939-8F51EC028B12}"/>
              </a:ext>
            </a:extLst>
          </p:cNvPr>
          <p:cNvSpPr/>
          <p:nvPr/>
        </p:nvSpPr>
        <p:spPr>
          <a:xfrm>
            <a:off x="7497394" y="3304950"/>
            <a:ext cx="677908" cy="65939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8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3EF264E2-41A8-B573-87C3-4785A5929E4A}"/>
              </a:ext>
            </a:extLst>
          </p:cNvPr>
          <p:cNvSpPr txBox="1">
            <a:spLocks/>
          </p:cNvSpPr>
          <p:nvPr/>
        </p:nvSpPr>
        <p:spPr>
          <a:xfrm>
            <a:off x="838200" y="2276873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3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 該当の九星の意味を確認</a:t>
            </a:r>
            <a:endParaRPr lang="en-US" altLang="ja-JP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0" name="タイトル 5">
            <a:extLst>
              <a:ext uri="{FF2B5EF4-FFF2-40B4-BE49-F238E27FC236}">
                <a16:creationId xmlns:a16="http://schemas.microsoft.com/office/drawing/2014/main" id="{802FDF66-8796-732B-5102-A04E0EE78C83}"/>
              </a:ext>
            </a:extLst>
          </p:cNvPr>
          <p:cNvSpPr txBox="1">
            <a:spLocks/>
          </p:cNvSpPr>
          <p:nvPr/>
        </p:nvSpPr>
        <p:spPr>
          <a:xfrm>
            <a:off x="728749" y="3597650"/>
            <a:ext cx="8229600" cy="621709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chemeClr val="accent6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四緑木星（しろくもくせい）</a:t>
            </a:r>
            <a:endParaRPr lang="en-US" altLang="ja-JP" sz="3600" dirty="0">
              <a:solidFill>
                <a:schemeClr val="accent6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1DA642-93B6-F233-6B45-EF8A8E8BCF06}"/>
              </a:ext>
            </a:extLst>
          </p:cNvPr>
          <p:cNvSpPr/>
          <p:nvPr/>
        </p:nvSpPr>
        <p:spPr>
          <a:xfrm>
            <a:off x="5861040" y="593408"/>
            <a:ext cx="3629025" cy="11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（鑑定対象者）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出生日時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1971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日　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10:20</a:t>
            </a: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本命星：二黒　月命星：三碧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4819FD5-D14C-3D63-4B6A-9F1A944AA4CA}"/>
              </a:ext>
            </a:extLst>
          </p:cNvPr>
          <p:cNvGrpSpPr/>
          <p:nvPr/>
        </p:nvGrpSpPr>
        <p:grpSpPr>
          <a:xfrm>
            <a:off x="9532197" y="3364991"/>
            <a:ext cx="2188883" cy="1169138"/>
            <a:chOff x="7252846" y="850078"/>
            <a:chExt cx="1641662" cy="876854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6D3B72E-0F85-A191-7E73-D6B80F25B798}"/>
                </a:ext>
              </a:extLst>
            </p:cNvPr>
            <p:cNvSpPr txBox="1"/>
            <p:nvPr/>
          </p:nvSpPr>
          <p:spPr>
            <a:xfrm>
              <a:off x="7596336" y="1042033"/>
              <a:ext cx="1298172" cy="68489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867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暦</a:t>
              </a:r>
              <a:r>
                <a:rPr lang="en-US" altLang="ja-JP" sz="1867" dirty="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/</a:t>
              </a:r>
              <a:r>
                <a:rPr lang="ja-JP" altLang="en-US" sz="1867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黄</a:t>
              </a:r>
              <a:endParaRPr lang="en-US" altLang="ja-JP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r>
                <a:rPr lang="en-US" altLang="ja-JP" sz="1867" dirty="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P20</a:t>
              </a:r>
            </a:p>
            <a:p>
              <a:r>
                <a:rPr lang="ja-JP" altLang="en-US" sz="1600">
                  <a:solidFill>
                    <a:srgbClr val="FF000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九星象意一覧</a:t>
              </a:r>
            </a:p>
          </p:txBody>
        </p:sp>
        <p:pic>
          <p:nvPicPr>
            <p:cNvPr id="10" name="図 9" descr="図形, アイコン&#10;&#10;自動的に生成された説明">
              <a:extLst>
                <a:ext uri="{FF2B5EF4-FFF2-40B4-BE49-F238E27FC236}">
                  <a16:creationId xmlns:a16="http://schemas.microsoft.com/office/drawing/2014/main" id="{68F15081-6735-52D0-3E68-02F5C0F71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846" y="850078"/>
              <a:ext cx="398341" cy="545421"/>
            </a:xfrm>
            <a:prstGeom prst="rect">
              <a:avLst/>
            </a:prstGeom>
          </p:spPr>
        </p:pic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FE623A81-BC1B-0F53-AB93-8F85C378D4A9}"/>
              </a:ext>
            </a:extLst>
          </p:cNvPr>
          <p:cNvSpPr txBox="1">
            <a:spLocks/>
          </p:cNvSpPr>
          <p:nvPr/>
        </p:nvSpPr>
        <p:spPr>
          <a:xfrm>
            <a:off x="799397" y="1317921"/>
            <a:ext cx="4048464" cy="77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24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年の鑑定　</a:t>
            </a:r>
            <a:endParaRPr lang="ja-JP" altLang="en-US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D11784B-A54E-4DC6-B27A-1EC2B8D7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08" y="4915475"/>
            <a:ext cx="1228721" cy="8178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95CAF3E-9AD2-89EA-869A-DF5EEE9B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30" y="4905915"/>
            <a:ext cx="1226801" cy="81786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856F701-5963-3F04-958C-5F6B71E30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80" y="4907155"/>
            <a:ext cx="1226801" cy="81786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8C384C-D4A0-99E1-262B-A5889A12412B}"/>
              </a:ext>
            </a:extLst>
          </p:cNvPr>
          <p:cNvSpPr txBox="1"/>
          <p:nvPr/>
        </p:nvSpPr>
        <p:spPr>
          <a:xfrm>
            <a:off x="799398" y="4787153"/>
            <a:ext cx="1948908" cy="18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社交的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調和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信頼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人気</a:t>
            </a:r>
            <a:endParaRPr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9F9A1F-DFF8-D0A3-B642-15E6646E3859}"/>
              </a:ext>
            </a:extLst>
          </p:cNvPr>
          <p:cNvSpPr txBox="1"/>
          <p:nvPr/>
        </p:nvSpPr>
        <p:spPr>
          <a:xfrm>
            <a:off x="761032" y="4298408"/>
            <a:ext cx="659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信用・調和・交際・人気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843AD73-75C7-203A-A8F3-118728CDEA8B}"/>
              </a:ext>
            </a:extLst>
          </p:cNvPr>
          <p:cNvSpPr txBox="1"/>
          <p:nvPr/>
        </p:nvSpPr>
        <p:spPr>
          <a:xfrm>
            <a:off x="2748306" y="4777566"/>
            <a:ext cx="1948908" cy="14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体裁屋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根無し草</a:t>
            </a:r>
            <a:endParaRPr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>
              <a:lnSpc>
                <a:spcPct val="150000"/>
              </a:lnSpc>
            </a:pPr>
            <a:endParaRPr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1340134-B071-0DC3-B574-EBEE6B34F880}"/>
              </a:ext>
            </a:extLst>
          </p:cNvPr>
          <p:cNvGrpSpPr/>
          <p:nvPr/>
        </p:nvGrpSpPr>
        <p:grpSpPr>
          <a:xfrm>
            <a:off x="9671402" y="1414207"/>
            <a:ext cx="2048055" cy="1977139"/>
            <a:chOff x="7253550" y="174133"/>
            <a:chExt cx="1536041" cy="1482854"/>
          </a:xfrm>
        </p:grpSpPr>
        <p:pic>
          <p:nvPicPr>
            <p:cNvPr id="30" name="図 29" descr="サッカー, 椅子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87B9448C-B8E5-6F89-82F4-7E4C1C81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887" y="298628"/>
              <a:ext cx="1445704" cy="1358359"/>
            </a:xfrm>
            <a:prstGeom prst="rect">
              <a:avLst/>
            </a:prstGeom>
          </p:spPr>
        </p:pic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91FF7BA9-B3B6-6638-D3A2-904A19F011BB}"/>
                </a:ext>
              </a:extLst>
            </p:cNvPr>
            <p:cNvSpPr/>
            <p:nvPr/>
          </p:nvSpPr>
          <p:spPr>
            <a:xfrm>
              <a:off x="7644122" y="597179"/>
              <a:ext cx="325857" cy="3071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7C50404-877B-D81E-EC01-806DCDBD778B}"/>
                </a:ext>
              </a:extLst>
            </p:cNvPr>
            <p:cNvSpPr txBox="1"/>
            <p:nvPr/>
          </p:nvSpPr>
          <p:spPr>
            <a:xfrm>
              <a:off x="7253550" y="174133"/>
              <a:ext cx="143285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67" dirty="0">
                  <a:solidFill>
                    <a:srgbClr val="CCFFCC"/>
                  </a:solidFill>
                </a:rPr>
                <a:t>◼</a:t>
              </a:r>
              <a:r>
                <a:rPr lang="ja-JP" altLang="en-US" sz="1867" dirty="0"/>
                <a:t>　後天定位盤　</a:t>
              </a:r>
              <a:endParaRPr lang="en-US" altLang="ja-JP" sz="1867" dirty="0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39C5BE-4E4D-0A80-3C88-5C2284009247}"/>
              </a:ext>
            </a:extLst>
          </p:cNvPr>
          <p:cNvSpPr txBox="1"/>
          <p:nvPr/>
        </p:nvSpPr>
        <p:spPr>
          <a:xfrm>
            <a:off x="10482147" y="156117"/>
            <a:ext cx="153886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こよみすと</a:t>
            </a:r>
            <a:r>
              <a:rPr lang="en-US" altLang="ja-JP" dirty="0"/>
              <a:t>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90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444E883C-7A8E-2F3C-D651-84668AC37F1E}"/>
              </a:ext>
            </a:extLst>
          </p:cNvPr>
          <p:cNvSpPr txBox="1">
            <a:spLocks/>
          </p:cNvSpPr>
          <p:nvPr/>
        </p:nvSpPr>
        <p:spPr>
          <a:xfrm>
            <a:off x="849120" y="2011965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4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）低迷期と好調期の判断を行う</a:t>
            </a:r>
            <a:endParaRPr lang="en-US" altLang="ja-JP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AEA83D-D9B1-33E2-F93F-1E16C7075945}"/>
              </a:ext>
            </a:extLst>
          </p:cNvPr>
          <p:cNvSpPr txBox="1"/>
          <p:nvPr/>
        </p:nvSpPr>
        <p:spPr>
          <a:xfrm>
            <a:off x="1109360" y="3383128"/>
            <a:ext cx="4776408" cy="3046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低迷期の確認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・中宮（中央）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・暗剣殺（</a:t>
            </a:r>
            <a:r>
              <a:rPr lang="ja-JP" altLang="en-US" sz="21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五黄土星の向い）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・破（その年の十二支の</a:t>
            </a:r>
            <a:r>
              <a:rPr lang="ja-JP" altLang="en-US" sz="21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向い）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・水火殺（</a:t>
            </a:r>
            <a:r>
              <a:rPr lang="ja-JP" altLang="en-US" sz="21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一白・九紫のみ）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F05E90-2803-333D-DDEA-79F36338E728}"/>
              </a:ext>
            </a:extLst>
          </p:cNvPr>
          <p:cNvSpPr/>
          <p:nvPr/>
        </p:nvSpPr>
        <p:spPr>
          <a:xfrm>
            <a:off x="5861040" y="593408"/>
            <a:ext cx="3629025" cy="11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（鑑定対象者）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出生日時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1971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日　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10:20</a:t>
            </a: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本命星：二黒　月命星：三碧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B6C996D-5318-EE0D-30E7-A39926D5728D}"/>
              </a:ext>
            </a:extLst>
          </p:cNvPr>
          <p:cNvSpPr txBox="1">
            <a:spLocks/>
          </p:cNvSpPr>
          <p:nvPr/>
        </p:nvSpPr>
        <p:spPr>
          <a:xfrm>
            <a:off x="799397" y="1317921"/>
            <a:ext cx="4048464" cy="77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37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24</a:t>
            </a:r>
            <a:r>
              <a:rPr lang="ja-JP" altLang="en-US" sz="37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年の鑑定　</a:t>
            </a:r>
            <a:endParaRPr lang="ja-JP" altLang="en-US" sz="37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5E51A2C-FF29-F62A-4D8B-B0B7D52A4ECD}"/>
              </a:ext>
            </a:extLst>
          </p:cNvPr>
          <p:cNvGrpSpPr/>
          <p:nvPr/>
        </p:nvGrpSpPr>
        <p:grpSpPr>
          <a:xfrm>
            <a:off x="7366551" y="2956303"/>
            <a:ext cx="4047893" cy="3803333"/>
            <a:chOff x="6652398" y="2461259"/>
            <a:chExt cx="4047893" cy="3803333"/>
          </a:xfrm>
        </p:grpSpPr>
        <p:pic>
          <p:nvPicPr>
            <p:cNvPr id="19" name="図 18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1F045946-4932-B5E8-761A-49150C18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2398" y="2461259"/>
              <a:ext cx="4047893" cy="3803333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DA840FC-CF03-37B2-A09C-9B84C2D34F82}"/>
                </a:ext>
              </a:extLst>
            </p:cNvPr>
            <p:cNvSpPr txBox="1"/>
            <p:nvPr/>
          </p:nvSpPr>
          <p:spPr>
            <a:xfrm>
              <a:off x="9760210" y="5228673"/>
              <a:ext cx="940081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67">
                  <a:solidFill>
                    <a:srgbClr val="FF000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歳破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DAE0C52-C290-9A21-52CF-00957D795AA4}"/>
                </a:ext>
              </a:extLst>
            </p:cNvPr>
            <p:cNvSpPr txBox="1"/>
            <p:nvPr/>
          </p:nvSpPr>
          <p:spPr>
            <a:xfrm>
              <a:off x="7059367" y="3131880"/>
              <a:ext cx="57606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67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辰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C33A4B8-079F-5E33-1789-7C9786031992}"/>
              </a:ext>
            </a:extLst>
          </p:cNvPr>
          <p:cNvSpPr txBox="1"/>
          <p:nvPr/>
        </p:nvSpPr>
        <p:spPr>
          <a:xfrm>
            <a:off x="7036072" y="4486277"/>
            <a:ext cx="9400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67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ア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D18254-DC8D-A9FC-C411-ABDA2DBCC0B4}"/>
              </a:ext>
            </a:extLst>
          </p:cNvPr>
          <p:cNvSpPr txBox="1"/>
          <p:nvPr/>
        </p:nvSpPr>
        <p:spPr>
          <a:xfrm>
            <a:off x="8920457" y="4887629"/>
            <a:ext cx="9400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67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中宮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9A2C06B-4C1D-BE91-9343-CCCD46C047E1}"/>
              </a:ext>
            </a:extLst>
          </p:cNvPr>
          <p:cNvGrpSpPr/>
          <p:nvPr/>
        </p:nvGrpSpPr>
        <p:grpSpPr>
          <a:xfrm>
            <a:off x="9671402" y="1414207"/>
            <a:ext cx="2048055" cy="1977139"/>
            <a:chOff x="7253550" y="174133"/>
            <a:chExt cx="1536041" cy="1482854"/>
          </a:xfrm>
        </p:grpSpPr>
        <p:pic>
          <p:nvPicPr>
            <p:cNvPr id="28" name="図 27" descr="サッカー, 椅子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4BC4E0D1-87A5-CB66-755B-BD9D26DC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887" y="298628"/>
              <a:ext cx="1445704" cy="1358359"/>
            </a:xfrm>
            <a:prstGeom prst="rect">
              <a:avLst/>
            </a:prstGeom>
          </p:spPr>
        </p:pic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B46725F8-B37A-2212-BF61-E7A488ECE32F}"/>
                </a:ext>
              </a:extLst>
            </p:cNvPr>
            <p:cNvSpPr/>
            <p:nvPr/>
          </p:nvSpPr>
          <p:spPr>
            <a:xfrm>
              <a:off x="7644122" y="597179"/>
              <a:ext cx="325857" cy="3071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BFC999B-41F9-1058-75A3-C492FB7AFDD3}"/>
                </a:ext>
              </a:extLst>
            </p:cNvPr>
            <p:cNvSpPr txBox="1"/>
            <p:nvPr/>
          </p:nvSpPr>
          <p:spPr>
            <a:xfrm>
              <a:off x="7253550" y="174133"/>
              <a:ext cx="143285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67" dirty="0">
                  <a:solidFill>
                    <a:srgbClr val="CCFFCC"/>
                  </a:solidFill>
                </a:rPr>
                <a:t>◼</a:t>
              </a:r>
              <a:r>
                <a:rPr lang="ja-JP" altLang="en-US" sz="1867" dirty="0"/>
                <a:t>　後天定位盤　</a:t>
              </a:r>
              <a:endParaRPr lang="en-US" altLang="ja-JP" sz="1867" dirty="0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62859E-3974-BCFE-EDA4-3CB491A507F7}"/>
              </a:ext>
            </a:extLst>
          </p:cNvPr>
          <p:cNvSpPr txBox="1"/>
          <p:nvPr/>
        </p:nvSpPr>
        <p:spPr>
          <a:xfrm>
            <a:off x="10482147" y="156117"/>
            <a:ext cx="153886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こよみすと</a:t>
            </a:r>
            <a:r>
              <a:rPr lang="en-US" altLang="ja-JP" dirty="0"/>
              <a:t>2</a:t>
            </a:r>
            <a:endParaRPr lang="ja-JP" altLang="en-US"/>
          </a:p>
        </p:txBody>
      </p:sp>
      <p:sp>
        <p:nvSpPr>
          <p:cNvPr id="2" name="円/楕円 1">
            <a:extLst>
              <a:ext uri="{FF2B5EF4-FFF2-40B4-BE49-F238E27FC236}">
                <a16:creationId xmlns:a16="http://schemas.microsoft.com/office/drawing/2014/main" id="{752E1C51-5A2C-A971-56FF-C19E1C231C7C}"/>
              </a:ext>
            </a:extLst>
          </p:cNvPr>
          <p:cNvSpPr/>
          <p:nvPr/>
        </p:nvSpPr>
        <p:spPr>
          <a:xfrm>
            <a:off x="8247918" y="3825222"/>
            <a:ext cx="677908" cy="65939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91544" y="148478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2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3445" y="1213010"/>
            <a:ext cx="10177131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人気運や縁を象徴します。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（好調期）　</a:t>
            </a:r>
            <a:r>
              <a:rPr lang="ja-JP" altLang="en-US" sz="20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好調期となる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人とのご縁に恵まれます。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常識やマナーがうまく身につき、また身だしなみや持ち物、振る舞いなど全般についての自己演出に長け、人気と信用を集めます。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（低迷期）</a:t>
            </a:r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良いご縁に恵まれません。対人関係のトラブルなどに悩むことが増えます。人目</a:t>
            </a:r>
            <a:r>
              <a:rPr lang="ja-JP" altLang="en-US" sz="2133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を気にし過ぎて本音が押しつぶされてしまったり、体裁を気にしすぎて実が伴わないなどの問題が生じがち</a:t>
            </a:r>
            <a:r>
              <a:rPr lang="ja-JP" altLang="en-US" sz="2133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です。出かけすぎなどで、安定性に欠ける面も出てきます。</a:t>
            </a:r>
            <a:endParaRPr lang="ja-JP" altLang="en-US" sz="2133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45F521-B76F-920A-AFE4-72D55BC8F33A}"/>
              </a:ext>
            </a:extLst>
          </p:cNvPr>
          <p:cNvSpPr txBox="1"/>
          <p:nvPr/>
        </p:nvSpPr>
        <p:spPr>
          <a:xfrm>
            <a:off x="722947" y="348333"/>
            <a:ext cx="6096000" cy="50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四緑木星詳細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92A80E-C62E-6AD9-516B-28EBBD00EC86}"/>
              </a:ext>
            </a:extLst>
          </p:cNvPr>
          <p:cNvSpPr txBox="1"/>
          <p:nvPr/>
        </p:nvSpPr>
        <p:spPr>
          <a:xfrm>
            <a:off x="10482147" y="156117"/>
            <a:ext cx="153886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こよみすと</a:t>
            </a:r>
            <a:r>
              <a:rPr lang="en-US" altLang="ja-JP" dirty="0"/>
              <a:t>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39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9E29C-BA85-B739-FF01-3CC396333B64}"/>
              </a:ext>
            </a:extLst>
          </p:cNvPr>
          <p:cNvSpPr txBox="1"/>
          <p:nvPr/>
        </p:nvSpPr>
        <p:spPr>
          <a:xfrm>
            <a:off x="4330262" y="2953408"/>
            <a:ext cx="3174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B</a:t>
            </a:r>
            <a:endParaRPr kumimoji="1" lang="ja-JP" altLang="en-US" sz="72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64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2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42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24</a:t>
            </a:r>
            <a:r>
              <a:rPr lang="ja-JP" altLang="en-US" sz="42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　年盤の鑑定</a:t>
            </a:r>
            <a:endParaRPr lang="ja-JP" altLang="en-US" sz="4267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2ECE1C-5E23-B647-8B64-7594E0A5CFFE}"/>
              </a:ext>
            </a:extLst>
          </p:cNvPr>
          <p:cNvSpPr txBox="1"/>
          <p:nvPr/>
        </p:nvSpPr>
        <p:spPr>
          <a:xfrm>
            <a:off x="1014723" y="3461149"/>
            <a:ext cx="2743199" cy="2965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凶方位一覧</a:t>
            </a:r>
            <a:endParaRPr lang="en-US" altLang="ja-JP" sz="1867" dirty="0"/>
          </a:p>
          <a:p>
            <a:endParaRPr lang="en-US" altLang="ja-JP" sz="1867" dirty="0"/>
          </a:p>
          <a:p>
            <a:r>
              <a:rPr lang="ja-JP" altLang="en-US" sz="1867"/>
              <a:t>・五黄殺</a:t>
            </a:r>
            <a:endParaRPr lang="en-US" altLang="ja-JP" sz="1867" dirty="0"/>
          </a:p>
          <a:p>
            <a:r>
              <a:rPr lang="ja-JP" altLang="en-US" sz="1867"/>
              <a:t>・暗剣殺</a:t>
            </a:r>
            <a:endParaRPr lang="en-US" altLang="ja-JP" sz="1867" dirty="0"/>
          </a:p>
          <a:p>
            <a:r>
              <a:rPr lang="ja-JP" altLang="en-US" sz="1867"/>
              <a:t>・歳破</a:t>
            </a:r>
            <a:endParaRPr lang="en-US" altLang="ja-JP" sz="1867" dirty="0"/>
          </a:p>
          <a:p>
            <a:r>
              <a:rPr lang="ja-JP" altLang="en-US" sz="1867"/>
              <a:t>・水火殺</a:t>
            </a:r>
          </a:p>
          <a:p>
            <a:r>
              <a:rPr lang="ja-JP" altLang="en-US" sz="1867"/>
              <a:t>・本命殺</a:t>
            </a:r>
            <a:endParaRPr lang="en-US" altLang="ja-JP" sz="1867" dirty="0"/>
          </a:p>
          <a:p>
            <a:r>
              <a:rPr lang="ja-JP" altLang="en-US" sz="1867"/>
              <a:t>・本命的殺</a:t>
            </a:r>
            <a:endParaRPr lang="en-US" altLang="ja-JP" sz="1867" dirty="0"/>
          </a:p>
          <a:p>
            <a:r>
              <a:rPr lang="ja-JP" altLang="en-US" sz="1867"/>
              <a:t>・月命殺</a:t>
            </a:r>
            <a:endParaRPr lang="en-US" altLang="ja-JP" sz="1867" dirty="0"/>
          </a:p>
          <a:p>
            <a:r>
              <a:rPr lang="ja-JP" altLang="en-US" sz="1867"/>
              <a:t>・月命的殺</a:t>
            </a:r>
            <a:endParaRPr lang="en-US" altLang="ja-JP" sz="1867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5EBC2D-732E-6B48-9B8A-DF0904EA3B4B}"/>
              </a:ext>
            </a:extLst>
          </p:cNvPr>
          <p:cNvSpPr txBox="1"/>
          <p:nvPr/>
        </p:nvSpPr>
        <p:spPr>
          <a:xfrm>
            <a:off x="838201" y="1906025"/>
            <a:ext cx="4608887" cy="1241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lang="ja-JP" altLang="en-US" sz="18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）自分</a:t>
            </a:r>
            <a:r>
              <a:rPr lang="ja-JP" altLang="en-US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の吉方位</a:t>
            </a:r>
            <a:r>
              <a:rPr lang="ja-JP" altLang="en-US" sz="18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を書き込む</a:t>
            </a:r>
            <a:r>
              <a:rPr lang="ja-JP" altLang="en-US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　</a:t>
            </a:r>
            <a:r>
              <a:rPr lang="en-US" altLang="ja-JP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18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</a:t>
            </a:r>
            <a:r>
              <a:rPr lang="en-US" altLang="ja-JP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△</a:t>
            </a:r>
          </a:p>
          <a:p>
            <a:r>
              <a:rPr lang="en-US" altLang="ja-JP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 sz="18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）凶方位を消す</a:t>
            </a:r>
            <a:endParaRPr lang="en-US" altLang="ja-JP" sz="1867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1867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3</a:t>
            </a:r>
            <a:r>
              <a:rPr lang="ja-JP" altLang="en-US" sz="1867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）行かれる吉方位の作用をサブテキストで確認する。</a:t>
            </a:r>
            <a:endParaRPr lang="en-US" altLang="ja-JP" sz="1867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3765ED-8966-ABC1-817C-5B191112D4B0}"/>
              </a:ext>
            </a:extLst>
          </p:cNvPr>
          <p:cNvSpPr txBox="1"/>
          <p:nvPr/>
        </p:nvSpPr>
        <p:spPr>
          <a:xfrm>
            <a:off x="10482147" y="156117"/>
            <a:ext cx="153886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こよみすと</a:t>
            </a:r>
            <a:r>
              <a:rPr lang="en-US" altLang="ja-JP" dirty="0"/>
              <a:t>3</a:t>
            </a:r>
            <a:endParaRPr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A53026AA-DC36-8912-25B2-CC39CDC4A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865" y="1534572"/>
            <a:ext cx="4797527" cy="4958302"/>
          </a:xfrm>
          <a:prstGeom prst="rect">
            <a:avLst/>
          </a:prstGeom>
        </p:spPr>
      </p:pic>
      <p:sp>
        <p:nvSpPr>
          <p:cNvPr id="4" name="円/楕円 3">
            <a:extLst>
              <a:ext uri="{FF2B5EF4-FFF2-40B4-BE49-F238E27FC236}">
                <a16:creationId xmlns:a16="http://schemas.microsoft.com/office/drawing/2014/main" id="{5A8A8E57-9F11-7BB8-29E5-368A232F529E}"/>
              </a:ext>
            </a:extLst>
          </p:cNvPr>
          <p:cNvSpPr/>
          <p:nvPr/>
        </p:nvSpPr>
        <p:spPr>
          <a:xfrm>
            <a:off x="11103360" y="750092"/>
            <a:ext cx="706981" cy="7228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8BE2F7C9-2E2F-1149-2210-B48595E2C4C8}"/>
              </a:ext>
            </a:extLst>
          </p:cNvPr>
          <p:cNvSpPr/>
          <p:nvPr/>
        </p:nvSpPr>
        <p:spPr>
          <a:xfrm>
            <a:off x="11192647" y="3219511"/>
            <a:ext cx="629771" cy="524310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F5D817-C4DD-1392-30B3-78838C8FDDDE}"/>
              </a:ext>
            </a:extLst>
          </p:cNvPr>
          <p:cNvCxnSpPr>
            <a:cxnSpLocks/>
          </p:cNvCxnSpPr>
          <p:nvPr/>
        </p:nvCxnSpPr>
        <p:spPr>
          <a:xfrm>
            <a:off x="4088699" y="3710354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三角形 11">
            <a:extLst>
              <a:ext uri="{FF2B5EF4-FFF2-40B4-BE49-F238E27FC236}">
                <a16:creationId xmlns:a16="http://schemas.microsoft.com/office/drawing/2014/main" id="{8E58E8BF-4F8E-13E5-94E7-6CD935253C11}"/>
              </a:ext>
            </a:extLst>
          </p:cNvPr>
          <p:cNvSpPr/>
          <p:nvPr/>
        </p:nvSpPr>
        <p:spPr>
          <a:xfrm>
            <a:off x="11173719" y="2402231"/>
            <a:ext cx="629771" cy="524310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5FC26A6E-EB99-C10D-8060-35A9198813F3}"/>
              </a:ext>
            </a:extLst>
          </p:cNvPr>
          <p:cNvSpPr/>
          <p:nvPr/>
        </p:nvSpPr>
        <p:spPr>
          <a:xfrm>
            <a:off x="11192648" y="1688230"/>
            <a:ext cx="629771" cy="524310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23AEFB0-DEF2-C059-AE81-4703C89C39FC}"/>
              </a:ext>
            </a:extLst>
          </p:cNvPr>
          <p:cNvCxnSpPr>
            <a:cxnSpLocks/>
          </p:cNvCxnSpPr>
          <p:nvPr/>
        </p:nvCxnSpPr>
        <p:spPr>
          <a:xfrm>
            <a:off x="4041650" y="3937976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F2A5F20-40D1-236A-343C-302220A42B94}"/>
              </a:ext>
            </a:extLst>
          </p:cNvPr>
          <p:cNvCxnSpPr>
            <a:cxnSpLocks/>
          </p:cNvCxnSpPr>
          <p:nvPr/>
        </p:nvCxnSpPr>
        <p:spPr>
          <a:xfrm>
            <a:off x="4066466" y="4320061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112F236-8657-A1AE-0438-3790F07AF0C1}"/>
              </a:ext>
            </a:extLst>
          </p:cNvPr>
          <p:cNvCxnSpPr>
            <a:cxnSpLocks/>
          </p:cNvCxnSpPr>
          <p:nvPr/>
        </p:nvCxnSpPr>
        <p:spPr>
          <a:xfrm>
            <a:off x="4019417" y="4547683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BB1361D-27CA-61E0-36FB-D15C0621432F}"/>
              </a:ext>
            </a:extLst>
          </p:cNvPr>
          <p:cNvCxnSpPr>
            <a:cxnSpLocks/>
          </p:cNvCxnSpPr>
          <p:nvPr/>
        </p:nvCxnSpPr>
        <p:spPr>
          <a:xfrm>
            <a:off x="4088699" y="5001083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B109DA-D272-3FA7-F3AC-1DBF4824CACE}"/>
              </a:ext>
            </a:extLst>
          </p:cNvPr>
          <p:cNvCxnSpPr>
            <a:cxnSpLocks/>
          </p:cNvCxnSpPr>
          <p:nvPr/>
        </p:nvCxnSpPr>
        <p:spPr>
          <a:xfrm>
            <a:off x="4041650" y="5228705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5EB070D-2E43-2D78-6883-EA35D1EA27BC}"/>
              </a:ext>
            </a:extLst>
          </p:cNvPr>
          <p:cNvCxnSpPr>
            <a:cxnSpLocks/>
          </p:cNvCxnSpPr>
          <p:nvPr/>
        </p:nvCxnSpPr>
        <p:spPr>
          <a:xfrm>
            <a:off x="4087002" y="5712388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9B41017-FD1A-C061-1C35-6C29548D372D}"/>
              </a:ext>
            </a:extLst>
          </p:cNvPr>
          <p:cNvCxnSpPr>
            <a:cxnSpLocks/>
          </p:cNvCxnSpPr>
          <p:nvPr/>
        </p:nvCxnSpPr>
        <p:spPr>
          <a:xfrm>
            <a:off x="4039953" y="5940010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3C2018C-626F-9807-EE5C-8C065B3607E8}"/>
              </a:ext>
            </a:extLst>
          </p:cNvPr>
          <p:cNvCxnSpPr>
            <a:cxnSpLocks/>
          </p:cNvCxnSpPr>
          <p:nvPr/>
        </p:nvCxnSpPr>
        <p:spPr>
          <a:xfrm>
            <a:off x="4087002" y="3042411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B6A75C6-0F4A-123E-2507-127AE400AC34}"/>
              </a:ext>
            </a:extLst>
          </p:cNvPr>
          <p:cNvCxnSpPr>
            <a:cxnSpLocks/>
          </p:cNvCxnSpPr>
          <p:nvPr/>
        </p:nvCxnSpPr>
        <p:spPr>
          <a:xfrm>
            <a:off x="4039953" y="3270033"/>
            <a:ext cx="483301" cy="545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E2803DE-CEFF-BBD1-9490-07184CD5C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6" y="1591579"/>
            <a:ext cx="1620137" cy="38574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BF7695A-0925-E22E-1313-AC84314C0DF8}"/>
              </a:ext>
            </a:extLst>
          </p:cNvPr>
          <p:cNvSpPr/>
          <p:nvPr/>
        </p:nvSpPr>
        <p:spPr>
          <a:xfrm>
            <a:off x="6700412" y="252209"/>
            <a:ext cx="3629025" cy="11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（鑑定対象者）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出生日時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1971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21</a:t>
            </a:r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日　</a:t>
            </a:r>
            <a:r>
              <a:rPr lang="en-US" altLang="ja-JP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10:20</a:t>
            </a:r>
          </a:p>
          <a:p>
            <a:r>
              <a:rPr lang="ja-JP" altLang="en-US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本命星：二黒　月命星：三碧</a:t>
            </a:r>
            <a:endParaRPr lang="en-US" altLang="ja-JP" dirty="0">
              <a:solidFill>
                <a:schemeClr val="tx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84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2333</TotalTime>
  <Words>1009</Words>
  <Application>Microsoft Macintosh PowerPoint</Application>
  <PresentationFormat>ワイド画面</PresentationFormat>
  <Paragraphs>205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Hiragino Kaku Gothic Std W8</vt:lpstr>
      <vt:lpstr>Yu Gothic</vt:lpstr>
      <vt:lpstr>Yu Gothic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2024年　年盤の鑑定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木下 直子</dc:creator>
  <cp:lastModifiedBy>直子 木下</cp:lastModifiedBy>
  <cp:revision>62</cp:revision>
  <cp:lastPrinted>2023-10-29T10:35:15Z</cp:lastPrinted>
  <dcterms:created xsi:type="dcterms:W3CDTF">2021-10-15T05:07:40Z</dcterms:created>
  <dcterms:modified xsi:type="dcterms:W3CDTF">2023-11-12T08:43:30Z</dcterms:modified>
</cp:coreProperties>
</file>